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xml" ContentType="application/xml"/>
  <Default Extension="gif" ContentType="image/gif"/>
  <Default Extension="vml" ContentType="application/vnd.openxmlformats-officedocument.vmlDrawing"/>
  <Override PartName="/ppt/diagrams/data1.xml" ContentType="application/vnd.openxmlformats-officedocument.drawingml.diagramData+xml"/>
  <Override PartName="/ppt/diagrams/data38.xml" ContentType="application/vnd.openxmlformats-officedocument.drawingml.diagramData+xml"/>
  <Override PartName="/ppt/diagrams/data33.xml" ContentType="application/vnd.openxmlformats-officedocument.drawingml.diagramData+xml"/>
  <Override PartName="/ppt/diagrams/data34.xml" ContentType="application/vnd.openxmlformats-officedocument.drawingml.diagramData+xml"/>
  <Override PartName="/ppt/diagrams/data35.xml" ContentType="application/vnd.openxmlformats-officedocument.drawingml.diagramData+xml"/>
  <Override PartName="/ppt/diagrams/data36.xml" ContentType="application/vnd.openxmlformats-officedocument.drawingml.diagramData+xml"/>
  <Override PartName="/ppt/diagrams/data37.xml" ContentType="application/vnd.openxmlformats-officedocument.drawingml.diagramData+xml"/>
  <Override PartName="/ppt/diagrams/data39.xml" ContentType="application/vnd.openxmlformats-officedocument.drawingml.diagramData+xml"/>
  <Override PartName="/ppt/diagrams/data32.xml" ContentType="application/vnd.openxmlformats-officedocument.drawingml.diagramData+xml"/>
  <Override PartName="/ppt/diagrams/data31.xml" ContentType="application/vnd.openxmlformats-officedocument.drawingml.diagramData+xml"/>
  <Override PartName="/ppt/diagrams/data30.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25.xml" ContentType="application/vnd.openxmlformats-officedocument.drawingml.diagramData+xml"/>
  <Override PartName="/ppt/diagrams/data26.xml" ContentType="application/vnd.openxmlformats-officedocument.drawingml.diagramData+xml"/>
  <Override PartName="/ppt/diagrams/data27.xml" ContentType="application/vnd.openxmlformats-officedocument.drawingml.diagramData+xml"/>
  <Override PartName="/ppt/diagrams/data28.xml" ContentType="application/vnd.openxmlformats-officedocument.drawingml.diagramData+xml"/>
  <Override PartName="/ppt/diagrams/data29.xml" ContentType="application/vnd.openxmlformats-officedocument.drawingml.diagramData+xml"/>
  <Override PartName="/ppt/diagrams/data24.xml" ContentType="application/vnd.openxmlformats-officedocument.drawingml.diagramData+xml"/>
  <Override PartName="/ppt/diagrams/data23.xml" ContentType="application/vnd.openxmlformats-officedocument.drawingml.diagramData+xml"/>
  <Override PartName="/ppt/diagrams/data22.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0.xml" ContentType="application/vnd.openxmlformats-officedocument.drawingml.diagramData+xml"/>
  <Override PartName="/ppt/diagrams/data2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79.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7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Layouts/slideLayout3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29.xml" ContentType="application/vnd.openxmlformats-officedocument.presentationml.slideLayout+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slideLayouts/slideLayout28.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13.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10.xml" ContentType="application/vnd.openxmlformats-officedocument.presentationml.slideLayout+xml"/>
  <Override PartName="/ppt/slideLayouts/slideLayout25.xml" ContentType="application/vnd.openxmlformats-officedocument.presentationml.slideLayout+xml"/>
  <Override PartName="/ppt/slideLayouts/slideLayout8.xml" ContentType="application/vnd.openxmlformats-officedocument.presentationml.slideLayout+xml"/>
  <Override PartName="/ppt/slideLayouts/slideLayout24.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9.xml" ContentType="application/vnd.openxmlformats-officedocument.presentationml.slideLayout+xml"/>
  <Override PartName="/ppt/slideLayouts/slideLayout9.xml" ContentType="application/vnd.openxmlformats-officedocument.presentationml.slideLayout+xml"/>
  <Override PartName="/ppt/slideLayouts/slideLayout26.xml" ContentType="application/vnd.openxmlformats-officedocument.presentationml.slideLayout+xml"/>
  <Override PartName="/ppt/slideLayouts/slideLayout15.xml" ContentType="application/vnd.openxmlformats-officedocument.presentationml.slideLayout+xml"/>
  <Override PartName="/ppt/slideLayouts/slideLayout27.xml" ContentType="application/vnd.openxmlformats-officedocument.presentationml.slideLayout+xml"/>
  <Override PartName="/ppt/slideLayouts/slideLayout51.xml" ContentType="application/vnd.openxmlformats-officedocument.presentationml.slideLayout+xml"/>
  <Override PartName="/ppt/slideLayouts/slideLayout55.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41.xml" ContentType="application/vnd.openxmlformats-officedocument.presentationml.slideLayout+xml"/>
  <Override PartName="/ppt/slideLayouts/slideLayout37.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6.xml" ContentType="application/vnd.openxmlformats-officedocument.presentationml.slideLayout+xml"/>
  <Override PartName="/ppt/slideLayouts/slideLayout42.xml" ContentType="application/vnd.openxmlformats-officedocument.presentationml.slideLayout+xml"/>
  <Override PartName="/ppt/slideLayouts/slideLayout4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diagrams/quickStyle14.xml" ContentType="application/vnd.openxmlformats-officedocument.drawingml.diagramStyle+xml"/>
  <Override PartName="/ppt/diagrams/layout13.xml" ContentType="application/vnd.openxmlformats-officedocument.drawingml.diagramLayout+xml"/>
  <Override PartName="/ppt/diagrams/layout27.xml" ContentType="application/vnd.openxmlformats-officedocument.drawingml.diagramLayout+xml"/>
  <Override PartName="/ppt/diagrams/layout15.xml" ContentType="application/vnd.openxmlformats-officedocument.drawingml.diagramLayout+xml"/>
  <Override PartName="/ppt/diagrams/colors14.xml" ContentType="application/vnd.openxmlformats-officedocument.drawingml.diagramColors+xml"/>
  <Override PartName="/ppt/diagrams/layout12.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4.xml" ContentType="application/vnd.openxmlformats-officedocument.drawingml.diagramLayout+xml"/>
  <Override PartName="/ppt/diagrams/quickStyle18.xml" ContentType="application/vnd.openxmlformats-officedocument.drawingml.diagramStyle+xml"/>
  <Override PartName="/ppt/diagrams/colors15.xml" ContentType="application/vnd.openxmlformats-officedocument.drawingml.diagramColors+xml"/>
  <Override PartName="/ppt/diagrams/colors18.xml" ContentType="application/vnd.openxmlformats-officedocument.drawingml.diagramColors+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layout18.xml" ContentType="application/vnd.openxmlformats-officedocument.drawingml.diagramLayout+xml"/>
  <Override PartName="/ppt/diagrams/colors17.xml" ContentType="application/vnd.openxmlformats-officedocument.drawingml.diagramColors+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layout17.xml" ContentType="application/vnd.openxmlformats-officedocument.drawingml.diagramLayout+xml"/>
  <Override PartName="/ppt/diagrams/quickStyle17.xml" ContentType="application/vnd.openxmlformats-officedocument.drawingml.diagramStyle+xml"/>
  <Override PartName="/ppt/diagrams/quickStyle15.xml" ContentType="application/vnd.openxmlformats-officedocument.drawingml.diagramStyle+xml"/>
  <Override PartName="/ppt/diagrams/quickStyle7.xml" ContentType="application/vnd.openxmlformats-officedocument.drawingml.diagramStyle+xml"/>
  <Override PartName="/ppt/diagrams/quickStyle11.xml" ContentType="application/vnd.openxmlformats-officedocument.drawingml.diagramStyl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layout5.xml" ContentType="application/vnd.openxmlformats-officedocument.drawingml.diagramLayout+xml"/>
  <Override PartName="/ppt/diagrams/quickStyle5.xml" ContentType="application/vnd.openxmlformats-officedocument.drawingml.diagramStyle+xml"/>
  <Override PartName="/ppt/theme/theme2.xml" ContentType="application/vnd.openxmlformats-officedocument.theme+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layout11.xml" ContentType="application/vnd.openxmlformats-officedocument.drawingml.diagramLayout+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colors5.xml" ContentType="application/vnd.openxmlformats-officedocument.drawingml.diagramColors+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layout7.xml" ContentType="application/vnd.openxmlformats-officedocument.drawingml.diagramLayout+xml"/>
  <Override PartName="/ppt/diagrams/colors7.xml" ContentType="application/vnd.openxmlformats-officedocument.drawingml.diagramColors+xml"/>
  <Override PartName="/ppt/diagrams/colors11.xml" ContentType="application/vnd.openxmlformats-officedocument.drawingml.diagramColors+xml"/>
  <Override PartName="/ppt/diagrams/colors21.xml" ContentType="application/vnd.openxmlformats-officedocument.drawingml.diagramColors+xml"/>
  <Override PartName="/ppt/diagrams/quickStyle21.xml" ContentType="application/vnd.openxmlformats-officedocument.drawingml.diagramStyle+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notesMasters/notesMaster1.xml" ContentType="application/vnd.openxmlformats-officedocument.presentationml.notesMaster+xml"/>
  <Override PartName="/ppt/diagrams/colors35.xml" ContentType="application/vnd.openxmlformats-officedocument.drawingml.diagramColors+xml"/>
  <Override PartName="/ppt/diagrams/quickStyle35.xml" ContentType="application/vnd.openxmlformats-officedocument.drawingml.diagramStyle+xml"/>
  <Override PartName="/ppt/diagrams/quickStyle34.xml" ContentType="application/vnd.openxmlformats-officedocument.drawingml.diagramStyle+xml"/>
  <Override PartName="/ppt/diagrams/colors34.xml" ContentType="application/vnd.openxmlformats-officedocument.drawingml.diagramColors+xml"/>
  <Override PartName="/ppt/diagrams/layout35.xml" ContentType="application/vnd.openxmlformats-officedocument.drawingml.diagramLayout+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layout25.xml" ContentType="application/vnd.openxmlformats-officedocument.drawingml.diagramLayout+xml"/>
  <Override PartName="/ppt/diagrams/quickStyle25.xml" ContentType="application/vnd.openxmlformats-officedocument.drawingml.diagramStyle+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layout34.xml" ContentType="application/vnd.openxmlformats-officedocument.drawingml.diagramLayout+xml"/>
  <Override PartName="/ppt/theme/theme1.xml" ContentType="application/vnd.openxmlformats-officedocument.theme+xml"/>
  <Override PartName="/ppt/diagrams/colors33.xml" ContentType="application/vnd.openxmlformats-officedocument.drawingml.diagramColors+xml"/>
  <Override PartName="/ppt/diagrams/quickStyle28.xml" ContentType="application/vnd.openxmlformats-officedocument.drawingml.diagramStyle+xml"/>
  <Override PartName="/ppt/diagrams/colors28.xml" ContentType="application/vnd.openxmlformats-officedocument.drawingml.diagramColors+xml"/>
  <Override PartName="/ppt/diagrams/quickStyle26.xml" ContentType="application/vnd.openxmlformats-officedocument.drawingml.diagramStyle+xml"/>
  <Override PartName="/ppt/diagrams/layout29.xml" ContentType="application/vnd.openxmlformats-officedocument.drawingml.diagramLayout+xml"/>
  <Override PartName="/ppt/diagrams/quickStyle29.xml" ContentType="application/vnd.openxmlformats-officedocument.drawingml.diagramStyle+xml"/>
  <Override PartName="/ppt/diagrams/layout28.xml" ContentType="application/vnd.openxmlformats-officedocument.drawingml.diagramLayout+xml"/>
  <Override PartName="/ppt/diagrams/colors26.xml" ContentType="application/vnd.openxmlformats-officedocument.drawingml.diagramColors+xml"/>
  <Override PartName="/ppt/diagrams/quickStyle27.xml" ContentType="application/vnd.openxmlformats-officedocument.drawingml.diagramStyle+xml"/>
  <Override PartName="/ppt/diagrams/colors27.xml" ContentType="application/vnd.openxmlformats-officedocument.drawingml.diagramColors+xml"/>
  <Override PartName="/ppt/diagrams/colors29.xml" ContentType="application/vnd.openxmlformats-officedocument.drawingml.diagramColors+xml"/>
  <Override PartName="/ppt/diagrams/layout26.xml" ContentType="application/vnd.openxmlformats-officedocument.drawingml.diagramLayout+xml"/>
  <Override PartName="/ppt/diagrams/layout30.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layout33.xml" ContentType="application/vnd.openxmlformats-officedocument.drawingml.diagramLayout+xml"/>
  <Override PartName="/ppt/diagrams/quickStyle33.xml" ContentType="application/vnd.openxmlformats-officedocument.drawingml.diagramStyle+xml"/>
  <Override PartName="/ppt/diagrams/layout32.xml" ContentType="application/vnd.openxmlformats-officedocument.drawingml.diagramLayout+xml"/>
  <Override PartName="/ppt/diagrams/colors25.xml" ContentType="application/vnd.openxmlformats-officedocument.drawingml.diagramColors+xml"/>
  <Override PartName="/ppt/diagrams/colors31.xml" ContentType="application/vnd.openxmlformats-officedocument.drawingml.diagramColors+xml"/>
  <Override PartName="/ppt/diagrams/quickStyle30.xml" ContentType="application/vnd.openxmlformats-officedocument.drawingml.diagramStyle+xml"/>
  <Override PartName="/ppt/diagrams/colors30.xml" ContentType="application/vnd.openxmlformats-officedocument.drawingml.diagramColors+xml"/>
  <Override PartName="/ppt/diagrams/layout31.xml" ContentType="application/vnd.openxmlformats-officedocument.drawingml.diagramLayout+xml"/>
  <Override PartName="/ppt/diagrams/quickStyle31.xml" ContentType="application/vnd.openxmlformats-officedocument.drawingml.diagramStyle+xml"/>
  <Override PartName="/ppt/diagrams/layout21.xml" ContentType="application/vnd.openxmlformats-officedocument.drawingml.diagramLayout+xml"/>
  <Override PartName="/ppt/diagrams/quickStyle24.xml" ContentType="application/vnd.openxmlformats-officedocument.drawingml.diagramStyle+xml"/>
  <Override PartName="/ppt/diagrams/colors22.xml" ContentType="application/vnd.openxmlformats-officedocument.drawingml.diagramColors+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layout24.xml" ContentType="application/vnd.openxmlformats-officedocument.drawingml.diagramLayout+xml"/>
  <Override PartName="/ppt/diagrams/colors24.xml" ContentType="application/vnd.openxmlformats-officedocument.drawingml.diagramColors+xml"/>
  <Override PartName="/ppt/diagrams/quickStyle22.xml" ContentType="application/vnd.openxmlformats-officedocument.drawingml.diagramStyle+xml"/>
  <Override PartName="/ppt/diagrams/layout22.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diagrams/drawing38.xml" ContentType="application/vnd.ms-office.drawingml.diagramDrawing+xml"/>
  <Override PartName="/ppt/diagrams/drawing4.xml" ContentType="application/vnd.ms-office.drawingml.diagramDrawing+xml"/>
  <Override PartName="/ppt/diagrams/drawing26.xml" ContentType="application/vnd.ms-office.drawingml.diagramDrawing+xml"/>
  <Override PartName="/ppt/diagrams/drawing30.xml" ContentType="application/vnd.ms-office.drawingml.diagramDrawing+xml"/>
  <Override PartName="/ppt/diagrams/drawing22.xml" ContentType="application/vnd.ms-office.drawingml.diagramDrawing+xml"/>
  <Override PartName="/ppt/diagrams/drawing31.xml" ContentType="application/vnd.ms-office.drawingml.diagramDrawing+xml"/>
  <Override PartName="/ppt/diagrams/drawing37.xml" ContentType="application/vnd.ms-office.drawingml.diagramDrawing+xml"/>
  <Override PartName="/ppt/diagrams/drawing27.xml" ContentType="application/vnd.ms-office.drawingml.diagramDrawing+xml"/>
  <Override PartName="/ppt/diagrams/drawing35.xml" ContentType="application/vnd.ms-office.drawingml.diagramDrawing+xml"/>
  <Override PartName="/ppt/diagrams/drawing25.xml" ContentType="application/vnd.ms-office.drawingml.diagramDrawing+xml"/>
  <Override PartName="/ppt/diagrams/drawing8.xml" ContentType="application/vnd.ms-office.drawingml.diagramDrawing+xml"/>
  <Override PartName="/ppt/diagrams/drawing1.xml" ContentType="application/vnd.ms-office.drawingml.diagramDrawing+xml"/>
  <Override PartName="/ppt/diagrams/drawing19.xml" ContentType="application/vnd.ms-office.drawingml.diagramDrawing+xml"/>
  <Override PartName="/ppt/diagrams/drawing18.xml" ContentType="application/vnd.ms-office.drawingml.diagramDrawing+xml"/>
  <Override PartName="/ppt/diagrams/drawing14.xml" ContentType="application/vnd.ms-office.drawingml.diagramDrawing+xml"/>
  <Override PartName="/ppt/diagrams/drawing28.xml" ContentType="application/vnd.ms-office.drawingml.diagramDrawing+xml"/>
  <Override PartName="/ppt/diagrams/drawing7.xml" ContentType="application/vnd.ms-office.drawingml.diagramDrawing+xml"/>
  <Override PartName="/ppt/diagrams/drawing6.xml" ContentType="application/vnd.ms-office.drawingml.diagramDrawing+xml"/>
  <Override PartName="/ppt/diagrams/drawing20.xml" ContentType="application/vnd.ms-office.drawingml.diagramDrawing+xml"/>
  <Override PartName="/ppt/diagrams/drawing21.xml" ContentType="application/vnd.ms-office.drawingml.diagramDrawing+xml"/>
  <Override PartName="/ppt/diagrams/drawing36.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24.xml" ContentType="application/vnd.ms-office.drawingml.diagramDrawing+xml"/>
  <Override PartName="/ppt/diagrams/drawing23.xml" ContentType="application/vnd.ms-office.drawingml.diagramDrawing+xml"/>
  <Override PartName="/ppt/diagrams/drawing16.xml" ContentType="application/vnd.ms-office.drawingml.diagramDrawing+xml"/>
  <Override PartName="/ppt/diagrams/drawing17.xml" ContentType="application/vnd.ms-office.drawingml.diagramDrawing+xml"/>
  <Override PartName="/ppt/diagrams/drawing32.xml" ContentType="application/vnd.ms-office.drawingml.diagramDrawing+xml"/>
  <Override PartName="/ppt/diagrams/drawing34.xml" ContentType="application/vnd.ms-office.drawingml.diagramDrawing+xml"/>
  <Override PartName="/ppt/diagrams/drawing39.xml" ContentType="application/vnd.ms-office.drawingml.diagramDrawing+xml"/>
  <Override PartName="/ppt/diagrams/drawing15.xml" ContentType="application/vnd.ms-office.drawingml.diagramDrawing+xml"/>
  <Override PartName="/ppt/diagrams/drawing5.xml" ContentType="application/vnd.ms-office.drawingml.diagramDrawing+xml"/>
  <Override PartName="/ppt/diagrams/drawing12.xml" ContentType="application/vnd.ms-office.drawingml.diagramDrawing+xml"/>
  <Override PartName="/ppt/diagrams/drawing33.xml" ContentType="application/vnd.ms-office.drawingml.diagramDrawing+xml"/>
  <Override PartName="/ppt/diagrams/drawing9.xml" ContentType="application/vnd.ms-office.drawingml.diagramDrawing+xml"/>
  <Override PartName="/ppt/diagrams/drawing13.xml" ContentType="application/vnd.ms-office.drawingml.diagramDrawing+xml"/>
  <Override PartName="/ppt/diagrams/drawing10.xml" ContentType="application/vnd.ms-office.drawingml.diagramDrawing+xml"/>
  <Override PartName="/ppt/diagrams/drawing29.xml" ContentType="application/vnd.ms-office.drawingml.diagramDrawing+xml"/>
  <Override PartName="/ppt/diagrams/drawing11.xml" ContentType="application/vnd.ms-office.drawingml.diagramDrawing+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 id="2147483697" r:id="rId4"/>
    <p:sldMasterId id="2147483708" r:id="rId5"/>
  </p:sldMasterIdLst>
  <p:notesMasterIdLst>
    <p:notesMasterId r:id="rId85"/>
  </p:notesMasterIdLst>
  <p:sldIdLst>
    <p:sldId id="377" r:id="rId6"/>
    <p:sldId id="378" r:id="rId7"/>
    <p:sldId id="371" r:id="rId8"/>
    <p:sldId id="370" r:id="rId9"/>
    <p:sldId id="258" r:id="rId10"/>
    <p:sldId id="260" r:id="rId11"/>
    <p:sldId id="261" r:id="rId12"/>
    <p:sldId id="262" r:id="rId13"/>
    <p:sldId id="344" r:id="rId14"/>
    <p:sldId id="263" r:id="rId15"/>
    <p:sldId id="264" r:id="rId16"/>
    <p:sldId id="265" r:id="rId17"/>
    <p:sldId id="367" r:id="rId18"/>
    <p:sldId id="327" r:id="rId19"/>
    <p:sldId id="266" r:id="rId20"/>
    <p:sldId id="267" r:id="rId21"/>
    <p:sldId id="268" r:id="rId22"/>
    <p:sldId id="269" r:id="rId23"/>
    <p:sldId id="270" r:id="rId24"/>
    <p:sldId id="271" r:id="rId25"/>
    <p:sldId id="272" r:id="rId26"/>
    <p:sldId id="274" r:id="rId27"/>
    <p:sldId id="275" r:id="rId28"/>
    <p:sldId id="315" r:id="rId29"/>
    <p:sldId id="276" r:id="rId30"/>
    <p:sldId id="323" r:id="rId31"/>
    <p:sldId id="341" r:id="rId32"/>
    <p:sldId id="342" r:id="rId33"/>
    <p:sldId id="277" r:id="rId34"/>
    <p:sldId id="278" r:id="rId35"/>
    <p:sldId id="324" r:id="rId36"/>
    <p:sldId id="325" r:id="rId37"/>
    <p:sldId id="326" r:id="rId38"/>
    <p:sldId id="279" r:id="rId39"/>
    <p:sldId id="280" r:id="rId40"/>
    <p:sldId id="281" r:id="rId41"/>
    <p:sldId id="282" r:id="rId42"/>
    <p:sldId id="283"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328" r:id="rId58"/>
    <p:sldId id="343" r:id="rId59"/>
    <p:sldId id="318" r:id="rId60"/>
    <p:sldId id="319" r:id="rId61"/>
    <p:sldId id="320" r:id="rId62"/>
    <p:sldId id="321" r:id="rId63"/>
    <p:sldId id="322" r:id="rId64"/>
    <p:sldId id="316" r:id="rId65"/>
    <p:sldId id="372" r:id="rId66"/>
    <p:sldId id="373" r:id="rId67"/>
    <p:sldId id="374" r:id="rId68"/>
    <p:sldId id="375" r:id="rId69"/>
    <p:sldId id="376" r:id="rId70"/>
    <p:sldId id="330" r:id="rId71"/>
    <p:sldId id="368" r:id="rId72"/>
    <p:sldId id="331" r:id="rId73"/>
    <p:sldId id="332" r:id="rId74"/>
    <p:sldId id="334" r:id="rId75"/>
    <p:sldId id="335" r:id="rId76"/>
    <p:sldId id="336" r:id="rId77"/>
    <p:sldId id="337" r:id="rId78"/>
    <p:sldId id="338" r:id="rId79"/>
    <p:sldId id="339" r:id="rId80"/>
    <p:sldId id="340" r:id="rId81"/>
    <p:sldId id="317" r:id="rId82"/>
    <p:sldId id="299" r:id="rId83"/>
    <p:sldId id="300"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800000"/>
    <a:srgbClr val="C40C68"/>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6949" autoAdjust="0"/>
  </p:normalViewPr>
  <p:slideViewPr>
    <p:cSldViewPr>
      <p:cViewPr varScale="1">
        <p:scale>
          <a:sx n="79" d="100"/>
          <a:sy n="79" d="100"/>
        </p:scale>
        <p:origin x="-130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customXml" Target="../customXml/item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heme" Target="theme/theme1.xml"/><Relationship Id="rId9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customXml" Target="../customXml/item3.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0A29DE-ACB8-4D30-B3AB-301837FFDFB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1A7C4F6-0453-402F-8DB5-F4CFC903374F}">
      <dgm:prSet/>
      <dgm:spPr/>
      <dgm:t>
        <a:bodyPr/>
        <a:lstStyle/>
        <a:p>
          <a:pPr algn="ctr" rtl="0"/>
          <a:r>
            <a:rPr lang="fa-IR" b="0" i="1" dirty="0" smtClean="0"/>
            <a:t>اهمیت و جایگاه</a:t>
          </a:r>
          <a:endParaRPr lang="en-US" b="0" i="1" dirty="0"/>
        </a:p>
      </dgm:t>
    </dgm:pt>
    <dgm:pt modelId="{51041331-7163-409F-8BB4-866848DA2AF1}" type="parTrans" cxnId="{7FC70BB6-0CA0-4132-B7BE-B22D691F1024}">
      <dgm:prSet/>
      <dgm:spPr/>
      <dgm:t>
        <a:bodyPr/>
        <a:lstStyle/>
        <a:p>
          <a:endParaRPr lang="en-US"/>
        </a:p>
      </dgm:t>
    </dgm:pt>
    <dgm:pt modelId="{E5BF2A10-6246-4DC2-8A0F-EC416702BC88}" type="sibTrans" cxnId="{7FC70BB6-0CA0-4132-B7BE-B22D691F1024}">
      <dgm:prSet/>
      <dgm:spPr/>
      <dgm:t>
        <a:bodyPr/>
        <a:lstStyle/>
        <a:p>
          <a:endParaRPr lang="en-US"/>
        </a:p>
      </dgm:t>
    </dgm:pt>
    <dgm:pt modelId="{7F9200AD-8DB8-4B85-9445-45826A64BA5F}" type="pres">
      <dgm:prSet presAssocID="{730A29DE-ACB8-4D30-B3AB-301837FFDFBE}" presName="linear" presStyleCnt="0">
        <dgm:presLayoutVars>
          <dgm:animLvl val="lvl"/>
          <dgm:resizeHandles val="exact"/>
        </dgm:presLayoutVars>
      </dgm:prSet>
      <dgm:spPr/>
      <dgm:t>
        <a:bodyPr/>
        <a:lstStyle/>
        <a:p>
          <a:endParaRPr lang="en-US"/>
        </a:p>
      </dgm:t>
    </dgm:pt>
    <dgm:pt modelId="{E73A2331-023D-4630-B1DD-491B8EE742CC}" type="pres">
      <dgm:prSet presAssocID="{B1A7C4F6-0453-402F-8DB5-F4CFC903374F}" presName="parentText" presStyleLbl="node1" presStyleIdx="0" presStyleCnt="1" custLinFactNeighborX="97778" custLinFactNeighborY="-29114">
        <dgm:presLayoutVars>
          <dgm:chMax val="0"/>
          <dgm:bulletEnabled val="1"/>
        </dgm:presLayoutVars>
      </dgm:prSet>
      <dgm:spPr/>
      <dgm:t>
        <a:bodyPr/>
        <a:lstStyle/>
        <a:p>
          <a:endParaRPr lang="en-US"/>
        </a:p>
      </dgm:t>
    </dgm:pt>
  </dgm:ptLst>
  <dgm:cxnLst>
    <dgm:cxn modelId="{7FC70BB6-0CA0-4132-B7BE-B22D691F1024}" srcId="{730A29DE-ACB8-4D30-B3AB-301837FFDFBE}" destId="{B1A7C4F6-0453-402F-8DB5-F4CFC903374F}" srcOrd="0" destOrd="0" parTransId="{51041331-7163-409F-8BB4-866848DA2AF1}" sibTransId="{E5BF2A10-6246-4DC2-8A0F-EC416702BC88}"/>
    <dgm:cxn modelId="{ABFFF82D-9F0E-4F59-9768-9FD1901BD467}" type="presOf" srcId="{B1A7C4F6-0453-402F-8DB5-F4CFC903374F}" destId="{E73A2331-023D-4630-B1DD-491B8EE742CC}" srcOrd="0" destOrd="0" presId="urn:microsoft.com/office/officeart/2005/8/layout/vList2"/>
    <dgm:cxn modelId="{D9822C79-D714-4784-BD0D-A9D57C6C8818}" type="presOf" srcId="{730A29DE-ACB8-4D30-B3AB-301837FFDFBE}" destId="{7F9200AD-8DB8-4B85-9445-45826A64BA5F}" srcOrd="0" destOrd="0" presId="urn:microsoft.com/office/officeart/2005/8/layout/vList2"/>
    <dgm:cxn modelId="{C69E0782-2132-4CB0-8201-D84553571AFC}" type="presParOf" srcId="{7F9200AD-8DB8-4B85-9445-45826A64BA5F}" destId="{E73A2331-023D-4630-B1DD-491B8EE742C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BC1491-4D77-4BBC-8093-4CB59A684CE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45CAD1C-A46C-4FBC-BAB0-0F1970302ACF}">
      <dgm:prSet custT="1"/>
      <dgm:spPr/>
      <dgm:t>
        <a:bodyPr/>
        <a:lstStyle/>
        <a:p>
          <a:pPr algn="r" rtl="1"/>
          <a:r>
            <a:rPr lang="ar-SA" sz="2800" dirty="0" smtClean="0"/>
            <a:t>تحقيق در وضعيت رعايت اصول اخلاق در ايران</a:t>
          </a:r>
          <a:endParaRPr lang="en-US" sz="2800" dirty="0"/>
        </a:p>
      </dgm:t>
    </dgm:pt>
    <dgm:pt modelId="{F8A256C1-BEEF-4F9D-9202-A66508095FBA}" type="parTrans" cxnId="{C11F94D4-5E15-4FAA-BB48-9825A02EB975}">
      <dgm:prSet/>
      <dgm:spPr/>
      <dgm:t>
        <a:bodyPr/>
        <a:lstStyle/>
        <a:p>
          <a:endParaRPr lang="en-US"/>
        </a:p>
      </dgm:t>
    </dgm:pt>
    <dgm:pt modelId="{D552ACB0-2686-4656-A575-C35632570CAE}" type="sibTrans" cxnId="{C11F94D4-5E15-4FAA-BB48-9825A02EB975}">
      <dgm:prSet/>
      <dgm:spPr/>
      <dgm:t>
        <a:bodyPr/>
        <a:lstStyle/>
        <a:p>
          <a:endParaRPr lang="en-US"/>
        </a:p>
      </dgm:t>
    </dgm:pt>
    <dgm:pt modelId="{533C1F4D-2B9F-4789-91BE-026D5B9D7598}" type="pres">
      <dgm:prSet presAssocID="{CFBC1491-4D77-4BBC-8093-4CB59A684CE8}" presName="Name0" presStyleCnt="0">
        <dgm:presLayoutVars>
          <dgm:dir/>
          <dgm:animLvl val="lvl"/>
          <dgm:resizeHandles val="exact"/>
        </dgm:presLayoutVars>
      </dgm:prSet>
      <dgm:spPr/>
      <dgm:t>
        <a:bodyPr/>
        <a:lstStyle/>
        <a:p>
          <a:endParaRPr lang="en-US"/>
        </a:p>
      </dgm:t>
    </dgm:pt>
    <dgm:pt modelId="{E7DCAE22-ECF9-44B7-AD9B-C071C8BBE790}" type="pres">
      <dgm:prSet presAssocID="{145CAD1C-A46C-4FBC-BAB0-0F1970302ACF}" presName="linNode" presStyleCnt="0"/>
      <dgm:spPr/>
    </dgm:pt>
    <dgm:pt modelId="{E5DAC336-8A96-45A8-AC22-7EFFEE46F11A}" type="pres">
      <dgm:prSet presAssocID="{145CAD1C-A46C-4FBC-BAB0-0F1970302ACF}" presName="parentText" presStyleLbl="node1" presStyleIdx="0" presStyleCnt="1" custScaleX="277778" custLinFactNeighborX="-29529" custLinFactNeighborY="57295">
        <dgm:presLayoutVars>
          <dgm:chMax val="1"/>
          <dgm:bulletEnabled val="1"/>
        </dgm:presLayoutVars>
      </dgm:prSet>
      <dgm:spPr/>
      <dgm:t>
        <a:bodyPr/>
        <a:lstStyle/>
        <a:p>
          <a:endParaRPr lang="en-US"/>
        </a:p>
      </dgm:t>
    </dgm:pt>
  </dgm:ptLst>
  <dgm:cxnLst>
    <dgm:cxn modelId="{C78D2890-552F-40BC-8C71-96BA3F8D159C}" type="presOf" srcId="{CFBC1491-4D77-4BBC-8093-4CB59A684CE8}" destId="{533C1F4D-2B9F-4789-91BE-026D5B9D7598}" srcOrd="0" destOrd="0" presId="urn:microsoft.com/office/officeart/2005/8/layout/vList5"/>
    <dgm:cxn modelId="{C11F94D4-5E15-4FAA-BB48-9825A02EB975}" srcId="{CFBC1491-4D77-4BBC-8093-4CB59A684CE8}" destId="{145CAD1C-A46C-4FBC-BAB0-0F1970302ACF}" srcOrd="0" destOrd="0" parTransId="{F8A256C1-BEEF-4F9D-9202-A66508095FBA}" sibTransId="{D552ACB0-2686-4656-A575-C35632570CAE}"/>
    <dgm:cxn modelId="{8B95D7F0-1E53-47BE-B3E0-0B7A7B71B827}" type="presOf" srcId="{145CAD1C-A46C-4FBC-BAB0-0F1970302ACF}" destId="{E5DAC336-8A96-45A8-AC22-7EFFEE46F11A}" srcOrd="0" destOrd="0" presId="urn:microsoft.com/office/officeart/2005/8/layout/vList5"/>
    <dgm:cxn modelId="{D67D4979-F76A-4A5E-A6E6-111D12627478}" type="presParOf" srcId="{533C1F4D-2B9F-4789-91BE-026D5B9D7598}" destId="{E7DCAE22-ECF9-44B7-AD9B-C071C8BBE790}" srcOrd="0" destOrd="0" presId="urn:microsoft.com/office/officeart/2005/8/layout/vList5"/>
    <dgm:cxn modelId="{9EBB7836-36F6-43CF-A64B-2A70FE07FF98}" type="presParOf" srcId="{E7DCAE22-ECF9-44B7-AD9B-C071C8BBE790}" destId="{E5DAC336-8A96-45A8-AC22-7EFFEE46F11A}" srcOrd="0" destOrd="0" presId="urn:microsoft.com/office/officeart/2005/8/layout/vList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BC1491-4D77-4BBC-8093-4CB59A684CE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45CAD1C-A46C-4FBC-BAB0-0F1970302ACF}">
      <dgm:prSet custT="1"/>
      <dgm:spPr/>
      <dgm:t>
        <a:bodyPr/>
        <a:lstStyle/>
        <a:p>
          <a:pPr algn="r" rtl="1"/>
          <a:r>
            <a:rPr lang="ar-SA" sz="2800" dirty="0" smtClean="0"/>
            <a:t>تحقيق در وضعيت رعايت اصول اخلاق در ايران</a:t>
          </a:r>
          <a:endParaRPr lang="en-US" sz="2800" dirty="0"/>
        </a:p>
      </dgm:t>
    </dgm:pt>
    <dgm:pt modelId="{F8A256C1-BEEF-4F9D-9202-A66508095FBA}" type="parTrans" cxnId="{C11F94D4-5E15-4FAA-BB48-9825A02EB975}">
      <dgm:prSet/>
      <dgm:spPr/>
      <dgm:t>
        <a:bodyPr/>
        <a:lstStyle/>
        <a:p>
          <a:endParaRPr lang="en-US"/>
        </a:p>
      </dgm:t>
    </dgm:pt>
    <dgm:pt modelId="{D552ACB0-2686-4656-A575-C35632570CAE}" type="sibTrans" cxnId="{C11F94D4-5E15-4FAA-BB48-9825A02EB975}">
      <dgm:prSet/>
      <dgm:spPr/>
      <dgm:t>
        <a:bodyPr/>
        <a:lstStyle/>
        <a:p>
          <a:endParaRPr lang="en-US"/>
        </a:p>
      </dgm:t>
    </dgm:pt>
    <dgm:pt modelId="{533C1F4D-2B9F-4789-91BE-026D5B9D7598}" type="pres">
      <dgm:prSet presAssocID="{CFBC1491-4D77-4BBC-8093-4CB59A684CE8}" presName="Name0" presStyleCnt="0">
        <dgm:presLayoutVars>
          <dgm:dir/>
          <dgm:animLvl val="lvl"/>
          <dgm:resizeHandles val="exact"/>
        </dgm:presLayoutVars>
      </dgm:prSet>
      <dgm:spPr/>
      <dgm:t>
        <a:bodyPr/>
        <a:lstStyle/>
        <a:p>
          <a:endParaRPr lang="en-US"/>
        </a:p>
      </dgm:t>
    </dgm:pt>
    <dgm:pt modelId="{E7DCAE22-ECF9-44B7-AD9B-C071C8BBE790}" type="pres">
      <dgm:prSet presAssocID="{145CAD1C-A46C-4FBC-BAB0-0F1970302ACF}" presName="linNode" presStyleCnt="0"/>
      <dgm:spPr/>
    </dgm:pt>
    <dgm:pt modelId="{E5DAC336-8A96-45A8-AC22-7EFFEE46F11A}" type="pres">
      <dgm:prSet presAssocID="{145CAD1C-A46C-4FBC-BAB0-0F1970302ACF}" presName="parentText" presStyleLbl="node1" presStyleIdx="0" presStyleCnt="1" custScaleX="277778" custLinFactNeighborX="-29529" custLinFactNeighborY="57295">
        <dgm:presLayoutVars>
          <dgm:chMax val="1"/>
          <dgm:bulletEnabled val="1"/>
        </dgm:presLayoutVars>
      </dgm:prSet>
      <dgm:spPr/>
      <dgm:t>
        <a:bodyPr/>
        <a:lstStyle/>
        <a:p>
          <a:endParaRPr lang="en-US"/>
        </a:p>
      </dgm:t>
    </dgm:pt>
  </dgm:ptLst>
  <dgm:cxnLst>
    <dgm:cxn modelId="{C11F94D4-5E15-4FAA-BB48-9825A02EB975}" srcId="{CFBC1491-4D77-4BBC-8093-4CB59A684CE8}" destId="{145CAD1C-A46C-4FBC-BAB0-0F1970302ACF}" srcOrd="0" destOrd="0" parTransId="{F8A256C1-BEEF-4F9D-9202-A66508095FBA}" sibTransId="{D552ACB0-2686-4656-A575-C35632570CAE}"/>
    <dgm:cxn modelId="{07688793-C742-497E-83F1-0676591905A6}" type="presOf" srcId="{145CAD1C-A46C-4FBC-BAB0-0F1970302ACF}" destId="{E5DAC336-8A96-45A8-AC22-7EFFEE46F11A}" srcOrd="0" destOrd="0" presId="urn:microsoft.com/office/officeart/2005/8/layout/vList5"/>
    <dgm:cxn modelId="{0567D179-F68C-412D-9F1B-AD4DFE85ED73}" type="presOf" srcId="{CFBC1491-4D77-4BBC-8093-4CB59A684CE8}" destId="{533C1F4D-2B9F-4789-91BE-026D5B9D7598}" srcOrd="0" destOrd="0" presId="urn:microsoft.com/office/officeart/2005/8/layout/vList5"/>
    <dgm:cxn modelId="{ACFFC279-A31F-4283-B38D-493B1B15BE77}" type="presParOf" srcId="{533C1F4D-2B9F-4789-91BE-026D5B9D7598}" destId="{E7DCAE22-ECF9-44B7-AD9B-C071C8BBE790}" srcOrd="0" destOrd="0" presId="urn:microsoft.com/office/officeart/2005/8/layout/vList5"/>
    <dgm:cxn modelId="{AED337A9-8454-4193-999E-6B12108AEE74}" type="presParOf" srcId="{E7DCAE22-ECF9-44B7-AD9B-C071C8BBE790}" destId="{E5DAC336-8A96-45A8-AC22-7EFFEE46F11A}"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9D9245-6147-42A2-8941-CB5E2C3CCAA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6AFC03D-D025-4191-B6F6-8F1814E908C9}">
      <dgm:prSet/>
      <dgm:spPr/>
      <dgm:t>
        <a:bodyPr/>
        <a:lstStyle/>
        <a:p>
          <a:pPr rtl="0"/>
          <a:r>
            <a:rPr lang="ar-SA" b="1" dirty="0" smtClean="0"/>
            <a:t>اهم مسائلي كه بايد كه در هر تحقيق مدنظر قرار گيرد :</a:t>
          </a:r>
          <a:endParaRPr lang="en-US" b="1" dirty="0"/>
        </a:p>
      </dgm:t>
    </dgm:pt>
    <dgm:pt modelId="{2A4EDEC6-3B05-48D9-A59A-1B9F6362953A}" type="parTrans" cxnId="{8C4DAA68-1CDD-4CC4-8C3F-369ED00A021D}">
      <dgm:prSet/>
      <dgm:spPr/>
      <dgm:t>
        <a:bodyPr/>
        <a:lstStyle/>
        <a:p>
          <a:endParaRPr lang="en-US"/>
        </a:p>
      </dgm:t>
    </dgm:pt>
    <dgm:pt modelId="{FBFA25CE-D0A2-40E3-ADB9-11C89D6D9F36}" type="sibTrans" cxnId="{8C4DAA68-1CDD-4CC4-8C3F-369ED00A021D}">
      <dgm:prSet/>
      <dgm:spPr/>
      <dgm:t>
        <a:bodyPr/>
        <a:lstStyle/>
        <a:p>
          <a:endParaRPr lang="en-US"/>
        </a:p>
      </dgm:t>
    </dgm:pt>
    <dgm:pt modelId="{A1809E66-1495-41E4-9779-6153FA119F66}" type="pres">
      <dgm:prSet presAssocID="{609D9245-6147-42A2-8941-CB5E2C3CCAA2}" presName="linear" presStyleCnt="0">
        <dgm:presLayoutVars>
          <dgm:animLvl val="lvl"/>
          <dgm:resizeHandles val="exact"/>
        </dgm:presLayoutVars>
      </dgm:prSet>
      <dgm:spPr/>
      <dgm:t>
        <a:bodyPr/>
        <a:lstStyle/>
        <a:p>
          <a:endParaRPr lang="en-US"/>
        </a:p>
      </dgm:t>
    </dgm:pt>
    <dgm:pt modelId="{4A0BAE50-88E9-4423-91FB-EFD233CA5230}" type="pres">
      <dgm:prSet presAssocID="{C6AFC03D-D025-4191-B6F6-8F1814E908C9}" presName="parentText" presStyleLbl="node1" presStyleIdx="0" presStyleCnt="1">
        <dgm:presLayoutVars>
          <dgm:chMax val="0"/>
          <dgm:bulletEnabled val="1"/>
        </dgm:presLayoutVars>
      </dgm:prSet>
      <dgm:spPr/>
      <dgm:t>
        <a:bodyPr/>
        <a:lstStyle/>
        <a:p>
          <a:endParaRPr lang="en-US"/>
        </a:p>
      </dgm:t>
    </dgm:pt>
  </dgm:ptLst>
  <dgm:cxnLst>
    <dgm:cxn modelId="{8C4DAA68-1CDD-4CC4-8C3F-369ED00A021D}" srcId="{609D9245-6147-42A2-8941-CB5E2C3CCAA2}" destId="{C6AFC03D-D025-4191-B6F6-8F1814E908C9}" srcOrd="0" destOrd="0" parTransId="{2A4EDEC6-3B05-48D9-A59A-1B9F6362953A}" sibTransId="{FBFA25CE-D0A2-40E3-ADB9-11C89D6D9F36}"/>
    <dgm:cxn modelId="{9A7CE43C-4412-44BB-B67E-4C78375A064A}" type="presOf" srcId="{609D9245-6147-42A2-8941-CB5E2C3CCAA2}" destId="{A1809E66-1495-41E4-9779-6153FA119F66}" srcOrd="0" destOrd="0" presId="urn:microsoft.com/office/officeart/2005/8/layout/vList2"/>
    <dgm:cxn modelId="{73926A83-2AB8-427F-9465-1EA5E006DC0B}" type="presOf" srcId="{C6AFC03D-D025-4191-B6F6-8F1814E908C9}" destId="{4A0BAE50-88E9-4423-91FB-EFD233CA5230}" srcOrd="0" destOrd="0" presId="urn:microsoft.com/office/officeart/2005/8/layout/vList2"/>
    <dgm:cxn modelId="{639F6BD6-9AC5-465E-A88C-7A2A04E84E1E}" type="presParOf" srcId="{A1809E66-1495-41E4-9779-6153FA119F66}" destId="{4A0BAE50-88E9-4423-91FB-EFD233CA523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09D9245-6147-42A2-8941-CB5E2C3CCAA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6AFC03D-D025-4191-B6F6-8F1814E908C9}">
      <dgm:prSet/>
      <dgm:spPr/>
      <dgm:t>
        <a:bodyPr/>
        <a:lstStyle/>
        <a:p>
          <a:pPr rtl="0"/>
          <a:r>
            <a:rPr lang="ar-SA" b="0" dirty="0" smtClean="0"/>
            <a:t>اهم مسائلي كه بايد كه در هر تحقيق مدنظر قرار گيرد :</a:t>
          </a:r>
          <a:endParaRPr lang="en-US" b="0" dirty="0"/>
        </a:p>
      </dgm:t>
    </dgm:pt>
    <dgm:pt modelId="{2A4EDEC6-3B05-48D9-A59A-1B9F6362953A}" type="parTrans" cxnId="{8C4DAA68-1CDD-4CC4-8C3F-369ED00A021D}">
      <dgm:prSet/>
      <dgm:spPr/>
      <dgm:t>
        <a:bodyPr/>
        <a:lstStyle/>
        <a:p>
          <a:endParaRPr lang="en-US"/>
        </a:p>
      </dgm:t>
    </dgm:pt>
    <dgm:pt modelId="{FBFA25CE-D0A2-40E3-ADB9-11C89D6D9F36}" type="sibTrans" cxnId="{8C4DAA68-1CDD-4CC4-8C3F-369ED00A021D}">
      <dgm:prSet/>
      <dgm:spPr/>
      <dgm:t>
        <a:bodyPr/>
        <a:lstStyle/>
        <a:p>
          <a:endParaRPr lang="en-US"/>
        </a:p>
      </dgm:t>
    </dgm:pt>
    <dgm:pt modelId="{A1809E66-1495-41E4-9779-6153FA119F66}" type="pres">
      <dgm:prSet presAssocID="{609D9245-6147-42A2-8941-CB5E2C3CCAA2}" presName="linear" presStyleCnt="0">
        <dgm:presLayoutVars>
          <dgm:animLvl val="lvl"/>
          <dgm:resizeHandles val="exact"/>
        </dgm:presLayoutVars>
      </dgm:prSet>
      <dgm:spPr/>
      <dgm:t>
        <a:bodyPr/>
        <a:lstStyle/>
        <a:p>
          <a:endParaRPr lang="en-US"/>
        </a:p>
      </dgm:t>
    </dgm:pt>
    <dgm:pt modelId="{4A0BAE50-88E9-4423-91FB-EFD233CA5230}" type="pres">
      <dgm:prSet presAssocID="{C6AFC03D-D025-4191-B6F6-8F1814E908C9}" presName="parentText" presStyleLbl="node1" presStyleIdx="0" presStyleCnt="1">
        <dgm:presLayoutVars>
          <dgm:chMax val="0"/>
          <dgm:bulletEnabled val="1"/>
        </dgm:presLayoutVars>
      </dgm:prSet>
      <dgm:spPr/>
      <dgm:t>
        <a:bodyPr/>
        <a:lstStyle/>
        <a:p>
          <a:endParaRPr lang="en-US"/>
        </a:p>
      </dgm:t>
    </dgm:pt>
  </dgm:ptLst>
  <dgm:cxnLst>
    <dgm:cxn modelId="{8C4DAA68-1CDD-4CC4-8C3F-369ED00A021D}" srcId="{609D9245-6147-42A2-8941-CB5E2C3CCAA2}" destId="{C6AFC03D-D025-4191-B6F6-8F1814E908C9}" srcOrd="0" destOrd="0" parTransId="{2A4EDEC6-3B05-48D9-A59A-1B9F6362953A}" sibTransId="{FBFA25CE-D0A2-40E3-ADB9-11C89D6D9F36}"/>
    <dgm:cxn modelId="{0C776AED-EA27-491B-A490-F373EA481596}" type="presOf" srcId="{C6AFC03D-D025-4191-B6F6-8F1814E908C9}" destId="{4A0BAE50-88E9-4423-91FB-EFD233CA5230}" srcOrd="0" destOrd="0" presId="urn:microsoft.com/office/officeart/2005/8/layout/vList2"/>
    <dgm:cxn modelId="{07149ACF-F040-4C2B-9A31-37247907EAA7}" type="presOf" srcId="{609D9245-6147-42A2-8941-CB5E2C3CCAA2}" destId="{A1809E66-1495-41E4-9779-6153FA119F66}" srcOrd="0" destOrd="0" presId="urn:microsoft.com/office/officeart/2005/8/layout/vList2"/>
    <dgm:cxn modelId="{A043EB13-A586-47E5-9CE7-C89F9CD8B200}" type="presParOf" srcId="{A1809E66-1495-41E4-9779-6153FA119F66}" destId="{4A0BAE50-88E9-4423-91FB-EFD233CA523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09D9245-6147-42A2-8941-CB5E2C3CCAA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6AFC03D-D025-4191-B6F6-8F1814E908C9}">
      <dgm:prSet/>
      <dgm:spPr/>
      <dgm:t>
        <a:bodyPr/>
        <a:lstStyle/>
        <a:p>
          <a:pPr rtl="0"/>
          <a:r>
            <a:rPr lang="ar-SA" b="0" dirty="0" smtClean="0"/>
            <a:t>اهم مسائلي كه بايد كه در هر تحقيق مدنظر قرار گيرد</a:t>
          </a:r>
          <a:endParaRPr lang="en-US" b="0" dirty="0"/>
        </a:p>
      </dgm:t>
    </dgm:pt>
    <dgm:pt modelId="{2A4EDEC6-3B05-48D9-A59A-1B9F6362953A}" type="parTrans" cxnId="{8C4DAA68-1CDD-4CC4-8C3F-369ED00A021D}">
      <dgm:prSet/>
      <dgm:spPr/>
      <dgm:t>
        <a:bodyPr/>
        <a:lstStyle/>
        <a:p>
          <a:endParaRPr lang="en-US"/>
        </a:p>
      </dgm:t>
    </dgm:pt>
    <dgm:pt modelId="{FBFA25CE-D0A2-40E3-ADB9-11C89D6D9F36}" type="sibTrans" cxnId="{8C4DAA68-1CDD-4CC4-8C3F-369ED00A021D}">
      <dgm:prSet/>
      <dgm:spPr/>
      <dgm:t>
        <a:bodyPr/>
        <a:lstStyle/>
        <a:p>
          <a:endParaRPr lang="en-US"/>
        </a:p>
      </dgm:t>
    </dgm:pt>
    <dgm:pt modelId="{A1809E66-1495-41E4-9779-6153FA119F66}" type="pres">
      <dgm:prSet presAssocID="{609D9245-6147-42A2-8941-CB5E2C3CCAA2}" presName="linear" presStyleCnt="0">
        <dgm:presLayoutVars>
          <dgm:animLvl val="lvl"/>
          <dgm:resizeHandles val="exact"/>
        </dgm:presLayoutVars>
      </dgm:prSet>
      <dgm:spPr/>
      <dgm:t>
        <a:bodyPr/>
        <a:lstStyle/>
        <a:p>
          <a:endParaRPr lang="en-US"/>
        </a:p>
      </dgm:t>
    </dgm:pt>
    <dgm:pt modelId="{4A0BAE50-88E9-4423-91FB-EFD233CA5230}" type="pres">
      <dgm:prSet presAssocID="{C6AFC03D-D025-4191-B6F6-8F1814E908C9}" presName="parentText" presStyleLbl="node1" presStyleIdx="0" presStyleCnt="1" custLinFactNeighborX="-3559" custLinFactNeighborY="-35385">
        <dgm:presLayoutVars>
          <dgm:chMax val="0"/>
          <dgm:bulletEnabled val="1"/>
        </dgm:presLayoutVars>
      </dgm:prSet>
      <dgm:spPr/>
      <dgm:t>
        <a:bodyPr/>
        <a:lstStyle/>
        <a:p>
          <a:endParaRPr lang="en-US"/>
        </a:p>
      </dgm:t>
    </dgm:pt>
  </dgm:ptLst>
  <dgm:cxnLst>
    <dgm:cxn modelId="{8C4DAA68-1CDD-4CC4-8C3F-369ED00A021D}" srcId="{609D9245-6147-42A2-8941-CB5E2C3CCAA2}" destId="{C6AFC03D-D025-4191-B6F6-8F1814E908C9}" srcOrd="0" destOrd="0" parTransId="{2A4EDEC6-3B05-48D9-A59A-1B9F6362953A}" sibTransId="{FBFA25CE-D0A2-40E3-ADB9-11C89D6D9F36}"/>
    <dgm:cxn modelId="{4504C7F0-4EC4-463B-A1B1-310B0A4C658A}" type="presOf" srcId="{C6AFC03D-D025-4191-B6F6-8F1814E908C9}" destId="{4A0BAE50-88E9-4423-91FB-EFD233CA5230}" srcOrd="0" destOrd="0" presId="urn:microsoft.com/office/officeart/2005/8/layout/vList2"/>
    <dgm:cxn modelId="{6A6874EC-6983-4DE2-8106-6B7B06867698}" type="presOf" srcId="{609D9245-6147-42A2-8941-CB5E2C3CCAA2}" destId="{A1809E66-1495-41E4-9779-6153FA119F66}" srcOrd="0" destOrd="0" presId="urn:microsoft.com/office/officeart/2005/8/layout/vList2"/>
    <dgm:cxn modelId="{A2D8A2E9-D992-4C94-B742-19EB51864AA3}" type="presParOf" srcId="{A1809E66-1495-41E4-9779-6153FA119F66}" destId="{4A0BAE50-88E9-4423-91FB-EFD233CA5230}"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9D9245-6147-42A2-8941-CB5E2C3CCAA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6AFC03D-D025-4191-B6F6-8F1814E908C9}">
      <dgm:prSet/>
      <dgm:spPr/>
      <dgm:t>
        <a:bodyPr/>
        <a:lstStyle/>
        <a:p>
          <a:pPr rtl="0"/>
          <a:r>
            <a:rPr lang="ar-SA" b="0" dirty="0" smtClean="0"/>
            <a:t>اهم مسائلي كه بايد كه در هر تحقيق مدنظر قرار گيرد :</a:t>
          </a:r>
          <a:endParaRPr lang="en-US" b="0" dirty="0"/>
        </a:p>
      </dgm:t>
    </dgm:pt>
    <dgm:pt modelId="{2A4EDEC6-3B05-48D9-A59A-1B9F6362953A}" type="parTrans" cxnId="{8C4DAA68-1CDD-4CC4-8C3F-369ED00A021D}">
      <dgm:prSet/>
      <dgm:spPr/>
      <dgm:t>
        <a:bodyPr/>
        <a:lstStyle/>
        <a:p>
          <a:endParaRPr lang="en-US"/>
        </a:p>
      </dgm:t>
    </dgm:pt>
    <dgm:pt modelId="{FBFA25CE-D0A2-40E3-ADB9-11C89D6D9F36}" type="sibTrans" cxnId="{8C4DAA68-1CDD-4CC4-8C3F-369ED00A021D}">
      <dgm:prSet/>
      <dgm:spPr/>
      <dgm:t>
        <a:bodyPr/>
        <a:lstStyle/>
        <a:p>
          <a:endParaRPr lang="en-US"/>
        </a:p>
      </dgm:t>
    </dgm:pt>
    <dgm:pt modelId="{A1809E66-1495-41E4-9779-6153FA119F66}" type="pres">
      <dgm:prSet presAssocID="{609D9245-6147-42A2-8941-CB5E2C3CCAA2}" presName="linear" presStyleCnt="0">
        <dgm:presLayoutVars>
          <dgm:animLvl val="lvl"/>
          <dgm:resizeHandles val="exact"/>
        </dgm:presLayoutVars>
      </dgm:prSet>
      <dgm:spPr/>
      <dgm:t>
        <a:bodyPr/>
        <a:lstStyle/>
        <a:p>
          <a:endParaRPr lang="en-US"/>
        </a:p>
      </dgm:t>
    </dgm:pt>
    <dgm:pt modelId="{4A0BAE50-88E9-4423-91FB-EFD233CA5230}" type="pres">
      <dgm:prSet presAssocID="{C6AFC03D-D025-4191-B6F6-8F1814E908C9}" presName="parentText" presStyleLbl="node1" presStyleIdx="0" presStyleCnt="1" custLinFactNeighborX="-6506" custLinFactNeighborY="-35385">
        <dgm:presLayoutVars>
          <dgm:chMax val="0"/>
          <dgm:bulletEnabled val="1"/>
        </dgm:presLayoutVars>
      </dgm:prSet>
      <dgm:spPr/>
      <dgm:t>
        <a:bodyPr/>
        <a:lstStyle/>
        <a:p>
          <a:endParaRPr lang="en-US"/>
        </a:p>
      </dgm:t>
    </dgm:pt>
  </dgm:ptLst>
  <dgm:cxnLst>
    <dgm:cxn modelId="{8C4DAA68-1CDD-4CC4-8C3F-369ED00A021D}" srcId="{609D9245-6147-42A2-8941-CB5E2C3CCAA2}" destId="{C6AFC03D-D025-4191-B6F6-8F1814E908C9}" srcOrd="0" destOrd="0" parTransId="{2A4EDEC6-3B05-48D9-A59A-1B9F6362953A}" sibTransId="{FBFA25CE-D0A2-40E3-ADB9-11C89D6D9F36}"/>
    <dgm:cxn modelId="{9F966EC5-CE5C-471E-97CA-08A9E52EFDD6}" type="presOf" srcId="{609D9245-6147-42A2-8941-CB5E2C3CCAA2}" destId="{A1809E66-1495-41E4-9779-6153FA119F66}" srcOrd="0" destOrd="0" presId="urn:microsoft.com/office/officeart/2005/8/layout/vList2"/>
    <dgm:cxn modelId="{945BFB01-6316-4068-A638-4B781DC75F9A}" type="presOf" srcId="{C6AFC03D-D025-4191-B6F6-8F1814E908C9}" destId="{4A0BAE50-88E9-4423-91FB-EFD233CA5230}" srcOrd="0" destOrd="0" presId="urn:microsoft.com/office/officeart/2005/8/layout/vList2"/>
    <dgm:cxn modelId="{9D20AE29-2DDE-4FD5-B24B-4381D828232A}" type="presParOf" srcId="{A1809E66-1495-41E4-9779-6153FA119F66}" destId="{4A0BAE50-88E9-4423-91FB-EFD233CA523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049DA05-F8F1-4AF3-A82B-0EBFF757B98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71393A9-46F4-4351-A481-5F65E38A3BFC}">
      <dgm:prSet custT="1"/>
      <dgm:spPr/>
      <dgm:t>
        <a:bodyPr/>
        <a:lstStyle/>
        <a:p>
          <a:pPr algn="ctr" rtl="0"/>
          <a:r>
            <a:rPr lang="fa-IR" sz="4800" dirty="0" smtClean="0">
              <a:solidFill>
                <a:srgbClr val="FFFF00"/>
              </a:solidFill>
            </a:rPr>
            <a:t>كميته اخلاق در پژوهش</a:t>
          </a:r>
          <a:endParaRPr lang="en-US" sz="4800" dirty="0">
            <a:solidFill>
              <a:srgbClr val="FFFF00"/>
            </a:solidFill>
          </a:endParaRPr>
        </a:p>
      </dgm:t>
    </dgm:pt>
    <dgm:pt modelId="{4CA2298D-6D4D-4ED8-A634-BA5B0FE2648B}" type="sibTrans" cxnId="{3F6C6B8D-8751-4687-8BAA-BDFCD82C9056}">
      <dgm:prSet/>
      <dgm:spPr/>
      <dgm:t>
        <a:bodyPr/>
        <a:lstStyle/>
        <a:p>
          <a:endParaRPr lang="en-US"/>
        </a:p>
      </dgm:t>
    </dgm:pt>
    <dgm:pt modelId="{3BC0BDBB-0052-4532-B693-CD3B4DD54B6E}" type="parTrans" cxnId="{3F6C6B8D-8751-4687-8BAA-BDFCD82C9056}">
      <dgm:prSet/>
      <dgm:spPr/>
      <dgm:t>
        <a:bodyPr/>
        <a:lstStyle/>
        <a:p>
          <a:endParaRPr lang="en-US"/>
        </a:p>
      </dgm:t>
    </dgm:pt>
    <dgm:pt modelId="{F708A9F7-C7DC-4A36-827A-A500CD3D6C7E}" type="pres">
      <dgm:prSet presAssocID="{A049DA05-F8F1-4AF3-A82B-0EBFF757B98E}" presName="linear" presStyleCnt="0">
        <dgm:presLayoutVars>
          <dgm:animLvl val="lvl"/>
          <dgm:resizeHandles val="exact"/>
        </dgm:presLayoutVars>
      </dgm:prSet>
      <dgm:spPr/>
      <dgm:t>
        <a:bodyPr/>
        <a:lstStyle/>
        <a:p>
          <a:endParaRPr lang="en-US"/>
        </a:p>
      </dgm:t>
    </dgm:pt>
    <dgm:pt modelId="{C2C7C58F-3B30-4F1B-94F5-1B3019D0BE0D}" type="pres">
      <dgm:prSet presAssocID="{A71393A9-46F4-4351-A481-5F65E38A3BFC}" presName="parentText" presStyleLbl="node1" presStyleIdx="0" presStyleCnt="1" custLinFactNeighborX="1586" custLinFactNeighborY="53043">
        <dgm:presLayoutVars>
          <dgm:chMax val="0"/>
          <dgm:bulletEnabled val="1"/>
        </dgm:presLayoutVars>
      </dgm:prSet>
      <dgm:spPr/>
      <dgm:t>
        <a:bodyPr/>
        <a:lstStyle/>
        <a:p>
          <a:endParaRPr lang="en-US"/>
        </a:p>
      </dgm:t>
    </dgm:pt>
  </dgm:ptLst>
  <dgm:cxnLst>
    <dgm:cxn modelId="{3F6C6B8D-8751-4687-8BAA-BDFCD82C9056}" srcId="{A049DA05-F8F1-4AF3-A82B-0EBFF757B98E}" destId="{A71393A9-46F4-4351-A481-5F65E38A3BFC}" srcOrd="0" destOrd="0" parTransId="{3BC0BDBB-0052-4532-B693-CD3B4DD54B6E}" sibTransId="{4CA2298D-6D4D-4ED8-A634-BA5B0FE2648B}"/>
    <dgm:cxn modelId="{DB7F9EB1-B829-4553-87D7-7A7B0EF186E4}" type="presOf" srcId="{A049DA05-F8F1-4AF3-A82B-0EBFF757B98E}" destId="{F708A9F7-C7DC-4A36-827A-A500CD3D6C7E}" srcOrd="0" destOrd="0" presId="urn:microsoft.com/office/officeart/2005/8/layout/vList2"/>
    <dgm:cxn modelId="{F6B3FE8E-9357-4B37-BA14-837502DC2BE2}" type="presOf" srcId="{A71393A9-46F4-4351-A481-5F65E38A3BFC}" destId="{C2C7C58F-3B30-4F1B-94F5-1B3019D0BE0D}" srcOrd="0" destOrd="0" presId="urn:microsoft.com/office/officeart/2005/8/layout/vList2"/>
    <dgm:cxn modelId="{862AD6BD-E1F7-401A-A540-29BCB948C004}" type="presParOf" srcId="{F708A9F7-C7DC-4A36-827A-A500CD3D6C7E}" destId="{C2C7C58F-3B30-4F1B-94F5-1B3019D0BE0D}"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7CB46FE-6C7B-46E0-8189-654584992120}"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2FA999A2-7CC3-4E6A-998B-FCB081E5DFFE}">
      <dgm:prSet/>
      <dgm:spPr/>
      <dgm:t>
        <a:bodyPr/>
        <a:lstStyle/>
        <a:p>
          <a:pPr algn="ctr" rtl="1"/>
          <a:r>
            <a:rPr lang="fa-IR" b="1" u="none" dirty="0" smtClean="0"/>
            <a:t>مسؤوليت دايمي نظارت بر اجراي اخلاقي پژوهش</a:t>
          </a:r>
          <a:endParaRPr lang="fa-IR" u="none" dirty="0"/>
        </a:p>
      </dgm:t>
    </dgm:pt>
    <dgm:pt modelId="{9CDD834B-02E7-407D-84EB-6D24938E1230}" type="parTrans" cxnId="{5E1BE58E-FD3F-42B4-9DC8-617BAFD21CB2}">
      <dgm:prSet/>
      <dgm:spPr/>
      <dgm:t>
        <a:bodyPr/>
        <a:lstStyle/>
        <a:p>
          <a:endParaRPr lang="en-US"/>
        </a:p>
      </dgm:t>
    </dgm:pt>
    <dgm:pt modelId="{4E49F9CB-C0F4-47E1-A4F3-3541301E7125}" type="sibTrans" cxnId="{5E1BE58E-FD3F-42B4-9DC8-617BAFD21CB2}">
      <dgm:prSet/>
      <dgm:spPr/>
      <dgm:t>
        <a:bodyPr/>
        <a:lstStyle/>
        <a:p>
          <a:endParaRPr lang="en-US"/>
        </a:p>
      </dgm:t>
    </dgm:pt>
    <dgm:pt modelId="{DEA5A262-0F92-4A29-8F53-7F0F15F46F8B}">
      <dgm:prSet/>
      <dgm:spPr/>
      <dgm:t>
        <a:bodyPr/>
        <a:lstStyle/>
        <a:p>
          <a:pPr rtl="1"/>
          <a:r>
            <a:rPr lang="fa-IR" u="none" dirty="0" smtClean="0">
              <a:solidFill>
                <a:schemeClr val="bg1"/>
              </a:solidFill>
            </a:rPr>
            <a:t>بايد </a:t>
          </a:r>
          <a:r>
            <a:rPr lang="fa-IR" b="1" u="none" dirty="0" smtClean="0">
              <a:solidFill>
                <a:schemeClr val="bg1"/>
              </a:solidFill>
            </a:rPr>
            <a:t>حامي حقوق و سلامت تك‌تك افراد شركت‌كننده</a:t>
          </a:r>
          <a:r>
            <a:rPr lang="fa-IR" u="none" dirty="0" smtClean="0">
              <a:solidFill>
                <a:schemeClr val="bg1"/>
              </a:solidFill>
            </a:rPr>
            <a:t> در مطالعه باشد و توجه خاص به شركت‌كنندگان آسيب‌پذير داشته باشد.</a:t>
          </a:r>
          <a:endParaRPr lang="en-US" u="none" dirty="0">
            <a:solidFill>
              <a:schemeClr val="bg1"/>
            </a:solidFill>
          </a:endParaRPr>
        </a:p>
      </dgm:t>
    </dgm:pt>
    <dgm:pt modelId="{9B8CE1E0-23B5-4838-8877-B945BB8DC68A}" type="parTrans" cxnId="{03CF5C4C-25A5-46D3-8336-83B950F57796}">
      <dgm:prSet/>
      <dgm:spPr/>
      <dgm:t>
        <a:bodyPr/>
        <a:lstStyle/>
        <a:p>
          <a:endParaRPr lang="en-US"/>
        </a:p>
      </dgm:t>
    </dgm:pt>
    <dgm:pt modelId="{9BD76FD3-4AEC-46EB-B5AB-35F26934CD81}" type="sibTrans" cxnId="{03CF5C4C-25A5-46D3-8336-83B950F57796}">
      <dgm:prSet/>
      <dgm:spPr/>
      <dgm:t>
        <a:bodyPr/>
        <a:lstStyle/>
        <a:p>
          <a:endParaRPr lang="en-US"/>
        </a:p>
      </dgm:t>
    </dgm:pt>
    <dgm:pt modelId="{16E41521-0142-457A-AD34-9A7C6DFB5C3F}" type="pres">
      <dgm:prSet presAssocID="{77CB46FE-6C7B-46E0-8189-654584992120}" presName="linear" presStyleCnt="0">
        <dgm:presLayoutVars>
          <dgm:animLvl val="lvl"/>
          <dgm:resizeHandles val="exact"/>
        </dgm:presLayoutVars>
      </dgm:prSet>
      <dgm:spPr/>
      <dgm:t>
        <a:bodyPr/>
        <a:lstStyle/>
        <a:p>
          <a:endParaRPr lang="en-US"/>
        </a:p>
      </dgm:t>
    </dgm:pt>
    <dgm:pt modelId="{1A549E26-7463-4D4B-AD7A-2C997A7CE3BF}" type="pres">
      <dgm:prSet presAssocID="{2FA999A2-7CC3-4E6A-998B-FCB081E5DFFE}" presName="parentText" presStyleLbl="node1" presStyleIdx="0" presStyleCnt="2" custLinFactY="-58050" custLinFactNeighborX="-5208" custLinFactNeighborY="-100000">
        <dgm:presLayoutVars>
          <dgm:chMax val="0"/>
          <dgm:bulletEnabled val="1"/>
        </dgm:presLayoutVars>
      </dgm:prSet>
      <dgm:spPr/>
      <dgm:t>
        <a:bodyPr/>
        <a:lstStyle/>
        <a:p>
          <a:endParaRPr lang="en-US"/>
        </a:p>
      </dgm:t>
    </dgm:pt>
    <dgm:pt modelId="{F172C523-259C-434A-A699-1467F84D730E}" type="pres">
      <dgm:prSet presAssocID="{4E49F9CB-C0F4-47E1-A4F3-3541301E7125}" presName="spacer" presStyleCnt="0"/>
      <dgm:spPr/>
    </dgm:pt>
    <dgm:pt modelId="{4F42B043-0109-4E56-93D1-FCAAF4440CD2}" type="pres">
      <dgm:prSet presAssocID="{DEA5A262-0F92-4A29-8F53-7F0F15F46F8B}" presName="parentText" presStyleLbl="node1" presStyleIdx="1" presStyleCnt="2" custLinFactY="27767" custLinFactNeighborX="0" custLinFactNeighborY="100000">
        <dgm:presLayoutVars>
          <dgm:chMax val="0"/>
          <dgm:bulletEnabled val="1"/>
        </dgm:presLayoutVars>
      </dgm:prSet>
      <dgm:spPr/>
      <dgm:t>
        <a:bodyPr/>
        <a:lstStyle/>
        <a:p>
          <a:endParaRPr lang="en-US"/>
        </a:p>
      </dgm:t>
    </dgm:pt>
  </dgm:ptLst>
  <dgm:cxnLst>
    <dgm:cxn modelId="{03CF5C4C-25A5-46D3-8336-83B950F57796}" srcId="{77CB46FE-6C7B-46E0-8189-654584992120}" destId="{DEA5A262-0F92-4A29-8F53-7F0F15F46F8B}" srcOrd="1" destOrd="0" parTransId="{9B8CE1E0-23B5-4838-8877-B945BB8DC68A}" sibTransId="{9BD76FD3-4AEC-46EB-B5AB-35F26934CD81}"/>
    <dgm:cxn modelId="{8309F2E3-7972-42F6-B12E-693A800E3EEC}" type="presOf" srcId="{77CB46FE-6C7B-46E0-8189-654584992120}" destId="{16E41521-0142-457A-AD34-9A7C6DFB5C3F}" srcOrd="0" destOrd="0" presId="urn:microsoft.com/office/officeart/2005/8/layout/vList2"/>
    <dgm:cxn modelId="{5E1BE58E-FD3F-42B4-9DC8-617BAFD21CB2}" srcId="{77CB46FE-6C7B-46E0-8189-654584992120}" destId="{2FA999A2-7CC3-4E6A-998B-FCB081E5DFFE}" srcOrd="0" destOrd="0" parTransId="{9CDD834B-02E7-407D-84EB-6D24938E1230}" sibTransId="{4E49F9CB-C0F4-47E1-A4F3-3541301E7125}"/>
    <dgm:cxn modelId="{7E8FCAD5-F799-4D14-912B-745CFA3B7A28}" type="presOf" srcId="{DEA5A262-0F92-4A29-8F53-7F0F15F46F8B}" destId="{4F42B043-0109-4E56-93D1-FCAAF4440CD2}" srcOrd="0" destOrd="0" presId="urn:microsoft.com/office/officeart/2005/8/layout/vList2"/>
    <dgm:cxn modelId="{C558A039-4837-4D1F-92E3-4707E2BE7737}" type="presOf" srcId="{2FA999A2-7CC3-4E6A-998B-FCB081E5DFFE}" destId="{1A549E26-7463-4D4B-AD7A-2C997A7CE3BF}" srcOrd="0" destOrd="0" presId="urn:microsoft.com/office/officeart/2005/8/layout/vList2"/>
    <dgm:cxn modelId="{73737458-C23C-4051-A9A1-195A9F0A3D58}" type="presParOf" srcId="{16E41521-0142-457A-AD34-9A7C6DFB5C3F}" destId="{1A549E26-7463-4D4B-AD7A-2C997A7CE3BF}" srcOrd="0" destOrd="0" presId="urn:microsoft.com/office/officeart/2005/8/layout/vList2"/>
    <dgm:cxn modelId="{441BDE4F-8201-41BF-B54B-05D093B4B824}" type="presParOf" srcId="{16E41521-0142-457A-AD34-9A7C6DFB5C3F}" destId="{F172C523-259C-434A-A699-1467F84D730E}" srcOrd="1" destOrd="0" presId="urn:microsoft.com/office/officeart/2005/8/layout/vList2"/>
    <dgm:cxn modelId="{318DCA7B-C15E-4ADC-9E88-5CD391FA1D56}" type="presParOf" srcId="{16E41521-0142-457A-AD34-9A7C6DFB5C3F}" destId="{4F42B043-0109-4E56-93D1-FCAAF4440CD2}" srcOrd="2"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05C3C1A-46E9-458D-B6F5-E1A2F4C85BBE}"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37508A45-13A2-4C81-AA7F-EC29EC851451}">
      <dgm:prSet/>
      <dgm:spPr/>
      <dgm:t>
        <a:bodyPr/>
        <a:lstStyle/>
        <a:p>
          <a:pPr algn="ctr" rtl="0"/>
          <a:r>
            <a:rPr lang="fa-IR" dirty="0" smtClean="0"/>
            <a:t>كميته اخلاق در پژوهش</a:t>
          </a:r>
          <a:endParaRPr lang="en-US" dirty="0"/>
        </a:p>
      </dgm:t>
    </dgm:pt>
    <dgm:pt modelId="{8F96EF67-DB5E-48B8-8456-B4F9D6880B2B}" type="parTrans" cxnId="{16B9663C-3403-405A-905A-913161586201}">
      <dgm:prSet/>
      <dgm:spPr/>
      <dgm:t>
        <a:bodyPr/>
        <a:lstStyle/>
        <a:p>
          <a:endParaRPr lang="en-US"/>
        </a:p>
      </dgm:t>
    </dgm:pt>
    <dgm:pt modelId="{66732CBA-CBDB-441B-8BFF-F54880A4B06A}" type="sibTrans" cxnId="{16B9663C-3403-405A-905A-913161586201}">
      <dgm:prSet/>
      <dgm:spPr/>
      <dgm:t>
        <a:bodyPr/>
        <a:lstStyle/>
        <a:p>
          <a:endParaRPr lang="en-US"/>
        </a:p>
      </dgm:t>
    </dgm:pt>
    <dgm:pt modelId="{772ACFA5-372F-4494-84AE-41D866A846C0}" type="pres">
      <dgm:prSet presAssocID="{F05C3C1A-46E9-458D-B6F5-E1A2F4C85BBE}" presName="linear" presStyleCnt="0">
        <dgm:presLayoutVars>
          <dgm:animLvl val="lvl"/>
          <dgm:resizeHandles val="exact"/>
        </dgm:presLayoutVars>
      </dgm:prSet>
      <dgm:spPr/>
      <dgm:t>
        <a:bodyPr/>
        <a:lstStyle/>
        <a:p>
          <a:endParaRPr lang="en-US"/>
        </a:p>
      </dgm:t>
    </dgm:pt>
    <dgm:pt modelId="{9A363C2C-2B11-4CA1-8703-F7059691E87B}" type="pres">
      <dgm:prSet presAssocID="{37508A45-13A2-4C81-AA7F-EC29EC851451}" presName="parentText" presStyleLbl="node1" presStyleIdx="0" presStyleCnt="1">
        <dgm:presLayoutVars>
          <dgm:chMax val="0"/>
          <dgm:bulletEnabled val="1"/>
        </dgm:presLayoutVars>
      </dgm:prSet>
      <dgm:spPr/>
      <dgm:t>
        <a:bodyPr/>
        <a:lstStyle/>
        <a:p>
          <a:endParaRPr lang="en-US"/>
        </a:p>
      </dgm:t>
    </dgm:pt>
  </dgm:ptLst>
  <dgm:cxnLst>
    <dgm:cxn modelId="{138F57FF-B75A-4BE3-BA36-63707B40E738}" type="presOf" srcId="{37508A45-13A2-4C81-AA7F-EC29EC851451}" destId="{9A363C2C-2B11-4CA1-8703-F7059691E87B}" srcOrd="0" destOrd="0" presId="urn:microsoft.com/office/officeart/2005/8/layout/vList2"/>
    <dgm:cxn modelId="{16B9663C-3403-405A-905A-913161586201}" srcId="{F05C3C1A-46E9-458D-B6F5-E1A2F4C85BBE}" destId="{37508A45-13A2-4C81-AA7F-EC29EC851451}" srcOrd="0" destOrd="0" parTransId="{8F96EF67-DB5E-48B8-8456-B4F9D6880B2B}" sibTransId="{66732CBA-CBDB-441B-8BFF-F54880A4B06A}"/>
    <dgm:cxn modelId="{F9754B15-0D5F-424E-9FBD-F687790DC51D}" type="presOf" srcId="{F05C3C1A-46E9-458D-B6F5-E1A2F4C85BBE}" destId="{772ACFA5-372F-4494-84AE-41D866A846C0}" srcOrd="0" destOrd="0" presId="urn:microsoft.com/office/officeart/2005/8/layout/vList2"/>
    <dgm:cxn modelId="{A8FE11B3-82F2-416C-9D10-E0113FE6F96A}" type="presParOf" srcId="{772ACFA5-372F-4494-84AE-41D866A846C0}" destId="{9A363C2C-2B11-4CA1-8703-F7059691E87B}"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723CA3F-7B83-4BAF-9046-60FCFFF1BA6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A50B1B09-2FFF-4D6E-ADDD-03A9A156FCA8}">
      <dgm:prSet/>
      <dgm:spPr/>
      <dgm:t>
        <a:bodyPr/>
        <a:lstStyle/>
        <a:p>
          <a:pPr rtl="1"/>
          <a:r>
            <a:rPr lang="fa-IR" dirty="0" smtClean="0"/>
            <a:t>آخرين كارنامه پژوهشي (</a:t>
          </a:r>
          <a:r>
            <a:rPr lang="en-US" dirty="0" smtClean="0"/>
            <a:t>CV</a:t>
          </a:r>
          <a:r>
            <a:rPr lang="fa-IR" dirty="0" smtClean="0"/>
            <a:t>) محقق </a:t>
          </a:r>
          <a:endParaRPr lang="en-US" dirty="0"/>
        </a:p>
      </dgm:t>
    </dgm:pt>
    <dgm:pt modelId="{3FFFBCD9-0CE7-4B42-9DC6-1CBAB100CF59}" type="parTrans" cxnId="{BDA17952-703F-48CF-BD21-172B21427F9A}">
      <dgm:prSet/>
      <dgm:spPr/>
      <dgm:t>
        <a:bodyPr/>
        <a:lstStyle/>
        <a:p>
          <a:endParaRPr lang="en-US"/>
        </a:p>
      </dgm:t>
    </dgm:pt>
    <dgm:pt modelId="{47A78C93-85FA-4258-A9A6-A2A6DB27E538}" type="sibTrans" cxnId="{BDA17952-703F-48CF-BD21-172B21427F9A}">
      <dgm:prSet/>
      <dgm:spPr/>
      <dgm:t>
        <a:bodyPr/>
        <a:lstStyle/>
        <a:p>
          <a:endParaRPr lang="en-US"/>
        </a:p>
      </dgm:t>
    </dgm:pt>
    <dgm:pt modelId="{53D798FF-52AB-4E22-ABD1-2652D5E465D4}">
      <dgm:prSet/>
      <dgm:spPr/>
      <dgm:t>
        <a:bodyPr/>
        <a:lstStyle/>
        <a:p>
          <a:pPr rtl="1"/>
          <a:r>
            <a:rPr lang="fa-IR" dirty="0" smtClean="0"/>
            <a:t>مستنداني كه كميته ممكن است بدانها نياز داشته باشد.</a:t>
          </a:r>
          <a:endParaRPr lang="en-US" dirty="0"/>
        </a:p>
      </dgm:t>
    </dgm:pt>
    <dgm:pt modelId="{141C559D-C82D-43BB-A26B-59CDFBDF543E}" type="parTrans" cxnId="{665AF114-1493-4033-AC46-08163C3F103A}">
      <dgm:prSet/>
      <dgm:spPr/>
      <dgm:t>
        <a:bodyPr/>
        <a:lstStyle/>
        <a:p>
          <a:endParaRPr lang="en-US"/>
        </a:p>
      </dgm:t>
    </dgm:pt>
    <dgm:pt modelId="{2482B742-3812-4C52-9EDA-6AA460DF7054}" type="sibTrans" cxnId="{665AF114-1493-4033-AC46-08163C3F103A}">
      <dgm:prSet/>
      <dgm:spPr/>
      <dgm:t>
        <a:bodyPr/>
        <a:lstStyle/>
        <a:p>
          <a:endParaRPr lang="en-US"/>
        </a:p>
      </dgm:t>
    </dgm:pt>
    <dgm:pt modelId="{466B3F57-4899-44C6-81B0-B954633B3144}">
      <dgm:prSet/>
      <dgm:spPr/>
      <dgm:t>
        <a:bodyPr/>
        <a:lstStyle/>
        <a:p>
          <a:pPr rtl="1"/>
          <a:r>
            <a:rPr lang="fa-IR" dirty="0" smtClean="0"/>
            <a:t>اطلاعات مرتبط با پرداخت به شركت‌كنندگان و جبران هزينه‌هاي آنان</a:t>
          </a:r>
          <a:endParaRPr lang="en-US" dirty="0"/>
        </a:p>
      </dgm:t>
    </dgm:pt>
    <dgm:pt modelId="{BD6C8C8E-F3CE-49BE-9FEA-7742829F60AE}" type="sibTrans" cxnId="{79EE5AEC-8A7C-4F3B-A2B4-3B290F21B58A}">
      <dgm:prSet/>
      <dgm:spPr/>
      <dgm:t>
        <a:bodyPr/>
        <a:lstStyle/>
        <a:p>
          <a:endParaRPr lang="en-US"/>
        </a:p>
      </dgm:t>
    </dgm:pt>
    <dgm:pt modelId="{6A4F8351-25C5-4620-88BD-63DE5D50DD17}" type="parTrans" cxnId="{79EE5AEC-8A7C-4F3B-A2B4-3B290F21B58A}">
      <dgm:prSet/>
      <dgm:spPr/>
      <dgm:t>
        <a:bodyPr/>
        <a:lstStyle/>
        <a:p>
          <a:endParaRPr lang="en-US"/>
        </a:p>
      </dgm:t>
    </dgm:pt>
    <dgm:pt modelId="{9B8FB86D-839E-4BBD-B071-EF3BCBE158D8}">
      <dgm:prSet/>
      <dgm:spPr/>
      <dgm:t>
        <a:bodyPr/>
        <a:lstStyle/>
        <a:p>
          <a:pPr rtl="1"/>
          <a:r>
            <a:rPr lang="fa-IR" dirty="0" smtClean="0"/>
            <a:t>اطلاعات در مورد بي‌ضرر بودن فرآورده</a:t>
          </a:r>
          <a:endParaRPr lang="en-US" dirty="0"/>
        </a:p>
      </dgm:t>
    </dgm:pt>
    <dgm:pt modelId="{2FDEC316-3B9A-4A33-B7F5-10FEE55ED316}" type="sibTrans" cxnId="{9D1C6F8E-95ED-4C03-8223-FA1812944A27}">
      <dgm:prSet/>
      <dgm:spPr/>
      <dgm:t>
        <a:bodyPr/>
        <a:lstStyle/>
        <a:p>
          <a:endParaRPr lang="en-US"/>
        </a:p>
      </dgm:t>
    </dgm:pt>
    <dgm:pt modelId="{56CECACF-C0F2-40EF-A94A-EBA166CDCE7A}" type="parTrans" cxnId="{9D1C6F8E-95ED-4C03-8223-FA1812944A27}">
      <dgm:prSet/>
      <dgm:spPr/>
      <dgm:t>
        <a:bodyPr/>
        <a:lstStyle/>
        <a:p>
          <a:endParaRPr lang="en-US"/>
        </a:p>
      </dgm:t>
    </dgm:pt>
    <dgm:pt modelId="{2BF0A1A3-98C8-4A2A-95F5-C1F01C6D65C7}">
      <dgm:prSet/>
      <dgm:spPr/>
      <dgm:t>
        <a:bodyPr/>
        <a:lstStyle/>
        <a:p>
          <a:pPr rtl="1"/>
          <a:r>
            <a:rPr lang="fa-IR" dirty="0" smtClean="0"/>
            <a:t>كتابچه راهنماي پژوهشگران (اطلاعات باليني و غيرباليني مرتبط با فراورده‌ مورد تحقيق)</a:t>
          </a:r>
          <a:endParaRPr lang="en-US" dirty="0"/>
        </a:p>
      </dgm:t>
    </dgm:pt>
    <dgm:pt modelId="{22408443-2310-4EAB-91AD-3DA1D6909974}" type="sibTrans" cxnId="{9D3E7EDD-120C-4240-A124-A3DD712912A0}">
      <dgm:prSet/>
      <dgm:spPr/>
      <dgm:t>
        <a:bodyPr/>
        <a:lstStyle/>
        <a:p>
          <a:endParaRPr lang="en-US"/>
        </a:p>
      </dgm:t>
    </dgm:pt>
    <dgm:pt modelId="{6B4754AB-05D7-4750-A90E-63FBEFA76DF5}" type="parTrans" cxnId="{9D3E7EDD-120C-4240-A124-A3DD712912A0}">
      <dgm:prSet/>
      <dgm:spPr/>
      <dgm:t>
        <a:bodyPr/>
        <a:lstStyle/>
        <a:p>
          <a:endParaRPr lang="en-US"/>
        </a:p>
      </dgm:t>
    </dgm:pt>
    <dgm:pt modelId="{B248B5CD-A75C-4391-9438-C544F0B0934B}">
      <dgm:prSet custT="1"/>
      <dgm:spPr/>
      <dgm:t>
        <a:bodyPr/>
        <a:lstStyle/>
        <a:p>
          <a:pPr rtl="1"/>
          <a:r>
            <a:rPr lang="fa-IR" sz="2400" dirty="0" smtClean="0"/>
            <a:t>اطلاعات مكتوب ارائه شده به افراد شركت‌كننده</a:t>
          </a:r>
          <a:endParaRPr lang="en-US" sz="2400" dirty="0"/>
        </a:p>
      </dgm:t>
    </dgm:pt>
    <dgm:pt modelId="{DBA62BEF-86FF-4D74-8684-F0AC6D11A429}" type="sibTrans" cxnId="{0E5AEA56-D87B-4015-9FFB-E0BB8CDE2B18}">
      <dgm:prSet/>
      <dgm:spPr/>
      <dgm:t>
        <a:bodyPr/>
        <a:lstStyle/>
        <a:p>
          <a:endParaRPr lang="en-US"/>
        </a:p>
      </dgm:t>
    </dgm:pt>
    <dgm:pt modelId="{83BB6D17-D271-48B3-BDA8-FD95888AE022}" type="parTrans" cxnId="{0E5AEA56-D87B-4015-9FFB-E0BB8CDE2B18}">
      <dgm:prSet/>
      <dgm:spPr/>
      <dgm:t>
        <a:bodyPr/>
        <a:lstStyle/>
        <a:p>
          <a:endParaRPr lang="en-US"/>
        </a:p>
      </dgm:t>
    </dgm:pt>
    <dgm:pt modelId="{EC7559F6-7677-4E14-B8F4-173A4F0BEB41}">
      <dgm:prSet custT="1"/>
      <dgm:spPr/>
      <dgm:t>
        <a:bodyPr/>
        <a:lstStyle/>
        <a:p>
          <a:pPr rtl="1"/>
          <a:r>
            <a:rPr lang="fa-IR" sz="3200" b="1" u="sng" dirty="0" smtClean="0"/>
            <a:t>اين كميته بايد دسترسي به مستندات زير داشته باشد</a:t>
          </a:r>
          <a:r>
            <a:rPr lang="fa-IR" sz="2100" b="1" dirty="0" smtClean="0"/>
            <a:t>:</a:t>
          </a:r>
          <a:endParaRPr lang="en-US" sz="2100" dirty="0"/>
        </a:p>
      </dgm:t>
    </dgm:pt>
    <dgm:pt modelId="{049D9A29-FAFE-405E-A1B9-AAD167644DCC}" type="sibTrans" cxnId="{2F508479-A768-4122-AE8F-E14B44C339A6}">
      <dgm:prSet/>
      <dgm:spPr/>
      <dgm:t>
        <a:bodyPr/>
        <a:lstStyle/>
        <a:p>
          <a:endParaRPr lang="en-US"/>
        </a:p>
      </dgm:t>
    </dgm:pt>
    <dgm:pt modelId="{1B3BE2F9-0BA7-406B-AFBE-387E294AA3C3}" type="parTrans" cxnId="{2F508479-A768-4122-AE8F-E14B44C339A6}">
      <dgm:prSet/>
      <dgm:spPr/>
      <dgm:t>
        <a:bodyPr/>
        <a:lstStyle/>
        <a:p>
          <a:endParaRPr lang="en-US"/>
        </a:p>
      </dgm:t>
    </dgm:pt>
    <dgm:pt modelId="{A17E1648-0C46-4729-8FF3-38FB91B6515F}" type="pres">
      <dgm:prSet presAssocID="{7723CA3F-7B83-4BAF-9046-60FCFFF1BA6F}" presName="linear" presStyleCnt="0">
        <dgm:presLayoutVars>
          <dgm:animLvl val="lvl"/>
          <dgm:resizeHandles val="exact"/>
        </dgm:presLayoutVars>
      </dgm:prSet>
      <dgm:spPr/>
      <dgm:t>
        <a:bodyPr/>
        <a:lstStyle/>
        <a:p>
          <a:endParaRPr lang="en-US"/>
        </a:p>
      </dgm:t>
    </dgm:pt>
    <dgm:pt modelId="{1B9C4D56-3E6C-4D87-9AF1-9BA068099FD3}" type="pres">
      <dgm:prSet presAssocID="{EC7559F6-7677-4E14-B8F4-173A4F0BEB41}" presName="parentText" presStyleLbl="node1" presStyleIdx="0" presStyleCnt="7" custLinFactY="-105910" custLinFactNeighborX="-463" custLinFactNeighborY="-200000">
        <dgm:presLayoutVars>
          <dgm:chMax val="0"/>
          <dgm:bulletEnabled val="1"/>
        </dgm:presLayoutVars>
      </dgm:prSet>
      <dgm:spPr/>
      <dgm:t>
        <a:bodyPr/>
        <a:lstStyle/>
        <a:p>
          <a:endParaRPr lang="en-US"/>
        </a:p>
      </dgm:t>
    </dgm:pt>
    <dgm:pt modelId="{BF89655C-524B-4E6B-9891-22D7B73AE139}" type="pres">
      <dgm:prSet presAssocID="{049D9A29-FAFE-405E-A1B9-AAD167644DCC}" presName="spacer" presStyleCnt="0"/>
      <dgm:spPr/>
    </dgm:pt>
    <dgm:pt modelId="{232C8613-43AC-4E34-88F0-330584B7EAF0}" type="pres">
      <dgm:prSet presAssocID="{B248B5CD-A75C-4391-9438-C544F0B0934B}" presName="parentText" presStyleLbl="node1" presStyleIdx="1" presStyleCnt="7">
        <dgm:presLayoutVars>
          <dgm:chMax val="0"/>
          <dgm:bulletEnabled val="1"/>
        </dgm:presLayoutVars>
      </dgm:prSet>
      <dgm:spPr/>
      <dgm:t>
        <a:bodyPr/>
        <a:lstStyle/>
        <a:p>
          <a:endParaRPr lang="en-US"/>
        </a:p>
      </dgm:t>
    </dgm:pt>
    <dgm:pt modelId="{41DAEA6B-997B-49CB-8070-9923FE8DFB29}" type="pres">
      <dgm:prSet presAssocID="{DBA62BEF-86FF-4D74-8684-F0AC6D11A429}" presName="spacer" presStyleCnt="0"/>
      <dgm:spPr/>
    </dgm:pt>
    <dgm:pt modelId="{54886877-59EB-4C97-AF47-6AD908C10553}" type="pres">
      <dgm:prSet presAssocID="{2BF0A1A3-98C8-4A2A-95F5-C1F01C6D65C7}" presName="parentText" presStyleLbl="node1" presStyleIdx="2" presStyleCnt="7">
        <dgm:presLayoutVars>
          <dgm:chMax val="0"/>
          <dgm:bulletEnabled val="1"/>
        </dgm:presLayoutVars>
      </dgm:prSet>
      <dgm:spPr/>
      <dgm:t>
        <a:bodyPr/>
        <a:lstStyle/>
        <a:p>
          <a:endParaRPr lang="en-US"/>
        </a:p>
      </dgm:t>
    </dgm:pt>
    <dgm:pt modelId="{CEDCD261-5FE5-412A-9F5E-EEC2EB4D2AA7}" type="pres">
      <dgm:prSet presAssocID="{22408443-2310-4EAB-91AD-3DA1D6909974}" presName="spacer" presStyleCnt="0"/>
      <dgm:spPr/>
    </dgm:pt>
    <dgm:pt modelId="{B29FA968-82F1-483E-AE35-0C7D4BF00EE7}" type="pres">
      <dgm:prSet presAssocID="{9B8FB86D-839E-4BBD-B071-EF3BCBE158D8}" presName="parentText" presStyleLbl="node1" presStyleIdx="3" presStyleCnt="7">
        <dgm:presLayoutVars>
          <dgm:chMax val="0"/>
          <dgm:bulletEnabled val="1"/>
        </dgm:presLayoutVars>
      </dgm:prSet>
      <dgm:spPr/>
      <dgm:t>
        <a:bodyPr/>
        <a:lstStyle/>
        <a:p>
          <a:endParaRPr lang="en-US"/>
        </a:p>
      </dgm:t>
    </dgm:pt>
    <dgm:pt modelId="{AF3F9F25-1851-4506-9B50-E3A978B26EBA}" type="pres">
      <dgm:prSet presAssocID="{2FDEC316-3B9A-4A33-B7F5-10FEE55ED316}" presName="spacer" presStyleCnt="0"/>
      <dgm:spPr/>
    </dgm:pt>
    <dgm:pt modelId="{BF081352-9700-4773-86A5-A55E3063D7A2}" type="pres">
      <dgm:prSet presAssocID="{466B3F57-4899-44C6-81B0-B954633B3144}" presName="parentText" presStyleLbl="node1" presStyleIdx="4" presStyleCnt="7">
        <dgm:presLayoutVars>
          <dgm:chMax val="0"/>
          <dgm:bulletEnabled val="1"/>
        </dgm:presLayoutVars>
      </dgm:prSet>
      <dgm:spPr/>
      <dgm:t>
        <a:bodyPr/>
        <a:lstStyle/>
        <a:p>
          <a:endParaRPr lang="en-US"/>
        </a:p>
      </dgm:t>
    </dgm:pt>
    <dgm:pt modelId="{12B12FC0-78A1-4A77-BB07-B7F02DE48315}" type="pres">
      <dgm:prSet presAssocID="{BD6C8C8E-F3CE-49BE-9FEA-7742829F60AE}" presName="spacer" presStyleCnt="0"/>
      <dgm:spPr/>
    </dgm:pt>
    <dgm:pt modelId="{3A284744-6D94-493E-B7B5-E3E54D7A76AA}" type="pres">
      <dgm:prSet presAssocID="{A50B1B09-2FFF-4D6E-ADDD-03A9A156FCA8}" presName="parentText" presStyleLbl="node1" presStyleIdx="5" presStyleCnt="7">
        <dgm:presLayoutVars>
          <dgm:chMax val="0"/>
          <dgm:bulletEnabled val="1"/>
        </dgm:presLayoutVars>
      </dgm:prSet>
      <dgm:spPr/>
      <dgm:t>
        <a:bodyPr/>
        <a:lstStyle/>
        <a:p>
          <a:endParaRPr lang="en-US"/>
        </a:p>
      </dgm:t>
    </dgm:pt>
    <dgm:pt modelId="{40D89B12-F435-417B-AA55-AAA7143527A0}" type="pres">
      <dgm:prSet presAssocID="{47A78C93-85FA-4258-A9A6-A2A6DB27E538}" presName="spacer" presStyleCnt="0"/>
      <dgm:spPr/>
    </dgm:pt>
    <dgm:pt modelId="{4073BC11-9F8C-4DC7-A0E0-4E4D83E5F7F5}" type="pres">
      <dgm:prSet presAssocID="{53D798FF-52AB-4E22-ABD1-2652D5E465D4}" presName="parentText" presStyleLbl="node1" presStyleIdx="6" presStyleCnt="7">
        <dgm:presLayoutVars>
          <dgm:chMax val="0"/>
          <dgm:bulletEnabled val="1"/>
        </dgm:presLayoutVars>
      </dgm:prSet>
      <dgm:spPr/>
      <dgm:t>
        <a:bodyPr/>
        <a:lstStyle/>
        <a:p>
          <a:endParaRPr lang="en-US"/>
        </a:p>
      </dgm:t>
    </dgm:pt>
  </dgm:ptLst>
  <dgm:cxnLst>
    <dgm:cxn modelId="{DE4556FD-6269-463D-A6C0-4948C2943390}" type="presOf" srcId="{B248B5CD-A75C-4391-9438-C544F0B0934B}" destId="{232C8613-43AC-4E34-88F0-330584B7EAF0}" srcOrd="0" destOrd="0" presId="urn:microsoft.com/office/officeart/2005/8/layout/vList2"/>
    <dgm:cxn modelId="{F025A7B6-A058-4A75-B7B2-45870CBE4197}" type="presOf" srcId="{7723CA3F-7B83-4BAF-9046-60FCFFF1BA6F}" destId="{A17E1648-0C46-4729-8FF3-38FB91B6515F}" srcOrd="0" destOrd="0" presId="urn:microsoft.com/office/officeart/2005/8/layout/vList2"/>
    <dgm:cxn modelId="{9D1C6F8E-95ED-4C03-8223-FA1812944A27}" srcId="{7723CA3F-7B83-4BAF-9046-60FCFFF1BA6F}" destId="{9B8FB86D-839E-4BBD-B071-EF3BCBE158D8}" srcOrd="3" destOrd="0" parTransId="{56CECACF-C0F2-40EF-A94A-EBA166CDCE7A}" sibTransId="{2FDEC316-3B9A-4A33-B7F5-10FEE55ED316}"/>
    <dgm:cxn modelId="{0E5AEA56-D87B-4015-9FFB-E0BB8CDE2B18}" srcId="{7723CA3F-7B83-4BAF-9046-60FCFFF1BA6F}" destId="{B248B5CD-A75C-4391-9438-C544F0B0934B}" srcOrd="1" destOrd="0" parTransId="{83BB6D17-D271-48B3-BDA8-FD95888AE022}" sibTransId="{DBA62BEF-86FF-4D74-8684-F0AC6D11A429}"/>
    <dgm:cxn modelId="{79EE5AEC-8A7C-4F3B-A2B4-3B290F21B58A}" srcId="{7723CA3F-7B83-4BAF-9046-60FCFFF1BA6F}" destId="{466B3F57-4899-44C6-81B0-B954633B3144}" srcOrd="4" destOrd="0" parTransId="{6A4F8351-25C5-4620-88BD-63DE5D50DD17}" sibTransId="{BD6C8C8E-F3CE-49BE-9FEA-7742829F60AE}"/>
    <dgm:cxn modelId="{055E0B67-2EE0-491B-9C30-8D10F19AB892}" type="presOf" srcId="{53D798FF-52AB-4E22-ABD1-2652D5E465D4}" destId="{4073BC11-9F8C-4DC7-A0E0-4E4D83E5F7F5}" srcOrd="0" destOrd="0" presId="urn:microsoft.com/office/officeart/2005/8/layout/vList2"/>
    <dgm:cxn modelId="{14C8941D-6CA0-4417-B8DF-C5BCDBDDB3E2}" type="presOf" srcId="{466B3F57-4899-44C6-81B0-B954633B3144}" destId="{BF081352-9700-4773-86A5-A55E3063D7A2}" srcOrd="0" destOrd="0" presId="urn:microsoft.com/office/officeart/2005/8/layout/vList2"/>
    <dgm:cxn modelId="{F6D6E0CB-3FEE-47C4-8142-8AC9EDBB0E05}" type="presOf" srcId="{A50B1B09-2FFF-4D6E-ADDD-03A9A156FCA8}" destId="{3A284744-6D94-493E-B7B5-E3E54D7A76AA}" srcOrd="0" destOrd="0" presId="urn:microsoft.com/office/officeart/2005/8/layout/vList2"/>
    <dgm:cxn modelId="{4C6D431D-926F-48B7-B821-B7EEFC044FEC}" type="presOf" srcId="{EC7559F6-7677-4E14-B8F4-173A4F0BEB41}" destId="{1B9C4D56-3E6C-4D87-9AF1-9BA068099FD3}" srcOrd="0" destOrd="0" presId="urn:microsoft.com/office/officeart/2005/8/layout/vList2"/>
    <dgm:cxn modelId="{665AF114-1493-4033-AC46-08163C3F103A}" srcId="{7723CA3F-7B83-4BAF-9046-60FCFFF1BA6F}" destId="{53D798FF-52AB-4E22-ABD1-2652D5E465D4}" srcOrd="6" destOrd="0" parTransId="{141C559D-C82D-43BB-A26B-59CDFBDF543E}" sibTransId="{2482B742-3812-4C52-9EDA-6AA460DF7054}"/>
    <dgm:cxn modelId="{9D3E7EDD-120C-4240-A124-A3DD712912A0}" srcId="{7723CA3F-7B83-4BAF-9046-60FCFFF1BA6F}" destId="{2BF0A1A3-98C8-4A2A-95F5-C1F01C6D65C7}" srcOrd="2" destOrd="0" parTransId="{6B4754AB-05D7-4750-A90E-63FBEFA76DF5}" sibTransId="{22408443-2310-4EAB-91AD-3DA1D6909974}"/>
    <dgm:cxn modelId="{2F508479-A768-4122-AE8F-E14B44C339A6}" srcId="{7723CA3F-7B83-4BAF-9046-60FCFFF1BA6F}" destId="{EC7559F6-7677-4E14-B8F4-173A4F0BEB41}" srcOrd="0" destOrd="0" parTransId="{1B3BE2F9-0BA7-406B-AFBE-387E294AA3C3}" sibTransId="{049D9A29-FAFE-405E-A1B9-AAD167644DCC}"/>
    <dgm:cxn modelId="{A57373EC-F748-4821-9156-0C568CCE7566}" type="presOf" srcId="{9B8FB86D-839E-4BBD-B071-EF3BCBE158D8}" destId="{B29FA968-82F1-483E-AE35-0C7D4BF00EE7}" srcOrd="0" destOrd="0" presId="urn:microsoft.com/office/officeart/2005/8/layout/vList2"/>
    <dgm:cxn modelId="{FDA4709E-67FC-4F1C-91AF-CEA4DAAF840E}" type="presOf" srcId="{2BF0A1A3-98C8-4A2A-95F5-C1F01C6D65C7}" destId="{54886877-59EB-4C97-AF47-6AD908C10553}" srcOrd="0" destOrd="0" presId="urn:microsoft.com/office/officeart/2005/8/layout/vList2"/>
    <dgm:cxn modelId="{BDA17952-703F-48CF-BD21-172B21427F9A}" srcId="{7723CA3F-7B83-4BAF-9046-60FCFFF1BA6F}" destId="{A50B1B09-2FFF-4D6E-ADDD-03A9A156FCA8}" srcOrd="5" destOrd="0" parTransId="{3FFFBCD9-0CE7-4B42-9DC6-1CBAB100CF59}" sibTransId="{47A78C93-85FA-4258-A9A6-A2A6DB27E538}"/>
    <dgm:cxn modelId="{EF7A1F92-5826-4421-B921-6F616A4A5B41}" type="presParOf" srcId="{A17E1648-0C46-4729-8FF3-38FB91B6515F}" destId="{1B9C4D56-3E6C-4D87-9AF1-9BA068099FD3}" srcOrd="0" destOrd="0" presId="urn:microsoft.com/office/officeart/2005/8/layout/vList2"/>
    <dgm:cxn modelId="{409D4402-B8E4-43E1-AF7B-51823ADDC4CA}" type="presParOf" srcId="{A17E1648-0C46-4729-8FF3-38FB91B6515F}" destId="{BF89655C-524B-4E6B-9891-22D7B73AE139}" srcOrd="1" destOrd="0" presId="urn:microsoft.com/office/officeart/2005/8/layout/vList2"/>
    <dgm:cxn modelId="{348D847E-AFFE-406B-BDC9-C17B5B7B91BF}" type="presParOf" srcId="{A17E1648-0C46-4729-8FF3-38FB91B6515F}" destId="{232C8613-43AC-4E34-88F0-330584B7EAF0}" srcOrd="2" destOrd="0" presId="urn:microsoft.com/office/officeart/2005/8/layout/vList2"/>
    <dgm:cxn modelId="{ECD9C819-C73D-4A47-9CC9-F978F7026E73}" type="presParOf" srcId="{A17E1648-0C46-4729-8FF3-38FB91B6515F}" destId="{41DAEA6B-997B-49CB-8070-9923FE8DFB29}" srcOrd="3" destOrd="0" presId="urn:microsoft.com/office/officeart/2005/8/layout/vList2"/>
    <dgm:cxn modelId="{8A262F0D-0D8E-432C-A5A7-8D063D448AA4}" type="presParOf" srcId="{A17E1648-0C46-4729-8FF3-38FB91B6515F}" destId="{54886877-59EB-4C97-AF47-6AD908C10553}" srcOrd="4" destOrd="0" presId="urn:microsoft.com/office/officeart/2005/8/layout/vList2"/>
    <dgm:cxn modelId="{D184D858-A8D5-42FD-8BA7-B5337D92F354}" type="presParOf" srcId="{A17E1648-0C46-4729-8FF3-38FB91B6515F}" destId="{CEDCD261-5FE5-412A-9F5E-EEC2EB4D2AA7}" srcOrd="5" destOrd="0" presId="urn:microsoft.com/office/officeart/2005/8/layout/vList2"/>
    <dgm:cxn modelId="{3D69119A-4BC8-4AF6-A96D-C480863AB30F}" type="presParOf" srcId="{A17E1648-0C46-4729-8FF3-38FB91B6515F}" destId="{B29FA968-82F1-483E-AE35-0C7D4BF00EE7}" srcOrd="6" destOrd="0" presId="urn:microsoft.com/office/officeart/2005/8/layout/vList2"/>
    <dgm:cxn modelId="{A75DD1F5-6F3E-474F-8A71-ACB8F02DEACD}" type="presParOf" srcId="{A17E1648-0C46-4729-8FF3-38FB91B6515F}" destId="{AF3F9F25-1851-4506-9B50-E3A978B26EBA}" srcOrd="7" destOrd="0" presId="urn:microsoft.com/office/officeart/2005/8/layout/vList2"/>
    <dgm:cxn modelId="{74C6FE6D-3B6F-4C31-9A42-73ED86A33059}" type="presParOf" srcId="{A17E1648-0C46-4729-8FF3-38FB91B6515F}" destId="{BF081352-9700-4773-86A5-A55E3063D7A2}" srcOrd="8" destOrd="0" presId="urn:microsoft.com/office/officeart/2005/8/layout/vList2"/>
    <dgm:cxn modelId="{82A5FD10-4AB7-45F7-8E2F-968C999F85C0}" type="presParOf" srcId="{A17E1648-0C46-4729-8FF3-38FB91B6515F}" destId="{12B12FC0-78A1-4A77-BB07-B7F02DE48315}" srcOrd="9" destOrd="0" presId="urn:microsoft.com/office/officeart/2005/8/layout/vList2"/>
    <dgm:cxn modelId="{8D1168DD-C022-42E8-800C-390917A6546D}" type="presParOf" srcId="{A17E1648-0C46-4729-8FF3-38FB91B6515F}" destId="{3A284744-6D94-493E-B7B5-E3E54D7A76AA}" srcOrd="10" destOrd="0" presId="urn:microsoft.com/office/officeart/2005/8/layout/vList2"/>
    <dgm:cxn modelId="{7EBE598E-087B-4191-A6CE-70A3E92C3CE5}" type="presParOf" srcId="{A17E1648-0C46-4729-8FF3-38FB91B6515F}" destId="{40D89B12-F435-417B-AA55-AAA7143527A0}" srcOrd="11" destOrd="0" presId="urn:microsoft.com/office/officeart/2005/8/layout/vList2"/>
    <dgm:cxn modelId="{D169E8BC-1A7D-4D5D-A478-8524F567E26A}" type="presParOf" srcId="{A17E1648-0C46-4729-8FF3-38FB91B6515F}" destId="{4073BC11-9F8C-4DC7-A0E0-4E4D83E5F7F5}" srcOrd="12"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0A29DE-ACB8-4D30-B3AB-301837FFDFBE}" type="doc">
      <dgm:prSet loTypeId="urn:microsoft.com/office/officeart/2005/8/layout/vList2" loCatId="list" qsTypeId="urn:microsoft.com/office/officeart/2005/8/quickstyle/simple1" qsCatId="simple" csTypeId="urn:microsoft.com/office/officeart/2005/8/colors/accent1_2" csCatId="accent1" phldr="1"/>
      <dgm:spPr>
        <a:scene3d>
          <a:camera prst="obliqueBottomRight"/>
          <a:lightRig rig="threePt" dir="t"/>
        </a:scene3d>
      </dgm:spPr>
      <dgm:t>
        <a:bodyPr/>
        <a:lstStyle/>
        <a:p>
          <a:endParaRPr lang="en-US"/>
        </a:p>
      </dgm:t>
    </dgm:pt>
    <dgm:pt modelId="{B1A7C4F6-0453-402F-8DB5-F4CFC903374F}">
      <dgm:prSet>
        <dgm:style>
          <a:lnRef idx="0">
            <a:schemeClr val="accent1"/>
          </a:lnRef>
          <a:fillRef idx="3">
            <a:schemeClr val="accent1"/>
          </a:fillRef>
          <a:effectRef idx="3">
            <a:schemeClr val="accent1"/>
          </a:effectRef>
          <a:fontRef idx="minor">
            <a:schemeClr val="lt1"/>
          </a:fontRef>
        </dgm:style>
      </dgm:prSet>
      <dgm:spPr>
        <a:solidFill>
          <a:schemeClr val="tx2">
            <a:lumMod val="40000"/>
            <a:lumOff val="60000"/>
          </a:schemeClr>
        </a:solidFill>
      </dgm:spPr>
      <dgm:t>
        <a:bodyPr/>
        <a:lstStyle/>
        <a:p>
          <a:pPr algn="ctr" rtl="0"/>
          <a:r>
            <a:rPr lang="fa-IR" b="0" i="1" dirty="0" smtClean="0">
              <a:solidFill>
                <a:schemeClr val="tx2">
                  <a:lumMod val="75000"/>
                </a:schemeClr>
              </a:solidFill>
            </a:rPr>
            <a:t>فضایل </a:t>
          </a:r>
          <a:r>
            <a:rPr lang="ar-SA" dirty="0" smtClean="0">
              <a:solidFill>
                <a:schemeClr val="tx2">
                  <a:lumMod val="75000"/>
                </a:schemeClr>
              </a:solidFill>
            </a:rPr>
            <a:t>اخلاق</a:t>
          </a:r>
          <a:r>
            <a:rPr lang="fa-IR" dirty="0" smtClean="0">
              <a:solidFill>
                <a:schemeClr val="tx2">
                  <a:lumMod val="75000"/>
                </a:schemeClr>
              </a:solidFill>
            </a:rPr>
            <a:t>ی</a:t>
          </a:r>
          <a:r>
            <a:rPr lang="ar-SA" dirty="0" smtClean="0">
              <a:solidFill>
                <a:schemeClr val="tx2">
                  <a:lumMod val="75000"/>
                </a:schemeClr>
              </a:solidFill>
            </a:rPr>
            <a:t> در پژوهش</a:t>
          </a:r>
          <a:endParaRPr lang="en-US" b="0" i="1" dirty="0">
            <a:solidFill>
              <a:schemeClr val="tx2">
                <a:lumMod val="75000"/>
              </a:schemeClr>
            </a:solidFill>
          </a:endParaRPr>
        </a:p>
      </dgm:t>
    </dgm:pt>
    <dgm:pt modelId="{51041331-7163-409F-8BB4-866848DA2AF1}" type="parTrans" cxnId="{7FC70BB6-0CA0-4132-B7BE-B22D691F1024}">
      <dgm:prSet/>
      <dgm:spPr/>
      <dgm:t>
        <a:bodyPr/>
        <a:lstStyle/>
        <a:p>
          <a:endParaRPr lang="en-US"/>
        </a:p>
      </dgm:t>
    </dgm:pt>
    <dgm:pt modelId="{E5BF2A10-6246-4DC2-8A0F-EC416702BC88}" type="sibTrans" cxnId="{7FC70BB6-0CA0-4132-B7BE-B22D691F1024}">
      <dgm:prSet/>
      <dgm:spPr/>
      <dgm:t>
        <a:bodyPr/>
        <a:lstStyle/>
        <a:p>
          <a:endParaRPr lang="en-US"/>
        </a:p>
      </dgm:t>
    </dgm:pt>
    <dgm:pt modelId="{7F9200AD-8DB8-4B85-9445-45826A64BA5F}" type="pres">
      <dgm:prSet presAssocID="{730A29DE-ACB8-4D30-B3AB-301837FFDFBE}" presName="linear" presStyleCnt="0">
        <dgm:presLayoutVars>
          <dgm:animLvl val="lvl"/>
          <dgm:resizeHandles val="exact"/>
        </dgm:presLayoutVars>
      </dgm:prSet>
      <dgm:spPr/>
      <dgm:t>
        <a:bodyPr/>
        <a:lstStyle/>
        <a:p>
          <a:endParaRPr lang="en-US"/>
        </a:p>
      </dgm:t>
    </dgm:pt>
    <dgm:pt modelId="{E73A2331-023D-4630-B1DD-491B8EE742CC}" type="pres">
      <dgm:prSet presAssocID="{B1A7C4F6-0453-402F-8DB5-F4CFC903374F}" presName="parentText" presStyleLbl="node1" presStyleIdx="0" presStyleCnt="1" custLinFactNeighborX="-2240" custLinFactNeighborY="-44029">
        <dgm:presLayoutVars>
          <dgm:chMax val="0"/>
          <dgm:bulletEnabled val="1"/>
        </dgm:presLayoutVars>
      </dgm:prSet>
      <dgm:spPr/>
      <dgm:t>
        <a:bodyPr/>
        <a:lstStyle/>
        <a:p>
          <a:endParaRPr lang="en-US"/>
        </a:p>
      </dgm:t>
    </dgm:pt>
  </dgm:ptLst>
  <dgm:cxnLst>
    <dgm:cxn modelId="{00DCE75C-0A2A-4048-977F-BAF45BAEFDCD}" type="presOf" srcId="{B1A7C4F6-0453-402F-8DB5-F4CFC903374F}" destId="{E73A2331-023D-4630-B1DD-491B8EE742CC}" srcOrd="0" destOrd="0" presId="urn:microsoft.com/office/officeart/2005/8/layout/vList2"/>
    <dgm:cxn modelId="{7FC70BB6-0CA0-4132-B7BE-B22D691F1024}" srcId="{730A29DE-ACB8-4D30-B3AB-301837FFDFBE}" destId="{B1A7C4F6-0453-402F-8DB5-F4CFC903374F}" srcOrd="0" destOrd="0" parTransId="{51041331-7163-409F-8BB4-866848DA2AF1}" sibTransId="{E5BF2A10-6246-4DC2-8A0F-EC416702BC88}"/>
    <dgm:cxn modelId="{12C2395C-EF15-43EE-92AC-E8887A3D44BB}" type="presOf" srcId="{730A29DE-ACB8-4D30-B3AB-301837FFDFBE}" destId="{7F9200AD-8DB8-4B85-9445-45826A64BA5F}" srcOrd="0" destOrd="0" presId="urn:microsoft.com/office/officeart/2005/8/layout/vList2"/>
    <dgm:cxn modelId="{A99B3959-153F-41FB-B91C-734554C2FF8A}" type="presParOf" srcId="{7F9200AD-8DB8-4B85-9445-45826A64BA5F}" destId="{E73A2331-023D-4630-B1DD-491B8EE742C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FF61DB8-3650-4C12-9062-7007314B8B7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67CC5F05-7D4F-415C-9AD2-C106A5030218}">
      <dgm:prSet custT="1"/>
      <dgm:spPr/>
      <dgm:t>
        <a:bodyPr/>
        <a:lstStyle/>
        <a:p>
          <a:pPr rtl="0"/>
          <a:r>
            <a:rPr lang="ar-SA" sz="2800" dirty="0" smtClean="0"/>
            <a:t>اخلاق در پژوهش</a:t>
          </a:r>
          <a:endParaRPr lang="en-US" sz="2800" dirty="0"/>
        </a:p>
      </dgm:t>
    </dgm:pt>
    <dgm:pt modelId="{316C907F-F40D-4973-A877-C932C0305CA4}" type="parTrans" cxnId="{F614F8DE-5A7F-4BFF-B215-38748B52D60D}">
      <dgm:prSet/>
      <dgm:spPr/>
      <dgm:t>
        <a:bodyPr/>
        <a:lstStyle/>
        <a:p>
          <a:endParaRPr lang="en-US"/>
        </a:p>
      </dgm:t>
    </dgm:pt>
    <dgm:pt modelId="{21EAF8C4-88A7-472D-9DAE-5D65273150C0}" type="sibTrans" cxnId="{F614F8DE-5A7F-4BFF-B215-38748B52D60D}">
      <dgm:prSet/>
      <dgm:spPr/>
      <dgm:t>
        <a:bodyPr/>
        <a:lstStyle/>
        <a:p>
          <a:endParaRPr lang="en-US"/>
        </a:p>
      </dgm:t>
    </dgm:pt>
    <dgm:pt modelId="{822C3D41-F6B0-4611-B275-3374D64118C4}" type="pres">
      <dgm:prSet presAssocID="{FFF61DB8-3650-4C12-9062-7007314B8B76}" presName="Name0" presStyleCnt="0">
        <dgm:presLayoutVars>
          <dgm:dir/>
          <dgm:animLvl val="lvl"/>
          <dgm:resizeHandles val="exact"/>
        </dgm:presLayoutVars>
      </dgm:prSet>
      <dgm:spPr/>
      <dgm:t>
        <a:bodyPr/>
        <a:lstStyle/>
        <a:p>
          <a:endParaRPr lang="en-US"/>
        </a:p>
      </dgm:t>
    </dgm:pt>
    <dgm:pt modelId="{78BA4B09-A8C1-46D6-BA03-E86882B8822E}" type="pres">
      <dgm:prSet presAssocID="{67CC5F05-7D4F-415C-9AD2-C106A5030218}" presName="linNode" presStyleCnt="0"/>
      <dgm:spPr/>
    </dgm:pt>
    <dgm:pt modelId="{9DAB0A12-C892-4069-B57D-F7091D1C82EB}" type="pres">
      <dgm:prSet presAssocID="{67CC5F05-7D4F-415C-9AD2-C106A5030218}" presName="parentText" presStyleLbl="node1" presStyleIdx="0" presStyleCnt="1" custScaleX="277778" custLinFactNeighborX="-9531" custLinFactNeighborY="-84357">
        <dgm:presLayoutVars>
          <dgm:chMax val="1"/>
          <dgm:bulletEnabled val="1"/>
        </dgm:presLayoutVars>
      </dgm:prSet>
      <dgm:spPr/>
      <dgm:t>
        <a:bodyPr/>
        <a:lstStyle/>
        <a:p>
          <a:endParaRPr lang="en-US"/>
        </a:p>
      </dgm:t>
    </dgm:pt>
  </dgm:ptLst>
  <dgm:cxnLst>
    <dgm:cxn modelId="{CCCF4FA5-FCBF-4C17-B2B6-3CEB1137FC29}" type="presOf" srcId="{FFF61DB8-3650-4C12-9062-7007314B8B76}" destId="{822C3D41-F6B0-4611-B275-3374D64118C4}" srcOrd="0" destOrd="0" presId="urn:microsoft.com/office/officeart/2005/8/layout/vList5"/>
    <dgm:cxn modelId="{F614F8DE-5A7F-4BFF-B215-38748B52D60D}" srcId="{FFF61DB8-3650-4C12-9062-7007314B8B76}" destId="{67CC5F05-7D4F-415C-9AD2-C106A5030218}" srcOrd="0" destOrd="0" parTransId="{316C907F-F40D-4973-A877-C932C0305CA4}" sibTransId="{21EAF8C4-88A7-472D-9DAE-5D65273150C0}"/>
    <dgm:cxn modelId="{A3518572-302D-4845-8764-5DD13E3E5A8E}" type="presOf" srcId="{67CC5F05-7D4F-415C-9AD2-C106A5030218}" destId="{9DAB0A12-C892-4069-B57D-F7091D1C82EB}" srcOrd="0" destOrd="0" presId="urn:microsoft.com/office/officeart/2005/8/layout/vList5"/>
    <dgm:cxn modelId="{0AA00230-C80E-44B9-89AE-48E3C09CEF2A}" type="presParOf" srcId="{822C3D41-F6B0-4611-B275-3374D64118C4}" destId="{78BA4B09-A8C1-46D6-BA03-E86882B8822E}" srcOrd="0" destOrd="0" presId="urn:microsoft.com/office/officeart/2005/8/layout/vList5"/>
    <dgm:cxn modelId="{2DCBA1D6-B588-4E2E-BF0E-212BABEF0009}" type="presParOf" srcId="{78BA4B09-A8C1-46D6-BA03-E86882B8822E}" destId="{9DAB0A12-C892-4069-B57D-F7091D1C82EB}"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6DEE741-9D63-476A-B3FE-7091FAA9FD3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BA2200B-70CB-467C-8F39-64730D8793EA}">
      <dgm:prSet custT="1"/>
      <dgm:spPr/>
      <dgm:t>
        <a:bodyPr/>
        <a:lstStyle/>
        <a:p>
          <a:pPr algn="ctr" rtl="1"/>
          <a:r>
            <a:rPr lang="ar-SA" sz="2400" b="1" dirty="0" smtClean="0"/>
            <a:t>چهار اصل كليدي براي راهنمايي در</a:t>
          </a:r>
          <a:r>
            <a:rPr lang="en-US" sz="2400" b="1" dirty="0" smtClean="0"/>
            <a:t> </a:t>
          </a:r>
          <a:r>
            <a:rPr lang="ar-SA" sz="2400" b="1" dirty="0" smtClean="0"/>
            <a:t>تصميم‌گيريهاي اخلاقي</a:t>
          </a:r>
          <a:endParaRPr lang="fa-IR" sz="2400" b="1" dirty="0"/>
        </a:p>
      </dgm:t>
    </dgm:pt>
    <dgm:pt modelId="{7D7CE3E7-FE83-46C4-BB49-82DB80A3418B}" type="parTrans" cxnId="{7F6258A6-0657-4DA4-9BDA-B0E060F9746B}">
      <dgm:prSet/>
      <dgm:spPr/>
      <dgm:t>
        <a:bodyPr/>
        <a:lstStyle/>
        <a:p>
          <a:endParaRPr lang="en-US"/>
        </a:p>
      </dgm:t>
    </dgm:pt>
    <dgm:pt modelId="{A1A4E0A3-23C9-4B75-B89B-0708D07B8585}" type="sibTrans" cxnId="{7F6258A6-0657-4DA4-9BDA-B0E060F9746B}">
      <dgm:prSet/>
      <dgm:spPr/>
      <dgm:t>
        <a:bodyPr/>
        <a:lstStyle/>
        <a:p>
          <a:endParaRPr lang="en-US"/>
        </a:p>
      </dgm:t>
    </dgm:pt>
    <dgm:pt modelId="{86EDF48F-D015-4C37-AE10-6F484291EE07}" type="pres">
      <dgm:prSet presAssocID="{96DEE741-9D63-476A-B3FE-7091FAA9FD30}" presName="linear" presStyleCnt="0">
        <dgm:presLayoutVars>
          <dgm:animLvl val="lvl"/>
          <dgm:resizeHandles val="exact"/>
        </dgm:presLayoutVars>
      </dgm:prSet>
      <dgm:spPr/>
      <dgm:t>
        <a:bodyPr/>
        <a:lstStyle/>
        <a:p>
          <a:endParaRPr lang="en-US"/>
        </a:p>
      </dgm:t>
    </dgm:pt>
    <dgm:pt modelId="{32FCF4DD-8D7F-47F6-9791-04F03E540876}" type="pres">
      <dgm:prSet presAssocID="{6BA2200B-70CB-467C-8F39-64730D8793EA}" presName="parentText" presStyleLbl="node1" presStyleIdx="0" presStyleCnt="1" custScaleY="162459">
        <dgm:presLayoutVars>
          <dgm:chMax val="0"/>
          <dgm:bulletEnabled val="1"/>
        </dgm:presLayoutVars>
      </dgm:prSet>
      <dgm:spPr/>
      <dgm:t>
        <a:bodyPr/>
        <a:lstStyle/>
        <a:p>
          <a:endParaRPr lang="en-US"/>
        </a:p>
      </dgm:t>
    </dgm:pt>
  </dgm:ptLst>
  <dgm:cxnLst>
    <dgm:cxn modelId="{7F6258A6-0657-4DA4-9BDA-B0E060F9746B}" srcId="{96DEE741-9D63-476A-B3FE-7091FAA9FD30}" destId="{6BA2200B-70CB-467C-8F39-64730D8793EA}" srcOrd="0" destOrd="0" parTransId="{7D7CE3E7-FE83-46C4-BB49-82DB80A3418B}" sibTransId="{A1A4E0A3-23C9-4B75-B89B-0708D07B8585}"/>
    <dgm:cxn modelId="{39F525BD-0BD8-4DD4-AE00-2B3DAC228884}" type="presOf" srcId="{96DEE741-9D63-476A-B3FE-7091FAA9FD30}" destId="{86EDF48F-D015-4C37-AE10-6F484291EE07}" srcOrd="0" destOrd="0" presId="urn:microsoft.com/office/officeart/2005/8/layout/vList2"/>
    <dgm:cxn modelId="{164C125D-1FD9-41EF-AD3C-2F41EE3A9368}" type="presOf" srcId="{6BA2200B-70CB-467C-8F39-64730D8793EA}" destId="{32FCF4DD-8D7F-47F6-9791-04F03E540876}" srcOrd="0" destOrd="0" presId="urn:microsoft.com/office/officeart/2005/8/layout/vList2"/>
    <dgm:cxn modelId="{3FDC925D-52BF-48E7-ADEC-F6BA4EA1E59E}" type="presParOf" srcId="{86EDF48F-D015-4C37-AE10-6F484291EE07}" destId="{32FCF4DD-8D7F-47F6-9791-04F03E540876}"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1FC97D9-2C9A-4057-8412-70F831688F3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68E576C-2E4D-45F4-9B21-03F28DA1F6BC}">
      <dgm:prSet custT="1"/>
      <dgm:spPr/>
      <dgm:t>
        <a:bodyPr/>
        <a:lstStyle/>
        <a:p>
          <a:pPr algn="ctr" rtl="1"/>
          <a:r>
            <a:rPr lang="ar-SA" sz="3200" dirty="0" smtClean="0"/>
            <a:t>رضايت معتبر  </a:t>
          </a:r>
          <a:r>
            <a:rPr lang="en-US" sz="3200" dirty="0" smtClean="0"/>
            <a:t>(informed consent)</a:t>
          </a:r>
          <a:endParaRPr lang="en-US" sz="3200" dirty="0"/>
        </a:p>
      </dgm:t>
    </dgm:pt>
    <dgm:pt modelId="{AC51B844-E010-4EE6-B98E-4D98424F9AAB}" type="parTrans" cxnId="{0436FA9F-7221-4445-8FEE-761D7F46FEB5}">
      <dgm:prSet/>
      <dgm:spPr/>
      <dgm:t>
        <a:bodyPr/>
        <a:lstStyle/>
        <a:p>
          <a:endParaRPr lang="en-US"/>
        </a:p>
      </dgm:t>
    </dgm:pt>
    <dgm:pt modelId="{ADB9C5E2-5FB0-435B-9BFA-98B2762C555D}" type="sibTrans" cxnId="{0436FA9F-7221-4445-8FEE-761D7F46FEB5}">
      <dgm:prSet/>
      <dgm:spPr/>
      <dgm:t>
        <a:bodyPr/>
        <a:lstStyle/>
        <a:p>
          <a:endParaRPr lang="en-US"/>
        </a:p>
      </dgm:t>
    </dgm:pt>
    <dgm:pt modelId="{EA9B5455-713C-458B-BD05-42B23FFA228B}" type="pres">
      <dgm:prSet presAssocID="{D1FC97D9-2C9A-4057-8412-70F831688F31}" presName="linear" presStyleCnt="0">
        <dgm:presLayoutVars>
          <dgm:animLvl val="lvl"/>
          <dgm:resizeHandles val="exact"/>
        </dgm:presLayoutVars>
      </dgm:prSet>
      <dgm:spPr/>
      <dgm:t>
        <a:bodyPr/>
        <a:lstStyle/>
        <a:p>
          <a:endParaRPr lang="en-US"/>
        </a:p>
      </dgm:t>
    </dgm:pt>
    <dgm:pt modelId="{D2110B20-A9B3-4ABE-BC0C-071E32D14995}" type="pres">
      <dgm:prSet presAssocID="{368E576C-2E4D-45F4-9B21-03F28DA1F6BC}" presName="parentText" presStyleLbl="node1" presStyleIdx="0" presStyleCnt="1" custLinFactNeighborX="-6786" custLinFactNeighborY="14911">
        <dgm:presLayoutVars>
          <dgm:chMax val="0"/>
          <dgm:bulletEnabled val="1"/>
        </dgm:presLayoutVars>
      </dgm:prSet>
      <dgm:spPr/>
      <dgm:t>
        <a:bodyPr/>
        <a:lstStyle/>
        <a:p>
          <a:endParaRPr lang="en-US"/>
        </a:p>
      </dgm:t>
    </dgm:pt>
  </dgm:ptLst>
  <dgm:cxnLst>
    <dgm:cxn modelId="{22B7C373-4808-4CC2-A679-0426FBEB9579}" type="presOf" srcId="{D1FC97D9-2C9A-4057-8412-70F831688F31}" destId="{EA9B5455-713C-458B-BD05-42B23FFA228B}" srcOrd="0" destOrd="0" presId="urn:microsoft.com/office/officeart/2005/8/layout/vList2"/>
    <dgm:cxn modelId="{7BCECB59-0E11-48F9-8E24-0C2B97BE5260}" type="presOf" srcId="{368E576C-2E4D-45F4-9B21-03F28DA1F6BC}" destId="{D2110B20-A9B3-4ABE-BC0C-071E32D14995}" srcOrd="0" destOrd="0" presId="urn:microsoft.com/office/officeart/2005/8/layout/vList2"/>
    <dgm:cxn modelId="{0436FA9F-7221-4445-8FEE-761D7F46FEB5}" srcId="{D1FC97D9-2C9A-4057-8412-70F831688F31}" destId="{368E576C-2E4D-45F4-9B21-03F28DA1F6BC}" srcOrd="0" destOrd="0" parTransId="{AC51B844-E010-4EE6-B98E-4D98424F9AAB}" sibTransId="{ADB9C5E2-5FB0-435B-9BFA-98B2762C555D}"/>
    <dgm:cxn modelId="{B42F95D5-28B5-493B-95C3-02A364AD34A9}" type="presParOf" srcId="{EA9B5455-713C-458B-BD05-42B23FFA228B}" destId="{D2110B20-A9B3-4ABE-BC0C-071E32D1499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7E375B3-373A-4063-A0B3-5DAD4055208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3127A09-1040-4FD1-9324-3C25F374E37F}">
      <dgm:prSet custT="1"/>
      <dgm:spPr/>
      <dgm:t>
        <a:bodyPr/>
        <a:lstStyle/>
        <a:p>
          <a:pPr algn="ctr" rtl="1"/>
          <a:r>
            <a:rPr lang="fa-IR" sz="4000" dirty="0" smtClean="0"/>
            <a:t>رضايت آزادانه و</a:t>
          </a:r>
          <a:r>
            <a:rPr lang="fa-IR" sz="4800" dirty="0" smtClean="0"/>
            <a:t> </a:t>
          </a:r>
          <a:r>
            <a:rPr lang="fa-IR" sz="4000" dirty="0" smtClean="0"/>
            <a:t>آگاهانه</a:t>
          </a:r>
          <a:endParaRPr lang="en-US" sz="4000" dirty="0"/>
        </a:p>
      </dgm:t>
    </dgm:pt>
    <dgm:pt modelId="{B417750B-0873-49A7-B943-AF8DD75F43BA}" type="parTrans" cxnId="{E2801ECC-13D0-49FF-9CF6-30B0E666177C}">
      <dgm:prSet/>
      <dgm:spPr/>
      <dgm:t>
        <a:bodyPr/>
        <a:lstStyle/>
        <a:p>
          <a:endParaRPr lang="en-US"/>
        </a:p>
      </dgm:t>
    </dgm:pt>
    <dgm:pt modelId="{DE0DE307-D3F8-4F6B-ADB2-306E0BD9B2D7}" type="sibTrans" cxnId="{E2801ECC-13D0-49FF-9CF6-30B0E666177C}">
      <dgm:prSet/>
      <dgm:spPr/>
      <dgm:t>
        <a:bodyPr/>
        <a:lstStyle/>
        <a:p>
          <a:endParaRPr lang="en-US"/>
        </a:p>
      </dgm:t>
    </dgm:pt>
    <dgm:pt modelId="{ED593AAD-F4F2-4667-82BC-BD23E5E83C9C}" type="pres">
      <dgm:prSet presAssocID="{07E375B3-373A-4063-A0B3-5DAD4055208E}" presName="linear" presStyleCnt="0">
        <dgm:presLayoutVars>
          <dgm:animLvl val="lvl"/>
          <dgm:resizeHandles val="exact"/>
        </dgm:presLayoutVars>
      </dgm:prSet>
      <dgm:spPr/>
      <dgm:t>
        <a:bodyPr/>
        <a:lstStyle/>
        <a:p>
          <a:endParaRPr lang="en-US"/>
        </a:p>
      </dgm:t>
    </dgm:pt>
    <dgm:pt modelId="{D96EBDA2-25A5-4A6C-BBAC-953DC90BA346}" type="pres">
      <dgm:prSet presAssocID="{E3127A09-1040-4FD1-9324-3C25F374E37F}" presName="parentText" presStyleLbl="node1" presStyleIdx="0" presStyleCnt="1" custLinFactNeighborX="-28788" custLinFactNeighborY="46789">
        <dgm:presLayoutVars>
          <dgm:chMax val="0"/>
          <dgm:bulletEnabled val="1"/>
        </dgm:presLayoutVars>
      </dgm:prSet>
      <dgm:spPr/>
      <dgm:t>
        <a:bodyPr/>
        <a:lstStyle/>
        <a:p>
          <a:endParaRPr lang="en-US"/>
        </a:p>
      </dgm:t>
    </dgm:pt>
  </dgm:ptLst>
  <dgm:cxnLst>
    <dgm:cxn modelId="{E2801ECC-13D0-49FF-9CF6-30B0E666177C}" srcId="{07E375B3-373A-4063-A0B3-5DAD4055208E}" destId="{E3127A09-1040-4FD1-9324-3C25F374E37F}" srcOrd="0" destOrd="0" parTransId="{B417750B-0873-49A7-B943-AF8DD75F43BA}" sibTransId="{DE0DE307-D3F8-4F6B-ADB2-306E0BD9B2D7}"/>
    <dgm:cxn modelId="{8187A4EA-9F3C-4C76-B9A7-1A5312D87D03}" type="presOf" srcId="{E3127A09-1040-4FD1-9324-3C25F374E37F}" destId="{D96EBDA2-25A5-4A6C-BBAC-953DC90BA346}" srcOrd="0" destOrd="0" presId="urn:microsoft.com/office/officeart/2005/8/layout/vList2"/>
    <dgm:cxn modelId="{43BE0F6E-9D8D-47CB-B494-73709E7FEA30}" type="presOf" srcId="{07E375B3-373A-4063-A0B3-5DAD4055208E}" destId="{ED593AAD-F4F2-4667-82BC-BD23E5E83C9C}" srcOrd="0" destOrd="0" presId="urn:microsoft.com/office/officeart/2005/8/layout/vList2"/>
    <dgm:cxn modelId="{DA510DD7-8511-48F9-9FB4-87A707BE116D}" type="presParOf" srcId="{ED593AAD-F4F2-4667-82BC-BD23E5E83C9C}" destId="{D96EBDA2-25A5-4A6C-BBAC-953DC90BA34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1FC97D9-2C9A-4057-8412-70F831688F3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68E576C-2E4D-45F4-9B21-03F28DA1F6BC}">
      <dgm:prSet custT="1"/>
      <dgm:spPr/>
      <dgm:t>
        <a:bodyPr/>
        <a:lstStyle/>
        <a:p>
          <a:pPr algn="ctr" rtl="1"/>
          <a:r>
            <a:rPr lang="ar-SA" sz="3200" dirty="0" smtClean="0"/>
            <a:t>رضايت معتبر  </a:t>
          </a:r>
          <a:r>
            <a:rPr lang="en-US" sz="3200" dirty="0" smtClean="0"/>
            <a:t>(informed consent)</a:t>
          </a:r>
          <a:endParaRPr lang="en-US" sz="3200" dirty="0"/>
        </a:p>
      </dgm:t>
    </dgm:pt>
    <dgm:pt modelId="{AC51B844-E010-4EE6-B98E-4D98424F9AAB}" type="parTrans" cxnId="{0436FA9F-7221-4445-8FEE-761D7F46FEB5}">
      <dgm:prSet/>
      <dgm:spPr/>
      <dgm:t>
        <a:bodyPr/>
        <a:lstStyle/>
        <a:p>
          <a:endParaRPr lang="en-US"/>
        </a:p>
      </dgm:t>
    </dgm:pt>
    <dgm:pt modelId="{ADB9C5E2-5FB0-435B-9BFA-98B2762C555D}" type="sibTrans" cxnId="{0436FA9F-7221-4445-8FEE-761D7F46FEB5}">
      <dgm:prSet/>
      <dgm:spPr/>
      <dgm:t>
        <a:bodyPr/>
        <a:lstStyle/>
        <a:p>
          <a:endParaRPr lang="en-US"/>
        </a:p>
      </dgm:t>
    </dgm:pt>
    <dgm:pt modelId="{EA9B5455-713C-458B-BD05-42B23FFA228B}" type="pres">
      <dgm:prSet presAssocID="{D1FC97D9-2C9A-4057-8412-70F831688F31}" presName="linear" presStyleCnt="0">
        <dgm:presLayoutVars>
          <dgm:animLvl val="lvl"/>
          <dgm:resizeHandles val="exact"/>
        </dgm:presLayoutVars>
      </dgm:prSet>
      <dgm:spPr/>
      <dgm:t>
        <a:bodyPr/>
        <a:lstStyle/>
        <a:p>
          <a:endParaRPr lang="en-US"/>
        </a:p>
      </dgm:t>
    </dgm:pt>
    <dgm:pt modelId="{D2110B20-A9B3-4ABE-BC0C-071E32D14995}" type="pres">
      <dgm:prSet presAssocID="{368E576C-2E4D-45F4-9B21-03F28DA1F6BC}" presName="parentText" presStyleLbl="node1" presStyleIdx="0" presStyleCnt="1" custLinFactNeighborX="-6786" custLinFactNeighborY="14911">
        <dgm:presLayoutVars>
          <dgm:chMax val="0"/>
          <dgm:bulletEnabled val="1"/>
        </dgm:presLayoutVars>
      </dgm:prSet>
      <dgm:spPr/>
      <dgm:t>
        <a:bodyPr/>
        <a:lstStyle/>
        <a:p>
          <a:endParaRPr lang="en-US"/>
        </a:p>
      </dgm:t>
    </dgm:pt>
  </dgm:ptLst>
  <dgm:cxnLst>
    <dgm:cxn modelId="{0436FA9F-7221-4445-8FEE-761D7F46FEB5}" srcId="{D1FC97D9-2C9A-4057-8412-70F831688F31}" destId="{368E576C-2E4D-45F4-9B21-03F28DA1F6BC}" srcOrd="0" destOrd="0" parTransId="{AC51B844-E010-4EE6-B98E-4D98424F9AAB}" sibTransId="{ADB9C5E2-5FB0-435B-9BFA-98B2762C555D}"/>
    <dgm:cxn modelId="{2C3AC2AE-1AF9-49FE-B87F-D22441D71880}" type="presOf" srcId="{D1FC97D9-2C9A-4057-8412-70F831688F31}" destId="{EA9B5455-713C-458B-BD05-42B23FFA228B}" srcOrd="0" destOrd="0" presId="urn:microsoft.com/office/officeart/2005/8/layout/vList2"/>
    <dgm:cxn modelId="{CD548493-9526-49AD-8591-67301FE4D8AA}" type="presOf" srcId="{368E576C-2E4D-45F4-9B21-03F28DA1F6BC}" destId="{D2110B20-A9B3-4ABE-BC0C-071E32D14995}" srcOrd="0" destOrd="0" presId="urn:microsoft.com/office/officeart/2005/8/layout/vList2"/>
    <dgm:cxn modelId="{62A7EDD9-13F7-4DC3-A4B5-A40379D5BE26}" type="presParOf" srcId="{EA9B5455-713C-458B-BD05-42B23FFA228B}" destId="{D2110B20-A9B3-4ABE-BC0C-071E32D1499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AF5CEF8-7573-4ECB-A15A-A0033B96D35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7238FDA-0C21-4117-9716-38C3B3D227E4}">
      <dgm:prSet custT="1"/>
      <dgm:spPr/>
      <dgm:t>
        <a:bodyPr/>
        <a:lstStyle/>
        <a:p>
          <a:pPr rtl="1"/>
          <a:r>
            <a:rPr lang="ar-SA" sz="3200" b="0" dirty="0" smtClean="0"/>
            <a:t>رضايت معتبر  </a:t>
          </a:r>
          <a:r>
            <a:rPr lang="en-US" sz="3200" b="0" dirty="0" smtClean="0"/>
            <a:t>(informed consent)</a:t>
          </a:r>
          <a:endParaRPr lang="en-US" sz="3200" b="0" dirty="0"/>
        </a:p>
      </dgm:t>
    </dgm:pt>
    <dgm:pt modelId="{D407A661-C5A9-456A-A159-08066A90C5FC}" type="parTrans" cxnId="{32C2CFB3-B322-4361-8DBE-92B1AC4D61BC}">
      <dgm:prSet/>
      <dgm:spPr/>
      <dgm:t>
        <a:bodyPr/>
        <a:lstStyle/>
        <a:p>
          <a:endParaRPr lang="en-US"/>
        </a:p>
      </dgm:t>
    </dgm:pt>
    <dgm:pt modelId="{EE029D66-1D13-4D28-8F87-0A7366AAD7EF}" type="sibTrans" cxnId="{32C2CFB3-B322-4361-8DBE-92B1AC4D61BC}">
      <dgm:prSet/>
      <dgm:spPr/>
      <dgm:t>
        <a:bodyPr/>
        <a:lstStyle/>
        <a:p>
          <a:endParaRPr lang="en-US"/>
        </a:p>
      </dgm:t>
    </dgm:pt>
    <dgm:pt modelId="{2F4C0A84-E285-47A3-9488-BF77A76DC778}" type="pres">
      <dgm:prSet presAssocID="{FAF5CEF8-7573-4ECB-A15A-A0033B96D35C}" presName="linear" presStyleCnt="0">
        <dgm:presLayoutVars>
          <dgm:animLvl val="lvl"/>
          <dgm:resizeHandles val="exact"/>
        </dgm:presLayoutVars>
      </dgm:prSet>
      <dgm:spPr/>
      <dgm:t>
        <a:bodyPr/>
        <a:lstStyle/>
        <a:p>
          <a:endParaRPr lang="en-US"/>
        </a:p>
      </dgm:t>
    </dgm:pt>
    <dgm:pt modelId="{23DB77BC-98A6-426D-BA56-377048E8CBCB}" type="pres">
      <dgm:prSet presAssocID="{47238FDA-0C21-4117-9716-38C3B3D227E4}" presName="parentText" presStyleLbl="node1" presStyleIdx="0" presStyleCnt="1" custLinFactNeighborX="-11710" custLinFactNeighborY="42808">
        <dgm:presLayoutVars>
          <dgm:chMax val="0"/>
          <dgm:bulletEnabled val="1"/>
        </dgm:presLayoutVars>
      </dgm:prSet>
      <dgm:spPr/>
      <dgm:t>
        <a:bodyPr/>
        <a:lstStyle/>
        <a:p>
          <a:endParaRPr lang="en-US"/>
        </a:p>
      </dgm:t>
    </dgm:pt>
  </dgm:ptLst>
  <dgm:cxnLst>
    <dgm:cxn modelId="{90EE9F28-FAA0-490F-8C3B-D844767B868A}" type="presOf" srcId="{FAF5CEF8-7573-4ECB-A15A-A0033B96D35C}" destId="{2F4C0A84-E285-47A3-9488-BF77A76DC778}" srcOrd="0" destOrd="0" presId="urn:microsoft.com/office/officeart/2005/8/layout/vList2"/>
    <dgm:cxn modelId="{32C2CFB3-B322-4361-8DBE-92B1AC4D61BC}" srcId="{FAF5CEF8-7573-4ECB-A15A-A0033B96D35C}" destId="{47238FDA-0C21-4117-9716-38C3B3D227E4}" srcOrd="0" destOrd="0" parTransId="{D407A661-C5A9-456A-A159-08066A90C5FC}" sibTransId="{EE029D66-1D13-4D28-8F87-0A7366AAD7EF}"/>
    <dgm:cxn modelId="{9A5FECC3-5D37-44D8-B261-B233F1043774}" type="presOf" srcId="{47238FDA-0C21-4117-9716-38C3B3D227E4}" destId="{23DB77BC-98A6-426D-BA56-377048E8CBCB}" srcOrd="0" destOrd="0" presId="urn:microsoft.com/office/officeart/2005/8/layout/vList2"/>
    <dgm:cxn modelId="{A9758100-7183-4E65-9C3C-0E6EFA0F08AC}" type="presParOf" srcId="{2F4C0A84-E285-47A3-9488-BF77A76DC778}" destId="{23DB77BC-98A6-426D-BA56-377048E8CBCB}"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49FCC04-0560-44AD-A010-F34118A34B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680E4EE-02E1-4A2C-A5DF-3845348B7034}">
      <dgm:prSet custT="1"/>
      <dgm:spPr/>
      <dgm:t>
        <a:bodyPr/>
        <a:lstStyle/>
        <a:p>
          <a:pPr algn="ctr" rtl="0"/>
          <a:r>
            <a:rPr lang="fa-IR" sz="2800" dirty="0" smtClean="0">
              <a:solidFill>
                <a:schemeClr val="accent2"/>
              </a:solidFill>
            </a:rPr>
            <a:t>استفاده از پرونده هاي پزشکي در پژوهش</a:t>
          </a:r>
          <a:endParaRPr lang="en-US" sz="2800" dirty="0">
            <a:solidFill>
              <a:schemeClr val="accent2"/>
            </a:solidFill>
          </a:endParaRPr>
        </a:p>
      </dgm:t>
    </dgm:pt>
    <dgm:pt modelId="{F7867BB1-61AD-4B01-A9CF-0716D972B562}" type="parTrans" cxnId="{969ED79A-A232-4ADD-B239-BEC70565C04B}">
      <dgm:prSet/>
      <dgm:spPr/>
      <dgm:t>
        <a:bodyPr/>
        <a:lstStyle/>
        <a:p>
          <a:endParaRPr lang="en-US"/>
        </a:p>
      </dgm:t>
    </dgm:pt>
    <dgm:pt modelId="{61C840A7-F646-4875-A76E-3E7A30B1A905}" type="sibTrans" cxnId="{969ED79A-A232-4ADD-B239-BEC70565C04B}">
      <dgm:prSet/>
      <dgm:spPr/>
      <dgm:t>
        <a:bodyPr/>
        <a:lstStyle/>
        <a:p>
          <a:endParaRPr lang="en-US"/>
        </a:p>
      </dgm:t>
    </dgm:pt>
    <dgm:pt modelId="{AA0A190E-6D9E-49AA-8A63-C0CED87ECE27}" type="pres">
      <dgm:prSet presAssocID="{349FCC04-0560-44AD-A010-F34118A34B58}" presName="linear" presStyleCnt="0">
        <dgm:presLayoutVars>
          <dgm:animLvl val="lvl"/>
          <dgm:resizeHandles val="exact"/>
        </dgm:presLayoutVars>
      </dgm:prSet>
      <dgm:spPr/>
      <dgm:t>
        <a:bodyPr/>
        <a:lstStyle/>
        <a:p>
          <a:endParaRPr lang="en-US"/>
        </a:p>
      </dgm:t>
    </dgm:pt>
    <dgm:pt modelId="{F3F3D436-44F6-4345-AA57-2B0861B81E4C}" type="pres">
      <dgm:prSet presAssocID="{9680E4EE-02E1-4A2C-A5DF-3845348B7034}" presName="parentText" presStyleLbl="node1" presStyleIdx="0" presStyleCnt="1" custLinFactNeighborX="-6410" custLinFactNeighborY="-622">
        <dgm:presLayoutVars>
          <dgm:chMax val="0"/>
          <dgm:bulletEnabled val="1"/>
        </dgm:presLayoutVars>
      </dgm:prSet>
      <dgm:spPr/>
      <dgm:t>
        <a:bodyPr/>
        <a:lstStyle/>
        <a:p>
          <a:endParaRPr lang="en-US"/>
        </a:p>
      </dgm:t>
    </dgm:pt>
  </dgm:ptLst>
  <dgm:cxnLst>
    <dgm:cxn modelId="{B7D85C53-98A5-4314-A292-E35F32492C1C}" type="presOf" srcId="{9680E4EE-02E1-4A2C-A5DF-3845348B7034}" destId="{F3F3D436-44F6-4345-AA57-2B0861B81E4C}" srcOrd="0" destOrd="0" presId="urn:microsoft.com/office/officeart/2005/8/layout/vList2"/>
    <dgm:cxn modelId="{969ED79A-A232-4ADD-B239-BEC70565C04B}" srcId="{349FCC04-0560-44AD-A010-F34118A34B58}" destId="{9680E4EE-02E1-4A2C-A5DF-3845348B7034}" srcOrd="0" destOrd="0" parTransId="{F7867BB1-61AD-4B01-A9CF-0716D972B562}" sibTransId="{61C840A7-F646-4875-A76E-3E7A30B1A905}"/>
    <dgm:cxn modelId="{7A53985F-A020-4D3D-9874-0CDFB670C535}" type="presOf" srcId="{349FCC04-0560-44AD-A010-F34118A34B58}" destId="{AA0A190E-6D9E-49AA-8A63-C0CED87ECE27}" srcOrd="0" destOrd="0" presId="urn:microsoft.com/office/officeart/2005/8/layout/vList2"/>
    <dgm:cxn modelId="{5C2A340E-8388-4A7F-824B-B96317D7B523}" type="presParOf" srcId="{AA0A190E-6D9E-49AA-8A63-C0CED87ECE27}" destId="{F3F3D436-44F6-4345-AA57-2B0861B81E4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8739470-BAE0-4E25-828F-7C0ADF686A4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AB88FF6-A361-4DA4-A820-3931DADA1928}">
      <dgm:prSet/>
      <dgm:spPr/>
      <dgm:t>
        <a:bodyPr/>
        <a:lstStyle/>
        <a:p>
          <a:pPr rtl="0"/>
          <a:r>
            <a:rPr lang="fa-IR" dirty="0" smtClean="0"/>
            <a:t>تهيه بانک اطلاعات از بيماران براي مقاصد پژوهشي</a:t>
          </a:r>
          <a:endParaRPr lang="en-US" dirty="0"/>
        </a:p>
      </dgm:t>
    </dgm:pt>
    <dgm:pt modelId="{230CDF82-058D-4432-8079-1D9D342DA077}" type="parTrans" cxnId="{0084F736-4863-43D9-9FBF-451D60A53344}">
      <dgm:prSet/>
      <dgm:spPr/>
      <dgm:t>
        <a:bodyPr/>
        <a:lstStyle/>
        <a:p>
          <a:endParaRPr lang="en-US"/>
        </a:p>
      </dgm:t>
    </dgm:pt>
    <dgm:pt modelId="{0D6C6C8B-C9CD-475D-AC67-17AF0B240DA7}" type="sibTrans" cxnId="{0084F736-4863-43D9-9FBF-451D60A53344}">
      <dgm:prSet/>
      <dgm:spPr/>
      <dgm:t>
        <a:bodyPr/>
        <a:lstStyle/>
        <a:p>
          <a:endParaRPr lang="en-US"/>
        </a:p>
      </dgm:t>
    </dgm:pt>
    <dgm:pt modelId="{2B603940-C76A-4DDB-9E49-D6877216C937}" type="pres">
      <dgm:prSet presAssocID="{38739470-BAE0-4E25-828F-7C0ADF686A4A}" presName="linear" presStyleCnt="0">
        <dgm:presLayoutVars>
          <dgm:animLvl val="lvl"/>
          <dgm:resizeHandles val="exact"/>
        </dgm:presLayoutVars>
      </dgm:prSet>
      <dgm:spPr/>
      <dgm:t>
        <a:bodyPr/>
        <a:lstStyle/>
        <a:p>
          <a:endParaRPr lang="en-US"/>
        </a:p>
      </dgm:t>
    </dgm:pt>
    <dgm:pt modelId="{97E90516-02A4-4132-B26F-48786BE09119}" type="pres">
      <dgm:prSet presAssocID="{1AB88FF6-A361-4DA4-A820-3931DADA1928}" presName="parentText" presStyleLbl="node1" presStyleIdx="0" presStyleCnt="1" custLinFactNeighborX="-406" custLinFactNeighborY="-39092">
        <dgm:presLayoutVars>
          <dgm:chMax val="0"/>
          <dgm:bulletEnabled val="1"/>
        </dgm:presLayoutVars>
      </dgm:prSet>
      <dgm:spPr/>
      <dgm:t>
        <a:bodyPr/>
        <a:lstStyle/>
        <a:p>
          <a:endParaRPr lang="en-US"/>
        </a:p>
      </dgm:t>
    </dgm:pt>
  </dgm:ptLst>
  <dgm:cxnLst>
    <dgm:cxn modelId="{8A4B7ABF-20F6-4757-B6D2-72702FBFEFFA}" type="presOf" srcId="{38739470-BAE0-4E25-828F-7C0ADF686A4A}" destId="{2B603940-C76A-4DDB-9E49-D6877216C937}" srcOrd="0" destOrd="0" presId="urn:microsoft.com/office/officeart/2005/8/layout/vList2"/>
    <dgm:cxn modelId="{0084F736-4863-43D9-9FBF-451D60A53344}" srcId="{38739470-BAE0-4E25-828F-7C0ADF686A4A}" destId="{1AB88FF6-A361-4DA4-A820-3931DADA1928}" srcOrd="0" destOrd="0" parTransId="{230CDF82-058D-4432-8079-1D9D342DA077}" sibTransId="{0D6C6C8B-C9CD-475D-AC67-17AF0B240DA7}"/>
    <dgm:cxn modelId="{5E737384-3C86-4392-B251-5D4C260CA854}" type="presOf" srcId="{1AB88FF6-A361-4DA4-A820-3931DADA1928}" destId="{97E90516-02A4-4132-B26F-48786BE09119}" srcOrd="0" destOrd="0" presId="urn:microsoft.com/office/officeart/2005/8/layout/vList2"/>
    <dgm:cxn modelId="{A99D681F-4831-4482-A74F-6A8C3249FB9D}" type="presParOf" srcId="{2B603940-C76A-4DDB-9E49-D6877216C937}" destId="{97E90516-02A4-4132-B26F-48786BE0911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5CF7239-E046-4417-9EEB-5027579C7870}"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C1E4944B-8E44-4FD2-87ED-5990A5997358}">
      <dgm:prSet/>
      <dgm:spPr/>
      <dgm:t>
        <a:bodyPr/>
        <a:lstStyle/>
        <a:p>
          <a:pPr algn="ctr" rtl="0"/>
          <a:r>
            <a:rPr lang="ar-SA" b="0" dirty="0" smtClean="0"/>
            <a:t>اصول اخلاقي در پژوهش هاي علوم پزشك</a:t>
          </a:r>
          <a:r>
            <a:rPr lang="fa-IR" b="0" dirty="0" smtClean="0"/>
            <a:t>ی</a:t>
          </a:r>
          <a:r>
            <a:rPr lang="en-US" b="0" dirty="0" smtClean="0"/>
            <a:t> </a:t>
          </a:r>
          <a:endParaRPr lang="en-US" b="0" dirty="0"/>
        </a:p>
      </dgm:t>
    </dgm:pt>
    <dgm:pt modelId="{BD20B3C5-064E-47CE-A705-978E490B5DF3}" type="parTrans" cxnId="{ED67095B-4D68-444C-8780-2A4EA005A882}">
      <dgm:prSet/>
      <dgm:spPr/>
      <dgm:t>
        <a:bodyPr/>
        <a:lstStyle/>
        <a:p>
          <a:endParaRPr lang="en-US"/>
        </a:p>
      </dgm:t>
    </dgm:pt>
    <dgm:pt modelId="{400BF20B-D863-463B-978B-BFDD8378C70F}" type="sibTrans" cxnId="{ED67095B-4D68-444C-8780-2A4EA005A882}">
      <dgm:prSet/>
      <dgm:spPr/>
      <dgm:t>
        <a:bodyPr/>
        <a:lstStyle/>
        <a:p>
          <a:endParaRPr lang="en-US"/>
        </a:p>
      </dgm:t>
    </dgm:pt>
    <dgm:pt modelId="{56962DF9-43F7-4096-8931-CFD3C12A0D75}" type="pres">
      <dgm:prSet presAssocID="{45CF7239-E046-4417-9EEB-5027579C7870}" presName="linear" presStyleCnt="0">
        <dgm:presLayoutVars>
          <dgm:animLvl val="lvl"/>
          <dgm:resizeHandles val="exact"/>
        </dgm:presLayoutVars>
      </dgm:prSet>
      <dgm:spPr/>
      <dgm:t>
        <a:bodyPr/>
        <a:lstStyle/>
        <a:p>
          <a:endParaRPr lang="en-US"/>
        </a:p>
      </dgm:t>
    </dgm:pt>
    <dgm:pt modelId="{16C7AE56-D1A1-4F1F-8E6D-6C1D5380A135}" type="pres">
      <dgm:prSet presAssocID="{C1E4944B-8E44-4FD2-87ED-5990A5997358}" presName="parentText" presStyleLbl="node1" presStyleIdx="0" presStyleCnt="1" custLinFactNeighborX="-4578" custLinFactNeighborY="27247">
        <dgm:presLayoutVars>
          <dgm:chMax val="0"/>
          <dgm:bulletEnabled val="1"/>
        </dgm:presLayoutVars>
      </dgm:prSet>
      <dgm:spPr/>
      <dgm:t>
        <a:bodyPr/>
        <a:lstStyle/>
        <a:p>
          <a:endParaRPr lang="en-US"/>
        </a:p>
      </dgm:t>
    </dgm:pt>
  </dgm:ptLst>
  <dgm:cxnLst>
    <dgm:cxn modelId="{ED67095B-4D68-444C-8780-2A4EA005A882}" srcId="{45CF7239-E046-4417-9EEB-5027579C7870}" destId="{C1E4944B-8E44-4FD2-87ED-5990A5997358}" srcOrd="0" destOrd="0" parTransId="{BD20B3C5-064E-47CE-A705-978E490B5DF3}" sibTransId="{400BF20B-D863-463B-978B-BFDD8378C70F}"/>
    <dgm:cxn modelId="{8624E032-8E7C-4F3C-B966-3FC557ECF793}" type="presOf" srcId="{C1E4944B-8E44-4FD2-87ED-5990A5997358}" destId="{16C7AE56-D1A1-4F1F-8E6D-6C1D5380A135}" srcOrd="0" destOrd="0" presId="urn:microsoft.com/office/officeart/2005/8/layout/vList2"/>
    <dgm:cxn modelId="{86090D96-E2AD-4B2C-863A-E1E693B9AA9F}" type="presOf" srcId="{45CF7239-E046-4417-9EEB-5027579C7870}" destId="{56962DF9-43F7-4096-8931-CFD3C12A0D75}" srcOrd="0" destOrd="0" presId="urn:microsoft.com/office/officeart/2005/8/layout/vList2"/>
    <dgm:cxn modelId="{AD8CFC89-D32F-40F9-93A5-8D83F5920F65}" type="presParOf" srcId="{56962DF9-43F7-4096-8931-CFD3C12A0D75}" destId="{16C7AE56-D1A1-4F1F-8E6D-6C1D5380A13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5CF7239-E046-4417-9EEB-5027579C7870}"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C1E4944B-8E44-4FD2-87ED-5990A5997358}">
      <dgm:prSet/>
      <dgm:spPr/>
      <dgm:t>
        <a:bodyPr/>
        <a:lstStyle/>
        <a:p>
          <a:pPr algn="ctr" rtl="0"/>
          <a:r>
            <a:rPr lang="ar-SA" b="0" dirty="0" smtClean="0"/>
            <a:t>اصول اخلاقي در پژوهش هاي علوم پزشك</a:t>
          </a:r>
          <a:r>
            <a:rPr lang="fa-IR" b="0" dirty="0" smtClean="0"/>
            <a:t>ی</a:t>
          </a:r>
          <a:r>
            <a:rPr lang="en-US" b="0" dirty="0" smtClean="0"/>
            <a:t> </a:t>
          </a:r>
          <a:endParaRPr lang="en-US" b="0" dirty="0"/>
        </a:p>
      </dgm:t>
    </dgm:pt>
    <dgm:pt modelId="{BD20B3C5-064E-47CE-A705-978E490B5DF3}" type="parTrans" cxnId="{ED67095B-4D68-444C-8780-2A4EA005A882}">
      <dgm:prSet/>
      <dgm:spPr/>
      <dgm:t>
        <a:bodyPr/>
        <a:lstStyle/>
        <a:p>
          <a:endParaRPr lang="en-US"/>
        </a:p>
      </dgm:t>
    </dgm:pt>
    <dgm:pt modelId="{400BF20B-D863-463B-978B-BFDD8378C70F}" type="sibTrans" cxnId="{ED67095B-4D68-444C-8780-2A4EA005A882}">
      <dgm:prSet/>
      <dgm:spPr/>
      <dgm:t>
        <a:bodyPr/>
        <a:lstStyle/>
        <a:p>
          <a:endParaRPr lang="en-US"/>
        </a:p>
      </dgm:t>
    </dgm:pt>
    <dgm:pt modelId="{56962DF9-43F7-4096-8931-CFD3C12A0D75}" type="pres">
      <dgm:prSet presAssocID="{45CF7239-E046-4417-9EEB-5027579C7870}" presName="linear" presStyleCnt="0">
        <dgm:presLayoutVars>
          <dgm:animLvl val="lvl"/>
          <dgm:resizeHandles val="exact"/>
        </dgm:presLayoutVars>
      </dgm:prSet>
      <dgm:spPr/>
      <dgm:t>
        <a:bodyPr/>
        <a:lstStyle/>
        <a:p>
          <a:endParaRPr lang="en-US"/>
        </a:p>
      </dgm:t>
    </dgm:pt>
    <dgm:pt modelId="{16C7AE56-D1A1-4F1F-8E6D-6C1D5380A135}" type="pres">
      <dgm:prSet presAssocID="{C1E4944B-8E44-4FD2-87ED-5990A5997358}" presName="parentText" presStyleLbl="node1" presStyleIdx="0" presStyleCnt="1" custLinFactNeighborX="-4578" custLinFactNeighborY="27247">
        <dgm:presLayoutVars>
          <dgm:chMax val="0"/>
          <dgm:bulletEnabled val="1"/>
        </dgm:presLayoutVars>
      </dgm:prSet>
      <dgm:spPr/>
      <dgm:t>
        <a:bodyPr/>
        <a:lstStyle/>
        <a:p>
          <a:endParaRPr lang="en-US"/>
        </a:p>
      </dgm:t>
    </dgm:pt>
  </dgm:ptLst>
  <dgm:cxnLst>
    <dgm:cxn modelId="{9534FE13-A004-42D1-9FE1-E9D56A71C316}" type="presOf" srcId="{C1E4944B-8E44-4FD2-87ED-5990A5997358}" destId="{16C7AE56-D1A1-4F1F-8E6D-6C1D5380A135}" srcOrd="0" destOrd="0" presId="urn:microsoft.com/office/officeart/2005/8/layout/vList2"/>
    <dgm:cxn modelId="{ED67095B-4D68-444C-8780-2A4EA005A882}" srcId="{45CF7239-E046-4417-9EEB-5027579C7870}" destId="{C1E4944B-8E44-4FD2-87ED-5990A5997358}" srcOrd="0" destOrd="0" parTransId="{BD20B3C5-064E-47CE-A705-978E490B5DF3}" sibTransId="{400BF20B-D863-463B-978B-BFDD8378C70F}"/>
    <dgm:cxn modelId="{D5E7BFB5-07EA-4116-A7FE-FA4F23D6407D}" type="presOf" srcId="{45CF7239-E046-4417-9EEB-5027579C7870}" destId="{56962DF9-43F7-4096-8931-CFD3C12A0D75}" srcOrd="0" destOrd="0" presId="urn:microsoft.com/office/officeart/2005/8/layout/vList2"/>
    <dgm:cxn modelId="{75CB5245-A153-4053-A8EF-7CFA70FD118B}" type="presParOf" srcId="{56962DF9-43F7-4096-8931-CFD3C12A0D75}" destId="{16C7AE56-D1A1-4F1F-8E6D-6C1D5380A13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30685D-6063-4C82-A2E2-D3C2520AB063}"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1F346620-520E-40B4-825A-3889FCC57B5D}">
      <dgm:prSet custT="1"/>
      <dgm:spPr/>
      <dgm:t>
        <a:bodyPr/>
        <a:lstStyle/>
        <a:p>
          <a:pPr rtl="1"/>
          <a:r>
            <a:rPr lang="fa-IR" sz="2800" dirty="0" smtClean="0"/>
            <a:t>نیت و انگیزه</a:t>
          </a:r>
          <a:endParaRPr lang="en-US" sz="2800" dirty="0"/>
        </a:p>
      </dgm:t>
    </dgm:pt>
    <dgm:pt modelId="{FD042A92-E997-430E-8621-1AC9F915A768}" type="parTrans" cxnId="{B6ABFFA8-3373-435D-A263-643DC43EBD2E}">
      <dgm:prSet/>
      <dgm:spPr/>
      <dgm:t>
        <a:bodyPr/>
        <a:lstStyle/>
        <a:p>
          <a:endParaRPr lang="en-US"/>
        </a:p>
      </dgm:t>
    </dgm:pt>
    <dgm:pt modelId="{F4E8A85C-65E7-43BB-8DEF-AEE99E3A3A49}" type="sibTrans" cxnId="{B6ABFFA8-3373-435D-A263-643DC43EBD2E}">
      <dgm:prSet/>
      <dgm:spPr/>
      <dgm:t>
        <a:bodyPr/>
        <a:lstStyle/>
        <a:p>
          <a:endParaRPr lang="en-US"/>
        </a:p>
      </dgm:t>
    </dgm:pt>
    <dgm:pt modelId="{9B053300-7E6B-4B57-8363-A3BF5DEEC9E3}">
      <dgm:prSet custT="1"/>
      <dgm:spPr/>
      <dgm:t>
        <a:bodyPr/>
        <a:lstStyle/>
        <a:p>
          <a:pPr rtl="1"/>
          <a:r>
            <a:rPr lang="fa-IR" sz="2400" dirty="0" smtClean="0"/>
            <a:t>شجاعت و شهامت</a:t>
          </a:r>
          <a:endParaRPr lang="en-US" sz="2400" dirty="0"/>
        </a:p>
      </dgm:t>
    </dgm:pt>
    <dgm:pt modelId="{62FF27C6-5298-42BE-906D-8A953162D34B}" type="parTrans" cxnId="{18F3EB58-61B0-4106-A307-18BB8F39E4D6}">
      <dgm:prSet/>
      <dgm:spPr/>
      <dgm:t>
        <a:bodyPr/>
        <a:lstStyle/>
        <a:p>
          <a:endParaRPr lang="en-US"/>
        </a:p>
      </dgm:t>
    </dgm:pt>
    <dgm:pt modelId="{782D83A3-2178-471C-BADC-90B9E8D91AFA}" type="sibTrans" cxnId="{18F3EB58-61B0-4106-A307-18BB8F39E4D6}">
      <dgm:prSet/>
      <dgm:spPr/>
      <dgm:t>
        <a:bodyPr/>
        <a:lstStyle/>
        <a:p>
          <a:endParaRPr lang="en-US"/>
        </a:p>
      </dgm:t>
    </dgm:pt>
    <dgm:pt modelId="{01793426-12F0-488F-A64E-E48A0F67A52B}">
      <dgm:prSet custT="1"/>
      <dgm:spPr/>
      <dgm:t>
        <a:bodyPr/>
        <a:lstStyle/>
        <a:p>
          <a:pPr rtl="1"/>
          <a:r>
            <a:rPr lang="fa-IR" sz="2800" dirty="0" smtClean="0"/>
            <a:t>امانت داری</a:t>
          </a:r>
          <a:endParaRPr lang="en-US" sz="2800" dirty="0"/>
        </a:p>
      </dgm:t>
    </dgm:pt>
    <dgm:pt modelId="{A0576B56-3949-457C-8188-0CA74B7B6CDA}" type="parTrans" cxnId="{C0DB91DC-4729-4961-85AE-07B4880E479F}">
      <dgm:prSet/>
      <dgm:spPr/>
      <dgm:t>
        <a:bodyPr/>
        <a:lstStyle/>
        <a:p>
          <a:endParaRPr lang="en-US"/>
        </a:p>
      </dgm:t>
    </dgm:pt>
    <dgm:pt modelId="{EBBBE4EF-6C9E-42B7-9A6E-E356B5FD59D1}" type="sibTrans" cxnId="{C0DB91DC-4729-4961-85AE-07B4880E479F}">
      <dgm:prSet/>
      <dgm:spPr/>
      <dgm:t>
        <a:bodyPr/>
        <a:lstStyle/>
        <a:p>
          <a:endParaRPr lang="en-US"/>
        </a:p>
      </dgm:t>
    </dgm:pt>
    <dgm:pt modelId="{117994FD-68DD-45AC-B9F0-BD9A0753B039}">
      <dgm:prSet custT="1"/>
      <dgm:spPr/>
      <dgm:t>
        <a:bodyPr/>
        <a:lstStyle/>
        <a:p>
          <a:pPr rtl="1"/>
          <a:r>
            <a:rPr lang="fa-IR" sz="2800" dirty="0" smtClean="0"/>
            <a:t>صداقت و حقیقت جویی</a:t>
          </a:r>
          <a:endParaRPr lang="en-US" sz="2800" dirty="0"/>
        </a:p>
      </dgm:t>
    </dgm:pt>
    <dgm:pt modelId="{969C844C-5AD1-474F-AD0D-395CE0282095}" type="parTrans" cxnId="{258ABBBB-03B6-4E8F-9F07-2ACF3F2F5230}">
      <dgm:prSet/>
      <dgm:spPr/>
      <dgm:t>
        <a:bodyPr/>
        <a:lstStyle/>
        <a:p>
          <a:endParaRPr lang="en-US"/>
        </a:p>
      </dgm:t>
    </dgm:pt>
    <dgm:pt modelId="{A9902AD8-7CBD-4B62-A2A0-744FA19845AD}" type="sibTrans" cxnId="{258ABBBB-03B6-4E8F-9F07-2ACF3F2F5230}">
      <dgm:prSet/>
      <dgm:spPr/>
      <dgm:t>
        <a:bodyPr/>
        <a:lstStyle/>
        <a:p>
          <a:endParaRPr lang="en-US"/>
        </a:p>
      </dgm:t>
    </dgm:pt>
    <dgm:pt modelId="{76EB74B7-E7D3-4248-98FF-0BBFC101C126}">
      <dgm:prSet custT="1"/>
      <dgm:spPr/>
      <dgm:t>
        <a:bodyPr/>
        <a:lstStyle/>
        <a:p>
          <a:pPr rtl="1"/>
          <a:r>
            <a:rPr lang="fa-IR" sz="2800" dirty="0" smtClean="0"/>
            <a:t>نشاط در تحقیق</a:t>
          </a:r>
          <a:endParaRPr lang="en-US" sz="2800" dirty="0"/>
        </a:p>
      </dgm:t>
    </dgm:pt>
    <dgm:pt modelId="{97A8DB43-F8E4-4FC6-B338-B31F09D29139}" type="parTrans" cxnId="{B1D6190A-AFCA-4ABC-B7B9-CBF610EAE072}">
      <dgm:prSet/>
      <dgm:spPr/>
      <dgm:t>
        <a:bodyPr/>
        <a:lstStyle/>
        <a:p>
          <a:endParaRPr lang="en-US"/>
        </a:p>
      </dgm:t>
    </dgm:pt>
    <dgm:pt modelId="{5186F68F-797A-4E2E-9075-F59E63124F46}" type="sibTrans" cxnId="{B1D6190A-AFCA-4ABC-B7B9-CBF610EAE072}">
      <dgm:prSet/>
      <dgm:spPr/>
      <dgm:t>
        <a:bodyPr/>
        <a:lstStyle/>
        <a:p>
          <a:endParaRPr lang="en-US"/>
        </a:p>
      </dgm:t>
    </dgm:pt>
    <dgm:pt modelId="{3C0DDFC0-8A02-49BB-B1FC-5D4E60D8A3BA}">
      <dgm:prSet custT="1"/>
      <dgm:spPr/>
      <dgm:t>
        <a:bodyPr/>
        <a:lstStyle/>
        <a:p>
          <a:pPr rtl="1"/>
          <a:r>
            <a:rPr lang="fa-IR" sz="2800" dirty="0" smtClean="0"/>
            <a:t>پژوهش گروهی</a:t>
          </a:r>
          <a:endParaRPr lang="en-US" sz="2800" dirty="0"/>
        </a:p>
      </dgm:t>
    </dgm:pt>
    <dgm:pt modelId="{B3DA8C5D-709A-4FA9-A583-466ECBC57206}" type="parTrans" cxnId="{4BD3F91A-9F23-4706-A1B0-DA8BC660BCDC}">
      <dgm:prSet/>
      <dgm:spPr/>
      <dgm:t>
        <a:bodyPr/>
        <a:lstStyle/>
        <a:p>
          <a:endParaRPr lang="en-US"/>
        </a:p>
      </dgm:t>
    </dgm:pt>
    <dgm:pt modelId="{848EAD3E-6CA8-4C74-930B-BB71C09B498C}" type="sibTrans" cxnId="{4BD3F91A-9F23-4706-A1B0-DA8BC660BCDC}">
      <dgm:prSet/>
      <dgm:spPr/>
      <dgm:t>
        <a:bodyPr/>
        <a:lstStyle/>
        <a:p>
          <a:endParaRPr lang="en-US"/>
        </a:p>
      </dgm:t>
    </dgm:pt>
    <dgm:pt modelId="{F4AA3FAE-DCF5-4EC8-BBBA-5211C37460D2}" type="pres">
      <dgm:prSet presAssocID="{F830685D-6063-4C82-A2E2-D3C2520AB063}" presName="Name0" presStyleCnt="0">
        <dgm:presLayoutVars>
          <dgm:dir/>
          <dgm:animLvl val="lvl"/>
          <dgm:resizeHandles val="exact"/>
        </dgm:presLayoutVars>
      </dgm:prSet>
      <dgm:spPr/>
      <dgm:t>
        <a:bodyPr/>
        <a:lstStyle/>
        <a:p>
          <a:endParaRPr lang="en-US"/>
        </a:p>
      </dgm:t>
    </dgm:pt>
    <dgm:pt modelId="{02A1AD00-1954-4DB5-880B-46CEEBE7DE5D}" type="pres">
      <dgm:prSet presAssocID="{1F346620-520E-40B4-825A-3889FCC57B5D}" presName="linNode" presStyleCnt="0"/>
      <dgm:spPr/>
    </dgm:pt>
    <dgm:pt modelId="{78DFBCE3-2B71-437A-8CDD-FE4A72212236}" type="pres">
      <dgm:prSet presAssocID="{1F346620-520E-40B4-825A-3889FCC57B5D}" presName="parentText" presStyleLbl="node1" presStyleIdx="0" presStyleCnt="6" custScaleX="190009">
        <dgm:presLayoutVars>
          <dgm:chMax val="1"/>
          <dgm:bulletEnabled val="1"/>
        </dgm:presLayoutVars>
      </dgm:prSet>
      <dgm:spPr/>
      <dgm:t>
        <a:bodyPr/>
        <a:lstStyle/>
        <a:p>
          <a:endParaRPr lang="en-US"/>
        </a:p>
      </dgm:t>
    </dgm:pt>
    <dgm:pt modelId="{29AB6085-8259-4730-B619-487C1B81F1B1}" type="pres">
      <dgm:prSet presAssocID="{F4E8A85C-65E7-43BB-8DEF-AEE99E3A3A49}" presName="sp" presStyleCnt="0"/>
      <dgm:spPr/>
    </dgm:pt>
    <dgm:pt modelId="{DA06B448-B74E-4572-9977-AA6B72B86B6B}" type="pres">
      <dgm:prSet presAssocID="{9B053300-7E6B-4B57-8363-A3BF5DEEC9E3}" presName="linNode" presStyleCnt="0"/>
      <dgm:spPr/>
    </dgm:pt>
    <dgm:pt modelId="{A450E475-114E-42FD-B242-72DD45D4CD0A}" type="pres">
      <dgm:prSet presAssocID="{9B053300-7E6B-4B57-8363-A3BF5DEEC9E3}" presName="parentText" presStyleLbl="node1" presStyleIdx="1" presStyleCnt="6" custScaleX="190009">
        <dgm:presLayoutVars>
          <dgm:chMax val="1"/>
          <dgm:bulletEnabled val="1"/>
        </dgm:presLayoutVars>
      </dgm:prSet>
      <dgm:spPr/>
      <dgm:t>
        <a:bodyPr/>
        <a:lstStyle/>
        <a:p>
          <a:endParaRPr lang="en-US"/>
        </a:p>
      </dgm:t>
    </dgm:pt>
    <dgm:pt modelId="{F91167B9-F185-4F3D-B945-E0B131C26F7F}" type="pres">
      <dgm:prSet presAssocID="{782D83A3-2178-471C-BADC-90B9E8D91AFA}" presName="sp" presStyleCnt="0"/>
      <dgm:spPr/>
    </dgm:pt>
    <dgm:pt modelId="{4FA7B8D3-BE59-4A19-A1CD-FF2D96ECBEEC}" type="pres">
      <dgm:prSet presAssocID="{01793426-12F0-488F-A64E-E48A0F67A52B}" presName="linNode" presStyleCnt="0"/>
      <dgm:spPr/>
    </dgm:pt>
    <dgm:pt modelId="{E456FAE2-79C2-4F3A-ACDD-ABB6479A2BD4}" type="pres">
      <dgm:prSet presAssocID="{01793426-12F0-488F-A64E-E48A0F67A52B}" presName="parentText" presStyleLbl="node1" presStyleIdx="2" presStyleCnt="6" custScaleX="190009">
        <dgm:presLayoutVars>
          <dgm:chMax val="1"/>
          <dgm:bulletEnabled val="1"/>
        </dgm:presLayoutVars>
      </dgm:prSet>
      <dgm:spPr/>
      <dgm:t>
        <a:bodyPr/>
        <a:lstStyle/>
        <a:p>
          <a:endParaRPr lang="en-US"/>
        </a:p>
      </dgm:t>
    </dgm:pt>
    <dgm:pt modelId="{D9ECF3EF-F9BB-4036-9F46-A037BEDD63FB}" type="pres">
      <dgm:prSet presAssocID="{EBBBE4EF-6C9E-42B7-9A6E-E356B5FD59D1}" presName="sp" presStyleCnt="0"/>
      <dgm:spPr/>
    </dgm:pt>
    <dgm:pt modelId="{2C8A29AD-C30F-430E-9329-66B09AF3E2DD}" type="pres">
      <dgm:prSet presAssocID="{117994FD-68DD-45AC-B9F0-BD9A0753B039}" presName="linNode" presStyleCnt="0"/>
      <dgm:spPr/>
    </dgm:pt>
    <dgm:pt modelId="{9CABF70E-E0BD-425B-B813-190EB144294B}" type="pres">
      <dgm:prSet presAssocID="{117994FD-68DD-45AC-B9F0-BD9A0753B039}" presName="parentText" presStyleLbl="node1" presStyleIdx="3" presStyleCnt="6" custScaleX="190009">
        <dgm:presLayoutVars>
          <dgm:chMax val="1"/>
          <dgm:bulletEnabled val="1"/>
        </dgm:presLayoutVars>
      </dgm:prSet>
      <dgm:spPr/>
      <dgm:t>
        <a:bodyPr/>
        <a:lstStyle/>
        <a:p>
          <a:endParaRPr lang="en-US"/>
        </a:p>
      </dgm:t>
    </dgm:pt>
    <dgm:pt modelId="{7B21394B-0323-40CB-894E-B70112E4CC36}" type="pres">
      <dgm:prSet presAssocID="{A9902AD8-7CBD-4B62-A2A0-744FA19845AD}" presName="sp" presStyleCnt="0"/>
      <dgm:spPr/>
    </dgm:pt>
    <dgm:pt modelId="{89257C6D-9141-409C-9090-6B85D44B28F9}" type="pres">
      <dgm:prSet presAssocID="{76EB74B7-E7D3-4248-98FF-0BBFC101C126}" presName="linNode" presStyleCnt="0"/>
      <dgm:spPr/>
    </dgm:pt>
    <dgm:pt modelId="{B2738B2A-C11B-4691-AFD2-EACBEF0A3952}" type="pres">
      <dgm:prSet presAssocID="{76EB74B7-E7D3-4248-98FF-0BBFC101C126}" presName="parentText" presStyleLbl="node1" presStyleIdx="4" presStyleCnt="6" custScaleX="190009">
        <dgm:presLayoutVars>
          <dgm:chMax val="1"/>
          <dgm:bulletEnabled val="1"/>
        </dgm:presLayoutVars>
      </dgm:prSet>
      <dgm:spPr/>
      <dgm:t>
        <a:bodyPr/>
        <a:lstStyle/>
        <a:p>
          <a:endParaRPr lang="en-US"/>
        </a:p>
      </dgm:t>
    </dgm:pt>
    <dgm:pt modelId="{EA764A11-6326-4E25-A517-09E506C6D32E}" type="pres">
      <dgm:prSet presAssocID="{5186F68F-797A-4E2E-9075-F59E63124F46}" presName="sp" presStyleCnt="0"/>
      <dgm:spPr/>
    </dgm:pt>
    <dgm:pt modelId="{68D5E54B-24C3-4395-80D6-46AAA6645DFA}" type="pres">
      <dgm:prSet presAssocID="{3C0DDFC0-8A02-49BB-B1FC-5D4E60D8A3BA}" presName="linNode" presStyleCnt="0"/>
      <dgm:spPr/>
    </dgm:pt>
    <dgm:pt modelId="{597B58C6-D9BC-4A23-8C6D-D13F19AFFFA5}" type="pres">
      <dgm:prSet presAssocID="{3C0DDFC0-8A02-49BB-B1FC-5D4E60D8A3BA}" presName="parentText" presStyleLbl="node1" presStyleIdx="5" presStyleCnt="6" custScaleX="190009">
        <dgm:presLayoutVars>
          <dgm:chMax val="1"/>
          <dgm:bulletEnabled val="1"/>
        </dgm:presLayoutVars>
      </dgm:prSet>
      <dgm:spPr/>
      <dgm:t>
        <a:bodyPr/>
        <a:lstStyle/>
        <a:p>
          <a:endParaRPr lang="en-US"/>
        </a:p>
      </dgm:t>
    </dgm:pt>
  </dgm:ptLst>
  <dgm:cxnLst>
    <dgm:cxn modelId="{E0E8B784-238D-4FB1-AA78-8F655171BE52}" type="presOf" srcId="{117994FD-68DD-45AC-B9F0-BD9A0753B039}" destId="{9CABF70E-E0BD-425B-B813-190EB144294B}" srcOrd="0" destOrd="0" presId="urn:microsoft.com/office/officeart/2005/8/layout/vList5"/>
    <dgm:cxn modelId="{AF91CACC-0033-4CEA-B110-4A79D595BFB9}" type="presOf" srcId="{76EB74B7-E7D3-4248-98FF-0BBFC101C126}" destId="{B2738B2A-C11B-4691-AFD2-EACBEF0A3952}" srcOrd="0" destOrd="0" presId="urn:microsoft.com/office/officeart/2005/8/layout/vList5"/>
    <dgm:cxn modelId="{258ABBBB-03B6-4E8F-9F07-2ACF3F2F5230}" srcId="{F830685D-6063-4C82-A2E2-D3C2520AB063}" destId="{117994FD-68DD-45AC-B9F0-BD9A0753B039}" srcOrd="3" destOrd="0" parTransId="{969C844C-5AD1-474F-AD0D-395CE0282095}" sibTransId="{A9902AD8-7CBD-4B62-A2A0-744FA19845AD}"/>
    <dgm:cxn modelId="{4BD3F91A-9F23-4706-A1B0-DA8BC660BCDC}" srcId="{F830685D-6063-4C82-A2E2-D3C2520AB063}" destId="{3C0DDFC0-8A02-49BB-B1FC-5D4E60D8A3BA}" srcOrd="5" destOrd="0" parTransId="{B3DA8C5D-709A-4FA9-A583-466ECBC57206}" sibTransId="{848EAD3E-6CA8-4C74-930B-BB71C09B498C}"/>
    <dgm:cxn modelId="{B1D6190A-AFCA-4ABC-B7B9-CBF610EAE072}" srcId="{F830685D-6063-4C82-A2E2-D3C2520AB063}" destId="{76EB74B7-E7D3-4248-98FF-0BBFC101C126}" srcOrd="4" destOrd="0" parTransId="{97A8DB43-F8E4-4FC6-B338-B31F09D29139}" sibTransId="{5186F68F-797A-4E2E-9075-F59E63124F46}"/>
    <dgm:cxn modelId="{B6ABFFA8-3373-435D-A263-643DC43EBD2E}" srcId="{F830685D-6063-4C82-A2E2-D3C2520AB063}" destId="{1F346620-520E-40B4-825A-3889FCC57B5D}" srcOrd="0" destOrd="0" parTransId="{FD042A92-E997-430E-8621-1AC9F915A768}" sibTransId="{F4E8A85C-65E7-43BB-8DEF-AEE99E3A3A49}"/>
    <dgm:cxn modelId="{18F3EB58-61B0-4106-A307-18BB8F39E4D6}" srcId="{F830685D-6063-4C82-A2E2-D3C2520AB063}" destId="{9B053300-7E6B-4B57-8363-A3BF5DEEC9E3}" srcOrd="1" destOrd="0" parTransId="{62FF27C6-5298-42BE-906D-8A953162D34B}" sibTransId="{782D83A3-2178-471C-BADC-90B9E8D91AFA}"/>
    <dgm:cxn modelId="{B3B3DD09-213F-4457-883C-4D13456B36D8}" type="presOf" srcId="{9B053300-7E6B-4B57-8363-A3BF5DEEC9E3}" destId="{A450E475-114E-42FD-B242-72DD45D4CD0A}" srcOrd="0" destOrd="0" presId="urn:microsoft.com/office/officeart/2005/8/layout/vList5"/>
    <dgm:cxn modelId="{AE134CEE-39BE-494D-BB81-E91E84071DFD}" type="presOf" srcId="{3C0DDFC0-8A02-49BB-B1FC-5D4E60D8A3BA}" destId="{597B58C6-D9BC-4A23-8C6D-D13F19AFFFA5}" srcOrd="0" destOrd="0" presId="urn:microsoft.com/office/officeart/2005/8/layout/vList5"/>
    <dgm:cxn modelId="{A404758A-7392-413D-8442-E988B286A332}" type="presOf" srcId="{01793426-12F0-488F-A64E-E48A0F67A52B}" destId="{E456FAE2-79C2-4F3A-ACDD-ABB6479A2BD4}" srcOrd="0" destOrd="0" presId="urn:microsoft.com/office/officeart/2005/8/layout/vList5"/>
    <dgm:cxn modelId="{4269AC9E-AD2D-40C3-A8B5-9FEEA9F230FB}" type="presOf" srcId="{F830685D-6063-4C82-A2E2-D3C2520AB063}" destId="{F4AA3FAE-DCF5-4EC8-BBBA-5211C37460D2}" srcOrd="0" destOrd="0" presId="urn:microsoft.com/office/officeart/2005/8/layout/vList5"/>
    <dgm:cxn modelId="{C0DB91DC-4729-4961-85AE-07B4880E479F}" srcId="{F830685D-6063-4C82-A2E2-D3C2520AB063}" destId="{01793426-12F0-488F-A64E-E48A0F67A52B}" srcOrd="2" destOrd="0" parTransId="{A0576B56-3949-457C-8188-0CA74B7B6CDA}" sibTransId="{EBBBE4EF-6C9E-42B7-9A6E-E356B5FD59D1}"/>
    <dgm:cxn modelId="{D58711B4-8535-4D1D-A716-8A0A854608F3}" type="presOf" srcId="{1F346620-520E-40B4-825A-3889FCC57B5D}" destId="{78DFBCE3-2B71-437A-8CDD-FE4A72212236}" srcOrd="0" destOrd="0" presId="urn:microsoft.com/office/officeart/2005/8/layout/vList5"/>
    <dgm:cxn modelId="{C7BC3729-6989-4DCC-A4DE-28FA57CA2781}" type="presParOf" srcId="{F4AA3FAE-DCF5-4EC8-BBBA-5211C37460D2}" destId="{02A1AD00-1954-4DB5-880B-46CEEBE7DE5D}" srcOrd="0" destOrd="0" presId="urn:microsoft.com/office/officeart/2005/8/layout/vList5"/>
    <dgm:cxn modelId="{81AA6969-573D-4032-A238-150086989009}" type="presParOf" srcId="{02A1AD00-1954-4DB5-880B-46CEEBE7DE5D}" destId="{78DFBCE3-2B71-437A-8CDD-FE4A72212236}" srcOrd="0" destOrd="0" presId="urn:microsoft.com/office/officeart/2005/8/layout/vList5"/>
    <dgm:cxn modelId="{BF3E69B9-B315-4BAF-BF4B-07D49523555C}" type="presParOf" srcId="{F4AA3FAE-DCF5-4EC8-BBBA-5211C37460D2}" destId="{29AB6085-8259-4730-B619-487C1B81F1B1}" srcOrd="1" destOrd="0" presId="urn:microsoft.com/office/officeart/2005/8/layout/vList5"/>
    <dgm:cxn modelId="{3E756C56-8831-4C6F-99D5-31E1C13B2C4A}" type="presParOf" srcId="{F4AA3FAE-DCF5-4EC8-BBBA-5211C37460D2}" destId="{DA06B448-B74E-4572-9977-AA6B72B86B6B}" srcOrd="2" destOrd="0" presId="urn:microsoft.com/office/officeart/2005/8/layout/vList5"/>
    <dgm:cxn modelId="{74C80269-2D8C-47F5-832C-82DAC133632B}" type="presParOf" srcId="{DA06B448-B74E-4572-9977-AA6B72B86B6B}" destId="{A450E475-114E-42FD-B242-72DD45D4CD0A}" srcOrd="0" destOrd="0" presId="urn:microsoft.com/office/officeart/2005/8/layout/vList5"/>
    <dgm:cxn modelId="{010C2FFD-B39D-4612-8E8F-44505FF51E48}" type="presParOf" srcId="{F4AA3FAE-DCF5-4EC8-BBBA-5211C37460D2}" destId="{F91167B9-F185-4F3D-B945-E0B131C26F7F}" srcOrd="3" destOrd="0" presId="urn:microsoft.com/office/officeart/2005/8/layout/vList5"/>
    <dgm:cxn modelId="{724AC9D9-4860-43DD-A2BB-5D92E9F816B3}" type="presParOf" srcId="{F4AA3FAE-DCF5-4EC8-BBBA-5211C37460D2}" destId="{4FA7B8D3-BE59-4A19-A1CD-FF2D96ECBEEC}" srcOrd="4" destOrd="0" presId="urn:microsoft.com/office/officeart/2005/8/layout/vList5"/>
    <dgm:cxn modelId="{DCDC9CD9-BF35-4934-9F5A-19B8A1B8756B}" type="presParOf" srcId="{4FA7B8D3-BE59-4A19-A1CD-FF2D96ECBEEC}" destId="{E456FAE2-79C2-4F3A-ACDD-ABB6479A2BD4}" srcOrd="0" destOrd="0" presId="urn:microsoft.com/office/officeart/2005/8/layout/vList5"/>
    <dgm:cxn modelId="{155BE4F1-AE0A-4BC0-AB5E-9AFA3022C41B}" type="presParOf" srcId="{F4AA3FAE-DCF5-4EC8-BBBA-5211C37460D2}" destId="{D9ECF3EF-F9BB-4036-9F46-A037BEDD63FB}" srcOrd="5" destOrd="0" presId="urn:microsoft.com/office/officeart/2005/8/layout/vList5"/>
    <dgm:cxn modelId="{8B8A241F-1964-48B3-9B86-078D747DCF7F}" type="presParOf" srcId="{F4AA3FAE-DCF5-4EC8-BBBA-5211C37460D2}" destId="{2C8A29AD-C30F-430E-9329-66B09AF3E2DD}" srcOrd="6" destOrd="0" presId="urn:microsoft.com/office/officeart/2005/8/layout/vList5"/>
    <dgm:cxn modelId="{3203C0BC-52D6-4649-88D3-7072BEC92226}" type="presParOf" srcId="{2C8A29AD-C30F-430E-9329-66B09AF3E2DD}" destId="{9CABF70E-E0BD-425B-B813-190EB144294B}" srcOrd="0" destOrd="0" presId="urn:microsoft.com/office/officeart/2005/8/layout/vList5"/>
    <dgm:cxn modelId="{4683AD36-7EC5-4EB6-B07F-0CCFA08E5C9F}" type="presParOf" srcId="{F4AA3FAE-DCF5-4EC8-BBBA-5211C37460D2}" destId="{7B21394B-0323-40CB-894E-B70112E4CC36}" srcOrd="7" destOrd="0" presId="urn:microsoft.com/office/officeart/2005/8/layout/vList5"/>
    <dgm:cxn modelId="{63F1F662-9F67-4E12-9A6B-8235AC013FC2}" type="presParOf" srcId="{F4AA3FAE-DCF5-4EC8-BBBA-5211C37460D2}" destId="{89257C6D-9141-409C-9090-6B85D44B28F9}" srcOrd="8" destOrd="0" presId="urn:microsoft.com/office/officeart/2005/8/layout/vList5"/>
    <dgm:cxn modelId="{B2F0798D-9310-4DD6-A726-BCA817FB34E0}" type="presParOf" srcId="{89257C6D-9141-409C-9090-6B85D44B28F9}" destId="{B2738B2A-C11B-4691-AFD2-EACBEF0A3952}" srcOrd="0" destOrd="0" presId="urn:microsoft.com/office/officeart/2005/8/layout/vList5"/>
    <dgm:cxn modelId="{04D85B4D-62BD-4B65-ADB3-88ED05B2F198}" type="presParOf" srcId="{F4AA3FAE-DCF5-4EC8-BBBA-5211C37460D2}" destId="{EA764A11-6326-4E25-A517-09E506C6D32E}" srcOrd="9" destOrd="0" presId="urn:microsoft.com/office/officeart/2005/8/layout/vList5"/>
    <dgm:cxn modelId="{709F5FFF-CEA4-4DF9-B710-BBECB5F57073}" type="presParOf" srcId="{F4AA3FAE-DCF5-4EC8-BBBA-5211C37460D2}" destId="{68D5E54B-24C3-4395-80D6-46AAA6645DFA}" srcOrd="10" destOrd="0" presId="urn:microsoft.com/office/officeart/2005/8/layout/vList5"/>
    <dgm:cxn modelId="{358EA4F5-F476-44AD-8D49-CCB5404D0D68}" type="presParOf" srcId="{68D5E54B-24C3-4395-80D6-46AAA6645DFA}" destId="{597B58C6-D9BC-4A23-8C6D-D13F19AFFFA5}" srcOrd="0" destOrd="0" presId="urn:microsoft.com/office/officeart/2005/8/layout/vList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5CF7239-E046-4417-9EEB-5027579C7870}" type="doc">
      <dgm:prSet loTypeId="urn:microsoft.com/office/officeart/2005/8/layout/vList2" loCatId="list" qsTypeId="urn:microsoft.com/office/officeart/2005/8/quickstyle/simple5" qsCatId="simple" csTypeId="urn:microsoft.com/office/officeart/2005/8/colors/colorful3" csCatId="colorful"/>
      <dgm:spPr/>
      <dgm:t>
        <a:bodyPr/>
        <a:lstStyle/>
        <a:p>
          <a:endParaRPr lang="en-US"/>
        </a:p>
      </dgm:t>
    </dgm:pt>
    <dgm:pt modelId="{C1E4944B-8E44-4FD2-87ED-5990A5997358}">
      <dgm:prSet/>
      <dgm:spPr/>
      <dgm:t>
        <a:bodyPr/>
        <a:lstStyle/>
        <a:p>
          <a:pPr algn="ctr" rtl="0"/>
          <a:r>
            <a:rPr lang="ar-SA" b="0" dirty="0" smtClean="0">
              <a:solidFill>
                <a:schemeClr val="bg1"/>
              </a:solidFill>
            </a:rPr>
            <a:t>اصول اخلاقي در پژوهش هاي علوم پزشك</a:t>
          </a:r>
          <a:r>
            <a:rPr lang="fa-IR" b="0" dirty="0" smtClean="0">
              <a:solidFill>
                <a:schemeClr val="bg1"/>
              </a:solidFill>
            </a:rPr>
            <a:t>ی</a:t>
          </a:r>
          <a:r>
            <a:rPr lang="en-US" b="0" dirty="0" smtClean="0">
              <a:solidFill>
                <a:schemeClr val="bg1"/>
              </a:solidFill>
            </a:rPr>
            <a:t> </a:t>
          </a:r>
          <a:endParaRPr lang="en-US" b="0" dirty="0">
            <a:solidFill>
              <a:schemeClr val="bg1"/>
            </a:solidFill>
          </a:endParaRPr>
        </a:p>
      </dgm:t>
    </dgm:pt>
    <dgm:pt modelId="{BD20B3C5-064E-47CE-A705-978E490B5DF3}" type="parTrans" cxnId="{ED67095B-4D68-444C-8780-2A4EA005A882}">
      <dgm:prSet/>
      <dgm:spPr/>
      <dgm:t>
        <a:bodyPr/>
        <a:lstStyle/>
        <a:p>
          <a:endParaRPr lang="en-US"/>
        </a:p>
      </dgm:t>
    </dgm:pt>
    <dgm:pt modelId="{400BF20B-D863-463B-978B-BFDD8378C70F}" type="sibTrans" cxnId="{ED67095B-4D68-444C-8780-2A4EA005A882}">
      <dgm:prSet/>
      <dgm:spPr/>
      <dgm:t>
        <a:bodyPr/>
        <a:lstStyle/>
        <a:p>
          <a:endParaRPr lang="en-US"/>
        </a:p>
      </dgm:t>
    </dgm:pt>
    <dgm:pt modelId="{56962DF9-43F7-4096-8931-CFD3C12A0D75}" type="pres">
      <dgm:prSet presAssocID="{45CF7239-E046-4417-9EEB-5027579C7870}" presName="linear" presStyleCnt="0">
        <dgm:presLayoutVars>
          <dgm:animLvl val="lvl"/>
          <dgm:resizeHandles val="exact"/>
        </dgm:presLayoutVars>
      </dgm:prSet>
      <dgm:spPr/>
      <dgm:t>
        <a:bodyPr/>
        <a:lstStyle/>
        <a:p>
          <a:endParaRPr lang="en-US"/>
        </a:p>
      </dgm:t>
    </dgm:pt>
    <dgm:pt modelId="{16C7AE56-D1A1-4F1F-8E6D-6C1D5380A135}" type="pres">
      <dgm:prSet presAssocID="{C1E4944B-8E44-4FD2-87ED-5990A5997358}" presName="parentText" presStyleLbl="node1" presStyleIdx="0" presStyleCnt="1" custLinFactNeighborX="-11197" custLinFactNeighborY="-15083">
        <dgm:presLayoutVars>
          <dgm:chMax val="0"/>
          <dgm:bulletEnabled val="1"/>
        </dgm:presLayoutVars>
      </dgm:prSet>
      <dgm:spPr/>
      <dgm:t>
        <a:bodyPr/>
        <a:lstStyle/>
        <a:p>
          <a:endParaRPr lang="en-US"/>
        </a:p>
      </dgm:t>
    </dgm:pt>
  </dgm:ptLst>
  <dgm:cxnLst>
    <dgm:cxn modelId="{D57F00C7-F41B-4E53-BC2C-4B5248C7143B}" type="presOf" srcId="{45CF7239-E046-4417-9EEB-5027579C7870}" destId="{56962DF9-43F7-4096-8931-CFD3C12A0D75}" srcOrd="0" destOrd="0" presId="urn:microsoft.com/office/officeart/2005/8/layout/vList2"/>
    <dgm:cxn modelId="{ED67095B-4D68-444C-8780-2A4EA005A882}" srcId="{45CF7239-E046-4417-9EEB-5027579C7870}" destId="{C1E4944B-8E44-4FD2-87ED-5990A5997358}" srcOrd="0" destOrd="0" parTransId="{BD20B3C5-064E-47CE-A705-978E490B5DF3}" sibTransId="{400BF20B-D863-463B-978B-BFDD8378C70F}"/>
    <dgm:cxn modelId="{19BAC55C-271B-4749-985F-360F4A1E2FB1}" type="presOf" srcId="{C1E4944B-8E44-4FD2-87ED-5990A5997358}" destId="{16C7AE56-D1A1-4F1F-8E6D-6C1D5380A135}" srcOrd="0" destOrd="0" presId="urn:microsoft.com/office/officeart/2005/8/layout/vList2"/>
    <dgm:cxn modelId="{742E16BE-16F5-4174-895D-D22C868EF9F7}" type="presParOf" srcId="{56962DF9-43F7-4096-8931-CFD3C12A0D75}" destId="{16C7AE56-D1A1-4F1F-8E6D-6C1D5380A13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5CF7239-E046-4417-9EEB-5027579C7870}" type="doc">
      <dgm:prSet loTypeId="urn:microsoft.com/office/officeart/2005/8/layout/vList2" loCatId="list" qsTypeId="urn:microsoft.com/office/officeart/2005/8/quickstyle/simple5" qsCatId="simple" csTypeId="urn:microsoft.com/office/officeart/2005/8/colors/colorful3" csCatId="colorful"/>
      <dgm:spPr/>
      <dgm:t>
        <a:bodyPr/>
        <a:lstStyle/>
        <a:p>
          <a:endParaRPr lang="en-US"/>
        </a:p>
      </dgm:t>
    </dgm:pt>
    <dgm:pt modelId="{C1E4944B-8E44-4FD2-87ED-5990A5997358}">
      <dgm:prSet/>
      <dgm:spPr/>
      <dgm:t>
        <a:bodyPr/>
        <a:lstStyle/>
        <a:p>
          <a:pPr algn="ctr" rtl="0"/>
          <a:r>
            <a:rPr lang="ar-SA" b="0" dirty="0" smtClean="0">
              <a:solidFill>
                <a:schemeClr val="bg1"/>
              </a:solidFill>
            </a:rPr>
            <a:t>اصول اخلاقي در پژوهش هاي علوم پزشك</a:t>
          </a:r>
          <a:r>
            <a:rPr lang="fa-IR" b="0" dirty="0" smtClean="0">
              <a:solidFill>
                <a:schemeClr val="bg1"/>
              </a:solidFill>
            </a:rPr>
            <a:t>ی</a:t>
          </a:r>
          <a:r>
            <a:rPr lang="en-US" b="0" dirty="0" smtClean="0">
              <a:solidFill>
                <a:schemeClr val="bg1"/>
              </a:solidFill>
            </a:rPr>
            <a:t> </a:t>
          </a:r>
          <a:endParaRPr lang="en-US" b="0" dirty="0">
            <a:solidFill>
              <a:schemeClr val="bg1"/>
            </a:solidFill>
          </a:endParaRPr>
        </a:p>
      </dgm:t>
    </dgm:pt>
    <dgm:pt modelId="{BD20B3C5-064E-47CE-A705-978E490B5DF3}" type="parTrans" cxnId="{ED67095B-4D68-444C-8780-2A4EA005A882}">
      <dgm:prSet/>
      <dgm:spPr/>
      <dgm:t>
        <a:bodyPr/>
        <a:lstStyle/>
        <a:p>
          <a:endParaRPr lang="en-US"/>
        </a:p>
      </dgm:t>
    </dgm:pt>
    <dgm:pt modelId="{400BF20B-D863-463B-978B-BFDD8378C70F}" type="sibTrans" cxnId="{ED67095B-4D68-444C-8780-2A4EA005A882}">
      <dgm:prSet/>
      <dgm:spPr/>
      <dgm:t>
        <a:bodyPr/>
        <a:lstStyle/>
        <a:p>
          <a:endParaRPr lang="en-US"/>
        </a:p>
      </dgm:t>
    </dgm:pt>
    <dgm:pt modelId="{56962DF9-43F7-4096-8931-CFD3C12A0D75}" type="pres">
      <dgm:prSet presAssocID="{45CF7239-E046-4417-9EEB-5027579C7870}" presName="linear" presStyleCnt="0">
        <dgm:presLayoutVars>
          <dgm:animLvl val="lvl"/>
          <dgm:resizeHandles val="exact"/>
        </dgm:presLayoutVars>
      </dgm:prSet>
      <dgm:spPr/>
      <dgm:t>
        <a:bodyPr/>
        <a:lstStyle/>
        <a:p>
          <a:endParaRPr lang="en-US"/>
        </a:p>
      </dgm:t>
    </dgm:pt>
    <dgm:pt modelId="{16C7AE56-D1A1-4F1F-8E6D-6C1D5380A135}" type="pres">
      <dgm:prSet presAssocID="{C1E4944B-8E44-4FD2-87ED-5990A5997358}" presName="parentText" presStyleLbl="node1" presStyleIdx="0" presStyleCnt="1" custLinFactNeighborX="-11197" custLinFactNeighborY="-15083">
        <dgm:presLayoutVars>
          <dgm:chMax val="0"/>
          <dgm:bulletEnabled val="1"/>
        </dgm:presLayoutVars>
      </dgm:prSet>
      <dgm:spPr/>
      <dgm:t>
        <a:bodyPr/>
        <a:lstStyle/>
        <a:p>
          <a:endParaRPr lang="en-US"/>
        </a:p>
      </dgm:t>
    </dgm:pt>
  </dgm:ptLst>
  <dgm:cxnLst>
    <dgm:cxn modelId="{ED67095B-4D68-444C-8780-2A4EA005A882}" srcId="{45CF7239-E046-4417-9EEB-5027579C7870}" destId="{C1E4944B-8E44-4FD2-87ED-5990A5997358}" srcOrd="0" destOrd="0" parTransId="{BD20B3C5-064E-47CE-A705-978E490B5DF3}" sibTransId="{400BF20B-D863-463B-978B-BFDD8378C70F}"/>
    <dgm:cxn modelId="{1208FC7B-2D98-4A6B-8661-A6811DC70FC1}" type="presOf" srcId="{C1E4944B-8E44-4FD2-87ED-5990A5997358}" destId="{16C7AE56-D1A1-4F1F-8E6D-6C1D5380A135}" srcOrd="0" destOrd="0" presId="urn:microsoft.com/office/officeart/2005/8/layout/vList2"/>
    <dgm:cxn modelId="{9B20EFD7-81F9-40B2-AAC5-5F5C3BD1509B}" type="presOf" srcId="{45CF7239-E046-4417-9EEB-5027579C7870}" destId="{56962DF9-43F7-4096-8931-CFD3C12A0D75}" srcOrd="0" destOrd="0" presId="urn:microsoft.com/office/officeart/2005/8/layout/vList2"/>
    <dgm:cxn modelId="{67E7B766-9646-4EFC-8548-399C698F3ED5}" type="presParOf" srcId="{56962DF9-43F7-4096-8931-CFD3C12A0D75}" destId="{16C7AE56-D1A1-4F1F-8E6D-6C1D5380A13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5CF7239-E046-4417-9EEB-5027579C7870}"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C1E4944B-8E44-4FD2-87ED-5990A5997358}">
      <dgm:prSet/>
      <dgm:spPr/>
      <dgm:t>
        <a:bodyPr/>
        <a:lstStyle/>
        <a:p>
          <a:pPr algn="ctr" rtl="0"/>
          <a:r>
            <a:rPr lang="ar-SA" b="0" dirty="0" smtClean="0"/>
            <a:t>اصول اخلاقي در پژوهش هاي علوم پزشك</a:t>
          </a:r>
          <a:r>
            <a:rPr lang="fa-IR" b="0" dirty="0" smtClean="0"/>
            <a:t>ی</a:t>
          </a:r>
          <a:r>
            <a:rPr lang="en-US" b="0" dirty="0" smtClean="0"/>
            <a:t> </a:t>
          </a:r>
          <a:endParaRPr lang="en-US" b="0" dirty="0"/>
        </a:p>
      </dgm:t>
    </dgm:pt>
    <dgm:pt modelId="{BD20B3C5-064E-47CE-A705-978E490B5DF3}" type="parTrans" cxnId="{ED67095B-4D68-444C-8780-2A4EA005A882}">
      <dgm:prSet/>
      <dgm:spPr/>
      <dgm:t>
        <a:bodyPr/>
        <a:lstStyle/>
        <a:p>
          <a:endParaRPr lang="en-US"/>
        </a:p>
      </dgm:t>
    </dgm:pt>
    <dgm:pt modelId="{400BF20B-D863-463B-978B-BFDD8378C70F}" type="sibTrans" cxnId="{ED67095B-4D68-444C-8780-2A4EA005A882}">
      <dgm:prSet/>
      <dgm:spPr/>
      <dgm:t>
        <a:bodyPr/>
        <a:lstStyle/>
        <a:p>
          <a:endParaRPr lang="en-US"/>
        </a:p>
      </dgm:t>
    </dgm:pt>
    <dgm:pt modelId="{56962DF9-43F7-4096-8931-CFD3C12A0D75}" type="pres">
      <dgm:prSet presAssocID="{45CF7239-E046-4417-9EEB-5027579C7870}" presName="linear" presStyleCnt="0">
        <dgm:presLayoutVars>
          <dgm:animLvl val="lvl"/>
          <dgm:resizeHandles val="exact"/>
        </dgm:presLayoutVars>
      </dgm:prSet>
      <dgm:spPr/>
      <dgm:t>
        <a:bodyPr/>
        <a:lstStyle/>
        <a:p>
          <a:endParaRPr lang="en-US"/>
        </a:p>
      </dgm:t>
    </dgm:pt>
    <dgm:pt modelId="{16C7AE56-D1A1-4F1F-8E6D-6C1D5380A135}" type="pres">
      <dgm:prSet presAssocID="{C1E4944B-8E44-4FD2-87ED-5990A5997358}" presName="parentText" presStyleLbl="node1" presStyleIdx="0" presStyleCnt="1" custLinFactNeighborX="-1537" custLinFactNeighborY="-32824">
        <dgm:presLayoutVars>
          <dgm:chMax val="0"/>
          <dgm:bulletEnabled val="1"/>
        </dgm:presLayoutVars>
      </dgm:prSet>
      <dgm:spPr/>
      <dgm:t>
        <a:bodyPr/>
        <a:lstStyle/>
        <a:p>
          <a:endParaRPr lang="en-US"/>
        </a:p>
      </dgm:t>
    </dgm:pt>
  </dgm:ptLst>
  <dgm:cxnLst>
    <dgm:cxn modelId="{90943460-D824-4121-9187-541688412EDC}" type="presOf" srcId="{C1E4944B-8E44-4FD2-87ED-5990A5997358}" destId="{16C7AE56-D1A1-4F1F-8E6D-6C1D5380A135}" srcOrd="0" destOrd="0" presId="urn:microsoft.com/office/officeart/2005/8/layout/vList2"/>
    <dgm:cxn modelId="{ED67095B-4D68-444C-8780-2A4EA005A882}" srcId="{45CF7239-E046-4417-9EEB-5027579C7870}" destId="{C1E4944B-8E44-4FD2-87ED-5990A5997358}" srcOrd="0" destOrd="0" parTransId="{BD20B3C5-064E-47CE-A705-978E490B5DF3}" sibTransId="{400BF20B-D863-463B-978B-BFDD8378C70F}"/>
    <dgm:cxn modelId="{24F2D027-790E-43DC-8D43-675E090D40DE}" type="presOf" srcId="{45CF7239-E046-4417-9EEB-5027579C7870}" destId="{56962DF9-43F7-4096-8931-CFD3C12A0D75}" srcOrd="0" destOrd="0" presId="urn:microsoft.com/office/officeart/2005/8/layout/vList2"/>
    <dgm:cxn modelId="{98BAD25F-F156-4BBC-9044-65C69570A82B}" type="presParOf" srcId="{56962DF9-43F7-4096-8931-CFD3C12A0D75}" destId="{16C7AE56-D1A1-4F1F-8E6D-6C1D5380A13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5CF7239-E046-4417-9EEB-5027579C7870}" type="doc">
      <dgm:prSet loTypeId="urn:microsoft.com/office/officeart/2005/8/layout/vList2" loCatId="list" qsTypeId="urn:microsoft.com/office/officeart/2005/8/quickstyle/simple5" qsCatId="simple" csTypeId="urn:microsoft.com/office/officeart/2005/8/colors/colorful3" csCatId="colorful"/>
      <dgm:spPr/>
      <dgm:t>
        <a:bodyPr/>
        <a:lstStyle/>
        <a:p>
          <a:endParaRPr lang="en-US"/>
        </a:p>
      </dgm:t>
    </dgm:pt>
    <dgm:pt modelId="{C1E4944B-8E44-4FD2-87ED-5990A5997358}">
      <dgm:prSet/>
      <dgm:spPr/>
      <dgm:t>
        <a:bodyPr/>
        <a:lstStyle/>
        <a:p>
          <a:pPr algn="ctr" rtl="0"/>
          <a:r>
            <a:rPr lang="ar-SA" b="0" dirty="0" smtClean="0">
              <a:solidFill>
                <a:schemeClr val="accent1">
                  <a:lumMod val="50000"/>
                </a:schemeClr>
              </a:solidFill>
            </a:rPr>
            <a:t>اصول اخلاقي در پژوهش هاي علوم پزشك</a:t>
          </a:r>
          <a:r>
            <a:rPr lang="fa-IR" b="0" dirty="0" smtClean="0">
              <a:solidFill>
                <a:schemeClr val="accent1">
                  <a:lumMod val="50000"/>
                </a:schemeClr>
              </a:solidFill>
            </a:rPr>
            <a:t>ی</a:t>
          </a:r>
          <a:r>
            <a:rPr lang="en-US" b="0" dirty="0" smtClean="0">
              <a:solidFill>
                <a:schemeClr val="accent1">
                  <a:lumMod val="50000"/>
                </a:schemeClr>
              </a:solidFill>
            </a:rPr>
            <a:t> </a:t>
          </a:r>
          <a:endParaRPr lang="en-US" b="0" dirty="0">
            <a:solidFill>
              <a:schemeClr val="accent1">
                <a:lumMod val="50000"/>
              </a:schemeClr>
            </a:solidFill>
          </a:endParaRPr>
        </a:p>
      </dgm:t>
    </dgm:pt>
    <dgm:pt modelId="{BD20B3C5-064E-47CE-A705-978E490B5DF3}" type="parTrans" cxnId="{ED67095B-4D68-444C-8780-2A4EA005A882}">
      <dgm:prSet/>
      <dgm:spPr/>
      <dgm:t>
        <a:bodyPr/>
        <a:lstStyle/>
        <a:p>
          <a:endParaRPr lang="en-US"/>
        </a:p>
      </dgm:t>
    </dgm:pt>
    <dgm:pt modelId="{400BF20B-D863-463B-978B-BFDD8378C70F}" type="sibTrans" cxnId="{ED67095B-4D68-444C-8780-2A4EA005A882}">
      <dgm:prSet/>
      <dgm:spPr/>
      <dgm:t>
        <a:bodyPr/>
        <a:lstStyle/>
        <a:p>
          <a:endParaRPr lang="en-US"/>
        </a:p>
      </dgm:t>
    </dgm:pt>
    <dgm:pt modelId="{56962DF9-43F7-4096-8931-CFD3C12A0D75}" type="pres">
      <dgm:prSet presAssocID="{45CF7239-E046-4417-9EEB-5027579C7870}" presName="linear" presStyleCnt="0">
        <dgm:presLayoutVars>
          <dgm:animLvl val="lvl"/>
          <dgm:resizeHandles val="exact"/>
        </dgm:presLayoutVars>
      </dgm:prSet>
      <dgm:spPr/>
      <dgm:t>
        <a:bodyPr/>
        <a:lstStyle/>
        <a:p>
          <a:endParaRPr lang="en-US"/>
        </a:p>
      </dgm:t>
    </dgm:pt>
    <dgm:pt modelId="{16C7AE56-D1A1-4F1F-8E6D-6C1D5380A135}" type="pres">
      <dgm:prSet presAssocID="{C1E4944B-8E44-4FD2-87ED-5990A5997358}" presName="parentText" presStyleLbl="node1" presStyleIdx="0" presStyleCnt="1" custLinFactNeighborX="-11197" custLinFactNeighborY="-25011">
        <dgm:presLayoutVars>
          <dgm:chMax val="0"/>
          <dgm:bulletEnabled val="1"/>
        </dgm:presLayoutVars>
      </dgm:prSet>
      <dgm:spPr/>
      <dgm:t>
        <a:bodyPr/>
        <a:lstStyle/>
        <a:p>
          <a:endParaRPr lang="en-US"/>
        </a:p>
      </dgm:t>
    </dgm:pt>
  </dgm:ptLst>
  <dgm:cxnLst>
    <dgm:cxn modelId="{D46A2F44-E152-444E-9EA5-57C31612AABE}" type="presOf" srcId="{45CF7239-E046-4417-9EEB-5027579C7870}" destId="{56962DF9-43F7-4096-8931-CFD3C12A0D75}" srcOrd="0" destOrd="0" presId="urn:microsoft.com/office/officeart/2005/8/layout/vList2"/>
    <dgm:cxn modelId="{ED67095B-4D68-444C-8780-2A4EA005A882}" srcId="{45CF7239-E046-4417-9EEB-5027579C7870}" destId="{C1E4944B-8E44-4FD2-87ED-5990A5997358}" srcOrd="0" destOrd="0" parTransId="{BD20B3C5-064E-47CE-A705-978E490B5DF3}" sibTransId="{400BF20B-D863-463B-978B-BFDD8378C70F}"/>
    <dgm:cxn modelId="{FE36A15C-1C60-4730-86B5-7900EC8DBCF2}" type="presOf" srcId="{C1E4944B-8E44-4FD2-87ED-5990A5997358}" destId="{16C7AE56-D1A1-4F1F-8E6D-6C1D5380A135}" srcOrd="0" destOrd="0" presId="urn:microsoft.com/office/officeart/2005/8/layout/vList2"/>
    <dgm:cxn modelId="{C09BAFCE-7506-4266-896A-CC1223F28328}" type="presParOf" srcId="{56962DF9-43F7-4096-8931-CFD3C12A0D75}" destId="{16C7AE56-D1A1-4F1F-8E6D-6C1D5380A13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5CF7239-E046-4417-9EEB-5027579C7870}" type="doc">
      <dgm:prSet loTypeId="urn:microsoft.com/office/officeart/2005/8/layout/vList2" loCatId="list" qsTypeId="urn:microsoft.com/office/officeart/2005/8/quickstyle/simple5" qsCatId="simple" csTypeId="urn:microsoft.com/office/officeart/2005/8/colors/colorful3" csCatId="colorful"/>
      <dgm:spPr/>
      <dgm:t>
        <a:bodyPr/>
        <a:lstStyle/>
        <a:p>
          <a:endParaRPr lang="en-US"/>
        </a:p>
      </dgm:t>
    </dgm:pt>
    <dgm:pt modelId="{C1E4944B-8E44-4FD2-87ED-5990A5997358}">
      <dgm:prSet/>
      <dgm:spPr/>
      <dgm:t>
        <a:bodyPr/>
        <a:lstStyle/>
        <a:p>
          <a:pPr algn="ctr" rtl="0"/>
          <a:r>
            <a:rPr lang="ar-SA" b="0" dirty="0" smtClean="0">
              <a:solidFill>
                <a:schemeClr val="bg1"/>
              </a:solidFill>
            </a:rPr>
            <a:t>اصول اخلاقي در پژوهش هاي علوم پزشك</a:t>
          </a:r>
          <a:r>
            <a:rPr lang="fa-IR" b="0" dirty="0" smtClean="0">
              <a:solidFill>
                <a:schemeClr val="bg1"/>
              </a:solidFill>
            </a:rPr>
            <a:t>ی</a:t>
          </a:r>
          <a:r>
            <a:rPr lang="en-US" b="0" dirty="0" smtClean="0">
              <a:solidFill>
                <a:schemeClr val="bg1"/>
              </a:solidFill>
            </a:rPr>
            <a:t> </a:t>
          </a:r>
          <a:endParaRPr lang="en-US" b="0" dirty="0">
            <a:solidFill>
              <a:schemeClr val="bg1"/>
            </a:solidFill>
          </a:endParaRPr>
        </a:p>
      </dgm:t>
    </dgm:pt>
    <dgm:pt modelId="{BD20B3C5-064E-47CE-A705-978E490B5DF3}" type="parTrans" cxnId="{ED67095B-4D68-444C-8780-2A4EA005A882}">
      <dgm:prSet/>
      <dgm:spPr/>
      <dgm:t>
        <a:bodyPr/>
        <a:lstStyle/>
        <a:p>
          <a:endParaRPr lang="en-US"/>
        </a:p>
      </dgm:t>
    </dgm:pt>
    <dgm:pt modelId="{400BF20B-D863-463B-978B-BFDD8378C70F}" type="sibTrans" cxnId="{ED67095B-4D68-444C-8780-2A4EA005A882}">
      <dgm:prSet/>
      <dgm:spPr/>
      <dgm:t>
        <a:bodyPr/>
        <a:lstStyle/>
        <a:p>
          <a:endParaRPr lang="en-US"/>
        </a:p>
      </dgm:t>
    </dgm:pt>
    <dgm:pt modelId="{56962DF9-43F7-4096-8931-CFD3C12A0D75}" type="pres">
      <dgm:prSet presAssocID="{45CF7239-E046-4417-9EEB-5027579C7870}" presName="linear" presStyleCnt="0">
        <dgm:presLayoutVars>
          <dgm:animLvl val="lvl"/>
          <dgm:resizeHandles val="exact"/>
        </dgm:presLayoutVars>
      </dgm:prSet>
      <dgm:spPr/>
      <dgm:t>
        <a:bodyPr/>
        <a:lstStyle/>
        <a:p>
          <a:endParaRPr lang="en-US"/>
        </a:p>
      </dgm:t>
    </dgm:pt>
    <dgm:pt modelId="{16C7AE56-D1A1-4F1F-8E6D-6C1D5380A135}" type="pres">
      <dgm:prSet presAssocID="{C1E4944B-8E44-4FD2-87ED-5990A5997358}" presName="parentText" presStyleLbl="node1" presStyleIdx="0" presStyleCnt="1" custLinFactNeighborX="-11197" custLinFactNeighborY="-15083">
        <dgm:presLayoutVars>
          <dgm:chMax val="0"/>
          <dgm:bulletEnabled val="1"/>
        </dgm:presLayoutVars>
      </dgm:prSet>
      <dgm:spPr/>
      <dgm:t>
        <a:bodyPr/>
        <a:lstStyle/>
        <a:p>
          <a:endParaRPr lang="en-US"/>
        </a:p>
      </dgm:t>
    </dgm:pt>
  </dgm:ptLst>
  <dgm:cxnLst>
    <dgm:cxn modelId="{ED67095B-4D68-444C-8780-2A4EA005A882}" srcId="{45CF7239-E046-4417-9EEB-5027579C7870}" destId="{C1E4944B-8E44-4FD2-87ED-5990A5997358}" srcOrd="0" destOrd="0" parTransId="{BD20B3C5-064E-47CE-A705-978E490B5DF3}" sibTransId="{400BF20B-D863-463B-978B-BFDD8378C70F}"/>
    <dgm:cxn modelId="{DB935AFB-6E94-4425-8823-7A62F04D60EB}" type="presOf" srcId="{C1E4944B-8E44-4FD2-87ED-5990A5997358}" destId="{16C7AE56-D1A1-4F1F-8E6D-6C1D5380A135}" srcOrd="0" destOrd="0" presId="urn:microsoft.com/office/officeart/2005/8/layout/vList2"/>
    <dgm:cxn modelId="{E57CA8F3-9663-44AC-B321-C99EDAC6D048}" type="presOf" srcId="{45CF7239-E046-4417-9EEB-5027579C7870}" destId="{56962DF9-43F7-4096-8931-CFD3C12A0D75}" srcOrd="0" destOrd="0" presId="urn:microsoft.com/office/officeart/2005/8/layout/vList2"/>
    <dgm:cxn modelId="{4E2784E3-A906-47E1-8E5E-BA645D0B3F58}" type="presParOf" srcId="{56962DF9-43F7-4096-8931-CFD3C12A0D75}" destId="{16C7AE56-D1A1-4F1F-8E6D-6C1D5380A13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5CF7239-E046-4417-9EEB-5027579C7870}" type="doc">
      <dgm:prSet loTypeId="urn:microsoft.com/office/officeart/2005/8/layout/vList2" loCatId="list" qsTypeId="urn:microsoft.com/office/officeart/2005/8/quickstyle/simple5" qsCatId="simple" csTypeId="urn:microsoft.com/office/officeart/2005/8/colors/accent0_3" csCatId="mainScheme"/>
      <dgm:spPr/>
      <dgm:t>
        <a:bodyPr/>
        <a:lstStyle/>
        <a:p>
          <a:endParaRPr lang="en-US"/>
        </a:p>
      </dgm:t>
    </dgm:pt>
    <dgm:pt modelId="{C1E4944B-8E44-4FD2-87ED-5990A5997358}">
      <dgm:prSet/>
      <dgm:spPr/>
      <dgm:t>
        <a:bodyPr/>
        <a:lstStyle/>
        <a:p>
          <a:pPr algn="ctr" rtl="0"/>
          <a:r>
            <a:rPr lang="ar-SA" b="0" dirty="0" smtClean="0"/>
            <a:t>اصول اخلاقي در پژوهش هاي علوم پزشك</a:t>
          </a:r>
          <a:r>
            <a:rPr lang="fa-IR" b="0" dirty="0" smtClean="0"/>
            <a:t>ی</a:t>
          </a:r>
          <a:r>
            <a:rPr lang="en-US" b="0" dirty="0" smtClean="0"/>
            <a:t> </a:t>
          </a:r>
          <a:endParaRPr lang="en-US" b="0" dirty="0"/>
        </a:p>
      </dgm:t>
    </dgm:pt>
    <dgm:pt modelId="{BD20B3C5-064E-47CE-A705-978E490B5DF3}" type="parTrans" cxnId="{ED67095B-4D68-444C-8780-2A4EA005A882}">
      <dgm:prSet/>
      <dgm:spPr/>
      <dgm:t>
        <a:bodyPr/>
        <a:lstStyle/>
        <a:p>
          <a:endParaRPr lang="en-US"/>
        </a:p>
      </dgm:t>
    </dgm:pt>
    <dgm:pt modelId="{400BF20B-D863-463B-978B-BFDD8378C70F}" type="sibTrans" cxnId="{ED67095B-4D68-444C-8780-2A4EA005A882}">
      <dgm:prSet/>
      <dgm:spPr/>
      <dgm:t>
        <a:bodyPr/>
        <a:lstStyle/>
        <a:p>
          <a:endParaRPr lang="en-US"/>
        </a:p>
      </dgm:t>
    </dgm:pt>
    <dgm:pt modelId="{56962DF9-43F7-4096-8931-CFD3C12A0D75}" type="pres">
      <dgm:prSet presAssocID="{45CF7239-E046-4417-9EEB-5027579C7870}" presName="linear" presStyleCnt="0">
        <dgm:presLayoutVars>
          <dgm:animLvl val="lvl"/>
          <dgm:resizeHandles val="exact"/>
        </dgm:presLayoutVars>
      </dgm:prSet>
      <dgm:spPr/>
      <dgm:t>
        <a:bodyPr/>
        <a:lstStyle/>
        <a:p>
          <a:endParaRPr lang="en-US"/>
        </a:p>
      </dgm:t>
    </dgm:pt>
    <dgm:pt modelId="{16C7AE56-D1A1-4F1F-8E6D-6C1D5380A135}" type="pres">
      <dgm:prSet presAssocID="{C1E4944B-8E44-4FD2-87ED-5990A5997358}" presName="parentText" presStyleLbl="node1" presStyleIdx="0" presStyleCnt="1" custLinFactNeighborX="-11197" custLinFactNeighborY="-15083">
        <dgm:presLayoutVars>
          <dgm:chMax val="0"/>
          <dgm:bulletEnabled val="1"/>
        </dgm:presLayoutVars>
      </dgm:prSet>
      <dgm:spPr/>
      <dgm:t>
        <a:bodyPr/>
        <a:lstStyle/>
        <a:p>
          <a:endParaRPr lang="en-US"/>
        </a:p>
      </dgm:t>
    </dgm:pt>
  </dgm:ptLst>
  <dgm:cxnLst>
    <dgm:cxn modelId="{D261EA67-BA06-4C21-A577-110FA95E5C69}" type="presOf" srcId="{C1E4944B-8E44-4FD2-87ED-5990A5997358}" destId="{16C7AE56-D1A1-4F1F-8E6D-6C1D5380A135}" srcOrd="0" destOrd="0" presId="urn:microsoft.com/office/officeart/2005/8/layout/vList2"/>
    <dgm:cxn modelId="{F95A7B82-A330-4954-9014-38E59715620A}" type="presOf" srcId="{45CF7239-E046-4417-9EEB-5027579C7870}" destId="{56962DF9-43F7-4096-8931-CFD3C12A0D75}" srcOrd="0" destOrd="0" presId="urn:microsoft.com/office/officeart/2005/8/layout/vList2"/>
    <dgm:cxn modelId="{ED67095B-4D68-444C-8780-2A4EA005A882}" srcId="{45CF7239-E046-4417-9EEB-5027579C7870}" destId="{C1E4944B-8E44-4FD2-87ED-5990A5997358}" srcOrd="0" destOrd="0" parTransId="{BD20B3C5-064E-47CE-A705-978E490B5DF3}" sibTransId="{400BF20B-D863-463B-978B-BFDD8378C70F}"/>
    <dgm:cxn modelId="{F5C2D142-2F41-4A16-B3C1-86849A805E33}" type="presParOf" srcId="{56962DF9-43F7-4096-8931-CFD3C12A0D75}" destId="{16C7AE56-D1A1-4F1F-8E6D-6C1D5380A13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EE24B17-80DE-4803-A07F-4FC20D690826}"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D8CE0441-FFC6-434E-B1DA-43D64DC71E04}">
      <dgm:prSet/>
      <dgm:spPr/>
      <dgm:t>
        <a:bodyPr/>
        <a:lstStyle/>
        <a:p>
          <a:pPr algn="ctr" rtl="0"/>
          <a:r>
            <a:rPr lang="ar-SA" b="1" dirty="0" smtClean="0"/>
            <a:t>اصول اخلاقي در پژوهش هاي علوم پزشك</a:t>
          </a:r>
          <a:r>
            <a:rPr lang="fa-IR" b="1" dirty="0" smtClean="0"/>
            <a:t>ی</a:t>
          </a:r>
          <a:endParaRPr lang="en-US" b="1" dirty="0"/>
        </a:p>
      </dgm:t>
    </dgm:pt>
    <dgm:pt modelId="{EAAF580A-F7E5-4E72-8960-57FB6E35F260}" type="parTrans" cxnId="{977EBEEE-2402-45BF-995F-7B5150362270}">
      <dgm:prSet/>
      <dgm:spPr/>
      <dgm:t>
        <a:bodyPr/>
        <a:lstStyle/>
        <a:p>
          <a:endParaRPr lang="en-US"/>
        </a:p>
      </dgm:t>
    </dgm:pt>
    <dgm:pt modelId="{3CF6FE31-EA91-4F7A-911F-6EB64AF12E36}" type="sibTrans" cxnId="{977EBEEE-2402-45BF-995F-7B5150362270}">
      <dgm:prSet/>
      <dgm:spPr/>
      <dgm:t>
        <a:bodyPr/>
        <a:lstStyle/>
        <a:p>
          <a:endParaRPr lang="en-US"/>
        </a:p>
      </dgm:t>
    </dgm:pt>
    <dgm:pt modelId="{639E2DAF-A07A-492B-800C-423F3DF0ADD0}" type="pres">
      <dgm:prSet presAssocID="{2EE24B17-80DE-4803-A07F-4FC20D690826}" presName="linear" presStyleCnt="0">
        <dgm:presLayoutVars>
          <dgm:animLvl val="lvl"/>
          <dgm:resizeHandles val="exact"/>
        </dgm:presLayoutVars>
      </dgm:prSet>
      <dgm:spPr/>
      <dgm:t>
        <a:bodyPr/>
        <a:lstStyle/>
        <a:p>
          <a:endParaRPr lang="en-US"/>
        </a:p>
      </dgm:t>
    </dgm:pt>
    <dgm:pt modelId="{4087666C-116D-45DB-B402-6A6E94766BC9}" type="pres">
      <dgm:prSet presAssocID="{D8CE0441-FFC6-434E-B1DA-43D64DC71E04}" presName="parentText" presStyleLbl="node1" presStyleIdx="0" presStyleCnt="1">
        <dgm:presLayoutVars>
          <dgm:chMax val="0"/>
          <dgm:bulletEnabled val="1"/>
        </dgm:presLayoutVars>
      </dgm:prSet>
      <dgm:spPr/>
      <dgm:t>
        <a:bodyPr/>
        <a:lstStyle/>
        <a:p>
          <a:endParaRPr lang="en-US"/>
        </a:p>
      </dgm:t>
    </dgm:pt>
  </dgm:ptLst>
  <dgm:cxnLst>
    <dgm:cxn modelId="{977EBEEE-2402-45BF-995F-7B5150362270}" srcId="{2EE24B17-80DE-4803-A07F-4FC20D690826}" destId="{D8CE0441-FFC6-434E-B1DA-43D64DC71E04}" srcOrd="0" destOrd="0" parTransId="{EAAF580A-F7E5-4E72-8960-57FB6E35F260}" sibTransId="{3CF6FE31-EA91-4F7A-911F-6EB64AF12E36}"/>
    <dgm:cxn modelId="{2B207491-A280-4A18-8989-57C1175C8F13}" type="presOf" srcId="{D8CE0441-FFC6-434E-B1DA-43D64DC71E04}" destId="{4087666C-116D-45DB-B402-6A6E94766BC9}" srcOrd="0" destOrd="0" presId="urn:microsoft.com/office/officeart/2005/8/layout/vList2"/>
    <dgm:cxn modelId="{7FF05F64-9036-49DB-A227-86795A918784}" type="presOf" srcId="{2EE24B17-80DE-4803-A07F-4FC20D690826}" destId="{639E2DAF-A07A-492B-800C-423F3DF0ADD0}" srcOrd="0" destOrd="0" presId="urn:microsoft.com/office/officeart/2005/8/layout/vList2"/>
    <dgm:cxn modelId="{8885EE43-4AEA-4EB6-BF23-E54A5E7A5AA6}" type="presParOf" srcId="{639E2DAF-A07A-492B-800C-423F3DF0ADD0}" destId="{4087666C-116D-45DB-B402-6A6E94766BC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FF61DB8-3650-4C12-9062-7007314B8B7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67CC5F05-7D4F-415C-9AD2-C106A5030218}">
      <dgm:prSet/>
      <dgm:spPr/>
      <dgm:t>
        <a:bodyPr/>
        <a:lstStyle/>
        <a:p>
          <a:pPr rtl="0"/>
          <a:r>
            <a:rPr lang="x-none" dirty="0" smtClean="0"/>
            <a:t>اخلاق در پژوهش</a:t>
          </a:r>
          <a:endParaRPr lang="en-US" dirty="0"/>
        </a:p>
      </dgm:t>
    </dgm:pt>
    <dgm:pt modelId="{316C907F-F40D-4973-A877-C932C0305CA4}" type="parTrans" cxnId="{F614F8DE-5A7F-4BFF-B215-38748B52D60D}">
      <dgm:prSet/>
      <dgm:spPr/>
      <dgm:t>
        <a:bodyPr/>
        <a:lstStyle/>
        <a:p>
          <a:endParaRPr lang="en-US"/>
        </a:p>
      </dgm:t>
    </dgm:pt>
    <dgm:pt modelId="{21EAF8C4-88A7-472D-9DAE-5D65273150C0}" type="sibTrans" cxnId="{F614F8DE-5A7F-4BFF-B215-38748B52D60D}">
      <dgm:prSet/>
      <dgm:spPr/>
      <dgm:t>
        <a:bodyPr/>
        <a:lstStyle/>
        <a:p>
          <a:endParaRPr lang="en-US"/>
        </a:p>
      </dgm:t>
    </dgm:pt>
    <dgm:pt modelId="{822C3D41-F6B0-4611-B275-3374D64118C4}" type="pres">
      <dgm:prSet presAssocID="{FFF61DB8-3650-4C12-9062-7007314B8B76}" presName="Name0" presStyleCnt="0">
        <dgm:presLayoutVars>
          <dgm:dir/>
          <dgm:animLvl val="lvl"/>
          <dgm:resizeHandles val="exact"/>
        </dgm:presLayoutVars>
      </dgm:prSet>
      <dgm:spPr/>
      <dgm:t>
        <a:bodyPr/>
        <a:lstStyle/>
        <a:p>
          <a:endParaRPr lang="en-US"/>
        </a:p>
      </dgm:t>
    </dgm:pt>
    <dgm:pt modelId="{78BA4B09-A8C1-46D6-BA03-E86882B8822E}" type="pres">
      <dgm:prSet presAssocID="{67CC5F05-7D4F-415C-9AD2-C106A5030218}" presName="linNode" presStyleCnt="0"/>
      <dgm:spPr/>
    </dgm:pt>
    <dgm:pt modelId="{9DAB0A12-C892-4069-B57D-F7091D1C82EB}" type="pres">
      <dgm:prSet presAssocID="{67CC5F05-7D4F-415C-9AD2-C106A5030218}" presName="parentText" presStyleLbl="node1" presStyleIdx="0" presStyleCnt="1" custScaleX="277778" custLinFactNeighborX="-36718" custLinFactNeighborY="-50455">
        <dgm:presLayoutVars>
          <dgm:chMax val="1"/>
          <dgm:bulletEnabled val="1"/>
        </dgm:presLayoutVars>
      </dgm:prSet>
      <dgm:spPr/>
      <dgm:t>
        <a:bodyPr/>
        <a:lstStyle/>
        <a:p>
          <a:endParaRPr lang="en-US"/>
        </a:p>
      </dgm:t>
    </dgm:pt>
  </dgm:ptLst>
  <dgm:cxnLst>
    <dgm:cxn modelId="{F614F8DE-5A7F-4BFF-B215-38748B52D60D}" srcId="{FFF61DB8-3650-4C12-9062-7007314B8B76}" destId="{67CC5F05-7D4F-415C-9AD2-C106A5030218}" srcOrd="0" destOrd="0" parTransId="{316C907F-F40D-4973-A877-C932C0305CA4}" sibTransId="{21EAF8C4-88A7-472D-9DAE-5D65273150C0}"/>
    <dgm:cxn modelId="{831E13DA-77CD-4CE2-8591-A8177AF60752}" type="presOf" srcId="{FFF61DB8-3650-4C12-9062-7007314B8B76}" destId="{822C3D41-F6B0-4611-B275-3374D64118C4}" srcOrd="0" destOrd="0" presId="urn:microsoft.com/office/officeart/2005/8/layout/vList5"/>
    <dgm:cxn modelId="{5627C19B-CA30-4E6B-9143-42A00CB70803}" type="presOf" srcId="{67CC5F05-7D4F-415C-9AD2-C106A5030218}" destId="{9DAB0A12-C892-4069-B57D-F7091D1C82EB}" srcOrd="0" destOrd="0" presId="urn:microsoft.com/office/officeart/2005/8/layout/vList5"/>
    <dgm:cxn modelId="{79CF2258-B509-40D8-8842-5EC62C8A21B6}" type="presParOf" srcId="{822C3D41-F6B0-4611-B275-3374D64118C4}" destId="{78BA4B09-A8C1-46D6-BA03-E86882B8822E}" srcOrd="0" destOrd="0" presId="urn:microsoft.com/office/officeart/2005/8/layout/vList5"/>
    <dgm:cxn modelId="{AE797C31-0D8C-40A8-AEBD-8852DC6E430A}" type="presParOf" srcId="{78BA4B09-A8C1-46D6-BA03-E86882B8822E}" destId="{9DAB0A12-C892-4069-B57D-F7091D1C82EB}"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FF61DB8-3650-4C12-9062-7007314B8B7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67CC5F05-7D4F-415C-9AD2-C106A5030218}">
      <dgm:prSet/>
      <dgm:spPr/>
      <dgm:t>
        <a:bodyPr/>
        <a:lstStyle/>
        <a:p>
          <a:pPr rtl="0"/>
          <a:r>
            <a:rPr lang="x-none" dirty="0" smtClean="0"/>
            <a:t>اخلاق در پژوهش</a:t>
          </a:r>
          <a:endParaRPr lang="en-US" dirty="0"/>
        </a:p>
      </dgm:t>
    </dgm:pt>
    <dgm:pt modelId="{316C907F-F40D-4973-A877-C932C0305CA4}" type="parTrans" cxnId="{F614F8DE-5A7F-4BFF-B215-38748B52D60D}">
      <dgm:prSet/>
      <dgm:spPr/>
      <dgm:t>
        <a:bodyPr/>
        <a:lstStyle/>
        <a:p>
          <a:endParaRPr lang="en-US"/>
        </a:p>
      </dgm:t>
    </dgm:pt>
    <dgm:pt modelId="{21EAF8C4-88A7-472D-9DAE-5D65273150C0}" type="sibTrans" cxnId="{F614F8DE-5A7F-4BFF-B215-38748B52D60D}">
      <dgm:prSet/>
      <dgm:spPr/>
      <dgm:t>
        <a:bodyPr/>
        <a:lstStyle/>
        <a:p>
          <a:endParaRPr lang="en-US"/>
        </a:p>
      </dgm:t>
    </dgm:pt>
    <dgm:pt modelId="{822C3D41-F6B0-4611-B275-3374D64118C4}" type="pres">
      <dgm:prSet presAssocID="{FFF61DB8-3650-4C12-9062-7007314B8B76}" presName="Name0" presStyleCnt="0">
        <dgm:presLayoutVars>
          <dgm:dir/>
          <dgm:animLvl val="lvl"/>
          <dgm:resizeHandles val="exact"/>
        </dgm:presLayoutVars>
      </dgm:prSet>
      <dgm:spPr/>
      <dgm:t>
        <a:bodyPr/>
        <a:lstStyle/>
        <a:p>
          <a:endParaRPr lang="en-US"/>
        </a:p>
      </dgm:t>
    </dgm:pt>
    <dgm:pt modelId="{78BA4B09-A8C1-46D6-BA03-E86882B8822E}" type="pres">
      <dgm:prSet presAssocID="{67CC5F05-7D4F-415C-9AD2-C106A5030218}" presName="linNode" presStyleCnt="0"/>
      <dgm:spPr/>
    </dgm:pt>
    <dgm:pt modelId="{9DAB0A12-C892-4069-B57D-F7091D1C82EB}" type="pres">
      <dgm:prSet presAssocID="{67CC5F05-7D4F-415C-9AD2-C106A5030218}" presName="parentText" presStyleLbl="node1" presStyleIdx="0" presStyleCnt="1" custScaleX="277778" custLinFactNeighborX="-36718" custLinFactNeighborY="-50455">
        <dgm:presLayoutVars>
          <dgm:chMax val="1"/>
          <dgm:bulletEnabled val="1"/>
        </dgm:presLayoutVars>
      </dgm:prSet>
      <dgm:spPr/>
      <dgm:t>
        <a:bodyPr/>
        <a:lstStyle/>
        <a:p>
          <a:endParaRPr lang="en-US"/>
        </a:p>
      </dgm:t>
    </dgm:pt>
  </dgm:ptLst>
  <dgm:cxnLst>
    <dgm:cxn modelId="{F614F8DE-5A7F-4BFF-B215-38748B52D60D}" srcId="{FFF61DB8-3650-4C12-9062-7007314B8B76}" destId="{67CC5F05-7D4F-415C-9AD2-C106A5030218}" srcOrd="0" destOrd="0" parTransId="{316C907F-F40D-4973-A877-C932C0305CA4}" sibTransId="{21EAF8C4-88A7-472D-9DAE-5D65273150C0}"/>
    <dgm:cxn modelId="{6D4B3F10-766B-4F94-957F-E0A61030DB33}" type="presOf" srcId="{FFF61DB8-3650-4C12-9062-7007314B8B76}" destId="{822C3D41-F6B0-4611-B275-3374D64118C4}" srcOrd="0" destOrd="0" presId="urn:microsoft.com/office/officeart/2005/8/layout/vList5"/>
    <dgm:cxn modelId="{1149C87D-AAB5-4258-BB16-5C1D60E2BAD3}" type="presOf" srcId="{67CC5F05-7D4F-415C-9AD2-C106A5030218}" destId="{9DAB0A12-C892-4069-B57D-F7091D1C82EB}" srcOrd="0" destOrd="0" presId="urn:microsoft.com/office/officeart/2005/8/layout/vList5"/>
    <dgm:cxn modelId="{82AAF2EB-F12E-4CD4-A794-F1B82412B8BB}" type="presParOf" srcId="{822C3D41-F6B0-4611-B275-3374D64118C4}" destId="{78BA4B09-A8C1-46D6-BA03-E86882B8822E}" srcOrd="0" destOrd="0" presId="urn:microsoft.com/office/officeart/2005/8/layout/vList5"/>
    <dgm:cxn modelId="{2ED93658-13FA-4745-BD78-1ABF3DE76FE4}" type="presParOf" srcId="{78BA4B09-A8C1-46D6-BA03-E86882B8822E}" destId="{9DAB0A12-C892-4069-B57D-F7091D1C82EB}"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FF61DB8-3650-4C12-9062-7007314B8B7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67CC5F05-7D4F-415C-9AD2-C106A5030218}">
      <dgm:prSet/>
      <dgm:spPr/>
      <dgm:t>
        <a:bodyPr/>
        <a:lstStyle/>
        <a:p>
          <a:pPr rtl="0"/>
          <a:r>
            <a:rPr lang="x-none" dirty="0" smtClean="0"/>
            <a:t>اخلاق در پژوهش</a:t>
          </a:r>
          <a:endParaRPr lang="en-US" dirty="0"/>
        </a:p>
      </dgm:t>
    </dgm:pt>
    <dgm:pt modelId="{316C907F-F40D-4973-A877-C932C0305CA4}" type="parTrans" cxnId="{F614F8DE-5A7F-4BFF-B215-38748B52D60D}">
      <dgm:prSet/>
      <dgm:spPr/>
      <dgm:t>
        <a:bodyPr/>
        <a:lstStyle/>
        <a:p>
          <a:endParaRPr lang="en-US"/>
        </a:p>
      </dgm:t>
    </dgm:pt>
    <dgm:pt modelId="{21EAF8C4-88A7-472D-9DAE-5D65273150C0}" type="sibTrans" cxnId="{F614F8DE-5A7F-4BFF-B215-38748B52D60D}">
      <dgm:prSet/>
      <dgm:spPr/>
      <dgm:t>
        <a:bodyPr/>
        <a:lstStyle/>
        <a:p>
          <a:endParaRPr lang="en-US"/>
        </a:p>
      </dgm:t>
    </dgm:pt>
    <dgm:pt modelId="{822C3D41-F6B0-4611-B275-3374D64118C4}" type="pres">
      <dgm:prSet presAssocID="{FFF61DB8-3650-4C12-9062-7007314B8B76}" presName="Name0" presStyleCnt="0">
        <dgm:presLayoutVars>
          <dgm:dir/>
          <dgm:animLvl val="lvl"/>
          <dgm:resizeHandles val="exact"/>
        </dgm:presLayoutVars>
      </dgm:prSet>
      <dgm:spPr/>
      <dgm:t>
        <a:bodyPr/>
        <a:lstStyle/>
        <a:p>
          <a:endParaRPr lang="en-US"/>
        </a:p>
      </dgm:t>
    </dgm:pt>
    <dgm:pt modelId="{78BA4B09-A8C1-46D6-BA03-E86882B8822E}" type="pres">
      <dgm:prSet presAssocID="{67CC5F05-7D4F-415C-9AD2-C106A5030218}" presName="linNode" presStyleCnt="0"/>
      <dgm:spPr/>
    </dgm:pt>
    <dgm:pt modelId="{9DAB0A12-C892-4069-B57D-F7091D1C82EB}" type="pres">
      <dgm:prSet presAssocID="{67CC5F05-7D4F-415C-9AD2-C106A5030218}" presName="parentText" presStyleLbl="node1" presStyleIdx="0" presStyleCnt="1" custScaleX="277778" custLinFactNeighborX="-36718" custLinFactNeighborY="-50455">
        <dgm:presLayoutVars>
          <dgm:chMax val="1"/>
          <dgm:bulletEnabled val="1"/>
        </dgm:presLayoutVars>
      </dgm:prSet>
      <dgm:spPr/>
      <dgm:t>
        <a:bodyPr/>
        <a:lstStyle/>
        <a:p>
          <a:endParaRPr lang="en-US"/>
        </a:p>
      </dgm:t>
    </dgm:pt>
  </dgm:ptLst>
  <dgm:cxnLst>
    <dgm:cxn modelId="{D6E8576D-AE03-41B8-A618-88C2059261D5}" type="presOf" srcId="{FFF61DB8-3650-4C12-9062-7007314B8B76}" destId="{822C3D41-F6B0-4611-B275-3374D64118C4}" srcOrd="0" destOrd="0" presId="urn:microsoft.com/office/officeart/2005/8/layout/vList5"/>
    <dgm:cxn modelId="{E4E97906-D69C-424A-86D7-C69592F894C9}" type="presOf" srcId="{67CC5F05-7D4F-415C-9AD2-C106A5030218}" destId="{9DAB0A12-C892-4069-B57D-F7091D1C82EB}" srcOrd="0" destOrd="0" presId="urn:microsoft.com/office/officeart/2005/8/layout/vList5"/>
    <dgm:cxn modelId="{F614F8DE-5A7F-4BFF-B215-38748B52D60D}" srcId="{FFF61DB8-3650-4C12-9062-7007314B8B76}" destId="{67CC5F05-7D4F-415C-9AD2-C106A5030218}" srcOrd="0" destOrd="0" parTransId="{316C907F-F40D-4973-A877-C932C0305CA4}" sibTransId="{21EAF8C4-88A7-472D-9DAE-5D65273150C0}"/>
    <dgm:cxn modelId="{520D1B52-A133-436D-A8C1-40B93A19E2FC}" type="presParOf" srcId="{822C3D41-F6B0-4611-B275-3374D64118C4}" destId="{78BA4B09-A8C1-46D6-BA03-E86882B8822E}" srcOrd="0" destOrd="0" presId="urn:microsoft.com/office/officeart/2005/8/layout/vList5"/>
    <dgm:cxn modelId="{F7B87787-B3D6-4BF1-8B86-1C02AA2DE156}" type="presParOf" srcId="{78BA4B09-A8C1-46D6-BA03-E86882B8822E}" destId="{9DAB0A12-C892-4069-B57D-F7091D1C82EB}"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0A29DE-ACB8-4D30-B3AB-301837FFDF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1A7C4F6-0453-402F-8DB5-F4CFC903374F}">
      <dgm:prSet custT="1"/>
      <dgm:spPr>
        <a:solidFill>
          <a:schemeClr val="bg1">
            <a:lumMod val="85000"/>
          </a:schemeClr>
        </a:solidFill>
        <a:scene3d>
          <a:camera prst="orthographicFront"/>
          <a:lightRig rig="threePt" dir="t"/>
        </a:scene3d>
        <a:sp3d>
          <a:bevelT w="114300" prst="artDeco"/>
        </a:sp3d>
      </dgm:spPr>
      <dgm:t>
        <a:bodyPr/>
        <a:lstStyle/>
        <a:p>
          <a:pPr algn="ctr" rtl="0"/>
          <a:r>
            <a:rPr lang="fa-IR" sz="3200" b="0" i="1" dirty="0" smtClean="0">
              <a:solidFill>
                <a:schemeClr val="tx2">
                  <a:lumMod val="75000"/>
                </a:schemeClr>
              </a:solidFill>
            </a:rPr>
            <a:t>آسیب شناسی </a:t>
          </a:r>
          <a:r>
            <a:rPr lang="ar-SA" sz="3200" dirty="0" smtClean="0">
              <a:solidFill>
                <a:schemeClr val="tx2">
                  <a:lumMod val="75000"/>
                </a:schemeClr>
              </a:solidFill>
            </a:rPr>
            <a:t>اخلاق</a:t>
          </a:r>
          <a:r>
            <a:rPr lang="fa-IR" sz="3200" dirty="0" smtClean="0">
              <a:solidFill>
                <a:schemeClr val="tx2">
                  <a:lumMod val="75000"/>
                </a:schemeClr>
              </a:solidFill>
            </a:rPr>
            <a:t>ی</a:t>
          </a:r>
          <a:r>
            <a:rPr lang="ar-SA" sz="3200" dirty="0" smtClean="0">
              <a:solidFill>
                <a:schemeClr val="tx2">
                  <a:lumMod val="75000"/>
                </a:schemeClr>
              </a:solidFill>
            </a:rPr>
            <a:t> در پژوهش</a:t>
          </a:r>
          <a:endParaRPr lang="en-US" sz="3200" b="0" i="1" dirty="0">
            <a:solidFill>
              <a:schemeClr val="tx2">
                <a:lumMod val="75000"/>
              </a:schemeClr>
            </a:solidFill>
          </a:endParaRPr>
        </a:p>
      </dgm:t>
    </dgm:pt>
    <dgm:pt modelId="{51041331-7163-409F-8BB4-866848DA2AF1}" type="parTrans" cxnId="{7FC70BB6-0CA0-4132-B7BE-B22D691F1024}">
      <dgm:prSet/>
      <dgm:spPr/>
      <dgm:t>
        <a:bodyPr/>
        <a:lstStyle/>
        <a:p>
          <a:endParaRPr lang="en-US"/>
        </a:p>
      </dgm:t>
    </dgm:pt>
    <dgm:pt modelId="{E5BF2A10-6246-4DC2-8A0F-EC416702BC88}" type="sibTrans" cxnId="{7FC70BB6-0CA0-4132-B7BE-B22D691F1024}">
      <dgm:prSet/>
      <dgm:spPr/>
      <dgm:t>
        <a:bodyPr/>
        <a:lstStyle/>
        <a:p>
          <a:endParaRPr lang="en-US"/>
        </a:p>
      </dgm:t>
    </dgm:pt>
    <dgm:pt modelId="{7F9200AD-8DB8-4B85-9445-45826A64BA5F}" type="pres">
      <dgm:prSet presAssocID="{730A29DE-ACB8-4D30-B3AB-301837FFDFBE}" presName="linear" presStyleCnt="0">
        <dgm:presLayoutVars>
          <dgm:animLvl val="lvl"/>
          <dgm:resizeHandles val="exact"/>
        </dgm:presLayoutVars>
      </dgm:prSet>
      <dgm:spPr/>
      <dgm:t>
        <a:bodyPr/>
        <a:lstStyle/>
        <a:p>
          <a:endParaRPr lang="en-US"/>
        </a:p>
      </dgm:t>
    </dgm:pt>
    <dgm:pt modelId="{E73A2331-023D-4630-B1DD-491B8EE742CC}" type="pres">
      <dgm:prSet presAssocID="{B1A7C4F6-0453-402F-8DB5-F4CFC903374F}" presName="parentText" presStyleLbl="node1" presStyleIdx="0" presStyleCnt="1" custScaleY="270820" custLinFactNeighborX="6667" custLinFactNeighborY="-32734">
        <dgm:presLayoutVars>
          <dgm:chMax val="0"/>
          <dgm:bulletEnabled val="1"/>
        </dgm:presLayoutVars>
      </dgm:prSet>
      <dgm:spPr/>
      <dgm:t>
        <a:bodyPr/>
        <a:lstStyle/>
        <a:p>
          <a:endParaRPr lang="en-US"/>
        </a:p>
      </dgm:t>
    </dgm:pt>
  </dgm:ptLst>
  <dgm:cxnLst>
    <dgm:cxn modelId="{7FC70BB6-0CA0-4132-B7BE-B22D691F1024}" srcId="{730A29DE-ACB8-4D30-B3AB-301837FFDFBE}" destId="{B1A7C4F6-0453-402F-8DB5-F4CFC903374F}" srcOrd="0" destOrd="0" parTransId="{51041331-7163-409F-8BB4-866848DA2AF1}" sibTransId="{E5BF2A10-6246-4DC2-8A0F-EC416702BC88}"/>
    <dgm:cxn modelId="{3C5AD8C3-218B-4417-AB2C-9743AD12533A}" type="presOf" srcId="{730A29DE-ACB8-4D30-B3AB-301837FFDFBE}" destId="{7F9200AD-8DB8-4B85-9445-45826A64BA5F}" srcOrd="0" destOrd="0" presId="urn:microsoft.com/office/officeart/2005/8/layout/vList2"/>
    <dgm:cxn modelId="{EDE9ECA4-F793-4350-9A5C-EC2C4727677A}" type="presOf" srcId="{B1A7C4F6-0453-402F-8DB5-F4CFC903374F}" destId="{E73A2331-023D-4630-B1DD-491B8EE742CC}" srcOrd="0" destOrd="0" presId="urn:microsoft.com/office/officeart/2005/8/layout/vList2"/>
    <dgm:cxn modelId="{2CAEBE0C-C79B-4077-B8EC-1258DE63E3A2}" type="presParOf" srcId="{7F9200AD-8DB8-4B85-9445-45826A64BA5F}" destId="{E73A2331-023D-4630-B1DD-491B8EE742C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F61DB8-3650-4C12-9062-7007314B8B7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67CC5F05-7D4F-415C-9AD2-C106A5030218}">
      <dgm:prSet/>
      <dgm:spPr/>
      <dgm:t>
        <a:bodyPr/>
        <a:lstStyle/>
        <a:p>
          <a:pPr rtl="0"/>
          <a:r>
            <a:rPr lang="ar-SA" dirty="0" smtClean="0"/>
            <a:t>اخلاق در پژوهش</a:t>
          </a:r>
          <a:endParaRPr lang="en-US" dirty="0"/>
        </a:p>
      </dgm:t>
    </dgm:pt>
    <dgm:pt modelId="{316C907F-F40D-4973-A877-C932C0305CA4}" type="parTrans" cxnId="{F614F8DE-5A7F-4BFF-B215-38748B52D60D}">
      <dgm:prSet/>
      <dgm:spPr/>
      <dgm:t>
        <a:bodyPr/>
        <a:lstStyle/>
        <a:p>
          <a:endParaRPr lang="en-US"/>
        </a:p>
      </dgm:t>
    </dgm:pt>
    <dgm:pt modelId="{21EAF8C4-88A7-472D-9DAE-5D65273150C0}" type="sibTrans" cxnId="{F614F8DE-5A7F-4BFF-B215-38748B52D60D}">
      <dgm:prSet/>
      <dgm:spPr/>
      <dgm:t>
        <a:bodyPr/>
        <a:lstStyle/>
        <a:p>
          <a:endParaRPr lang="en-US"/>
        </a:p>
      </dgm:t>
    </dgm:pt>
    <dgm:pt modelId="{822C3D41-F6B0-4611-B275-3374D64118C4}" type="pres">
      <dgm:prSet presAssocID="{FFF61DB8-3650-4C12-9062-7007314B8B76}" presName="Name0" presStyleCnt="0">
        <dgm:presLayoutVars>
          <dgm:dir/>
          <dgm:animLvl val="lvl"/>
          <dgm:resizeHandles val="exact"/>
        </dgm:presLayoutVars>
      </dgm:prSet>
      <dgm:spPr/>
      <dgm:t>
        <a:bodyPr/>
        <a:lstStyle/>
        <a:p>
          <a:endParaRPr lang="en-US"/>
        </a:p>
      </dgm:t>
    </dgm:pt>
    <dgm:pt modelId="{78BA4B09-A8C1-46D6-BA03-E86882B8822E}" type="pres">
      <dgm:prSet presAssocID="{67CC5F05-7D4F-415C-9AD2-C106A5030218}" presName="linNode" presStyleCnt="0"/>
      <dgm:spPr/>
    </dgm:pt>
    <dgm:pt modelId="{9DAB0A12-C892-4069-B57D-F7091D1C82EB}" type="pres">
      <dgm:prSet presAssocID="{67CC5F05-7D4F-415C-9AD2-C106A5030218}" presName="parentText" presStyleLbl="node1" presStyleIdx="0" presStyleCnt="1" custScaleX="277778" custLinFactNeighborX="-25551" custLinFactNeighborY="-30275">
        <dgm:presLayoutVars>
          <dgm:chMax val="1"/>
          <dgm:bulletEnabled val="1"/>
        </dgm:presLayoutVars>
      </dgm:prSet>
      <dgm:spPr/>
      <dgm:t>
        <a:bodyPr/>
        <a:lstStyle/>
        <a:p>
          <a:endParaRPr lang="en-US"/>
        </a:p>
      </dgm:t>
    </dgm:pt>
  </dgm:ptLst>
  <dgm:cxnLst>
    <dgm:cxn modelId="{E11A67A5-0A42-436E-AF9E-63DBE208D5C3}" type="presOf" srcId="{67CC5F05-7D4F-415C-9AD2-C106A5030218}" destId="{9DAB0A12-C892-4069-B57D-F7091D1C82EB}" srcOrd="0" destOrd="0" presId="urn:microsoft.com/office/officeart/2005/8/layout/vList5"/>
    <dgm:cxn modelId="{F614F8DE-5A7F-4BFF-B215-38748B52D60D}" srcId="{FFF61DB8-3650-4C12-9062-7007314B8B76}" destId="{67CC5F05-7D4F-415C-9AD2-C106A5030218}" srcOrd="0" destOrd="0" parTransId="{316C907F-F40D-4973-A877-C932C0305CA4}" sibTransId="{21EAF8C4-88A7-472D-9DAE-5D65273150C0}"/>
    <dgm:cxn modelId="{1B835CC7-4187-4C6E-8539-F2C6C53139F9}" type="presOf" srcId="{FFF61DB8-3650-4C12-9062-7007314B8B76}" destId="{822C3D41-F6B0-4611-B275-3374D64118C4}" srcOrd="0" destOrd="0" presId="urn:microsoft.com/office/officeart/2005/8/layout/vList5"/>
    <dgm:cxn modelId="{9CED68D1-AA24-406A-93E1-ADC0D1569227}" type="presParOf" srcId="{822C3D41-F6B0-4611-B275-3374D64118C4}" destId="{78BA4B09-A8C1-46D6-BA03-E86882B8822E}" srcOrd="0" destOrd="0" presId="urn:microsoft.com/office/officeart/2005/8/layout/vList5"/>
    <dgm:cxn modelId="{1DAAC060-6E21-43F0-A604-95840169D492}" type="presParOf" srcId="{78BA4B09-A8C1-46D6-BA03-E86882B8822E}" destId="{9DAB0A12-C892-4069-B57D-F7091D1C82EB}"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0026F0-E8D5-40EC-B964-4C177A80BEE4}" type="doc">
      <dgm:prSet loTypeId="urn:microsoft.com/office/officeart/2005/8/layout/vList5" loCatId="list" qsTypeId="urn:microsoft.com/office/officeart/2005/8/quickstyle/3d4" qsCatId="3D" csTypeId="urn:microsoft.com/office/officeart/2005/8/colors/accent2_5" csCatId="accent2" phldr="1"/>
      <dgm:spPr/>
      <dgm:t>
        <a:bodyPr/>
        <a:lstStyle/>
        <a:p>
          <a:endParaRPr lang="en-US"/>
        </a:p>
      </dgm:t>
    </dgm:pt>
    <dgm:pt modelId="{E72A246A-9B8D-4915-B375-FC7614C145A8}">
      <dgm:prSet custT="1"/>
      <dgm:spPr/>
      <dgm:t>
        <a:bodyPr/>
        <a:lstStyle/>
        <a:p>
          <a:pPr algn="ctr" rtl="1"/>
          <a:r>
            <a:rPr lang="ar-SA" sz="2000" dirty="0" smtClean="0"/>
            <a:t>مسائل اردوگاههاي آلمانها درسال 1943 –1945 (واكسن تيفوس ومرگ </a:t>
          </a:r>
          <a:r>
            <a:rPr lang="fa-IR" sz="2000" dirty="0" smtClean="0"/>
            <a:t>هزار</a:t>
          </a:r>
          <a:r>
            <a:rPr lang="ar-SA" sz="2000" dirty="0" smtClean="0"/>
            <a:t>نفر)</a:t>
          </a:r>
          <a:endParaRPr lang="en-US" sz="2000" dirty="0"/>
        </a:p>
      </dgm:t>
    </dgm:pt>
    <dgm:pt modelId="{BCBEEE3A-A37A-4420-A690-B11618025828}" type="parTrans" cxnId="{446D6F7B-0D36-4105-8C1F-B70CD2265A5F}">
      <dgm:prSet/>
      <dgm:spPr/>
      <dgm:t>
        <a:bodyPr/>
        <a:lstStyle/>
        <a:p>
          <a:endParaRPr lang="en-US"/>
        </a:p>
      </dgm:t>
    </dgm:pt>
    <dgm:pt modelId="{36C89E0B-B9B9-43D1-B752-EF0036CC76A9}" type="sibTrans" cxnId="{446D6F7B-0D36-4105-8C1F-B70CD2265A5F}">
      <dgm:prSet/>
      <dgm:spPr/>
      <dgm:t>
        <a:bodyPr/>
        <a:lstStyle/>
        <a:p>
          <a:endParaRPr lang="en-US"/>
        </a:p>
      </dgm:t>
    </dgm:pt>
    <dgm:pt modelId="{100B9C3C-75F7-4BD1-BBB3-745FC736D717}">
      <dgm:prSet custT="1"/>
      <dgm:spPr/>
      <dgm:t>
        <a:bodyPr/>
        <a:lstStyle/>
        <a:p>
          <a:pPr rtl="1"/>
          <a:r>
            <a:rPr lang="ar-SA" sz="2800" dirty="0" smtClean="0"/>
            <a:t>تزريق خون آلوده در مؤسسه روبرت كخ به 40 نفر</a:t>
          </a:r>
          <a:endParaRPr lang="en-US" sz="2800" dirty="0"/>
        </a:p>
      </dgm:t>
    </dgm:pt>
    <dgm:pt modelId="{B9285263-1581-42CA-AA51-6A3AC6C93279}" type="parTrans" cxnId="{CEDAF214-B255-4CDA-B05E-359027BC1838}">
      <dgm:prSet/>
      <dgm:spPr/>
      <dgm:t>
        <a:bodyPr/>
        <a:lstStyle/>
        <a:p>
          <a:endParaRPr lang="en-US"/>
        </a:p>
      </dgm:t>
    </dgm:pt>
    <dgm:pt modelId="{05C52967-4449-4FF9-99A8-AF6F16A1D0C8}" type="sibTrans" cxnId="{CEDAF214-B255-4CDA-B05E-359027BC1838}">
      <dgm:prSet/>
      <dgm:spPr/>
      <dgm:t>
        <a:bodyPr/>
        <a:lstStyle/>
        <a:p>
          <a:endParaRPr lang="en-US"/>
        </a:p>
      </dgm:t>
    </dgm:pt>
    <dgm:pt modelId="{77163092-F73F-4CC8-BC9C-0FEA5E265414}">
      <dgm:prSet custT="1"/>
      <dgm:spPr/>
      <dgm:t>
        <a:bodyPr/>
        <a:lstStyle/>
        <a:p>
          <a:pPr rtl="1"/>
          <a:r>
            <a:rPr lang="ar-SA" sz="2000" dirty="0" smtClean="0">
              <a:solidFill>
                <a:schemeClr val="bg1"/>
              </a:solidFill>
            </a:rPr>
            <a:t>انتقال پشه‏هاي آنوفل از مردابها به اردوگاهها براي آزمايش بيماري مالاريا</a:t>
          </a:r>
          <a:endParaRPr lang="en-US" sz="2000" dirty="0">
            <a:solidFill>
              <a:schemeClr val="bg1"/>
            </a:solidFill>
          </a:endParaRPr>
        </a:p>
      </dgm:t>
    </dgm:pt>
    <dgm:pt modelId="{D735CB6C-82D2-463C-9594-D9B0689C4935}" type="parTrans" cxnId="{8EF54630-4468-43F3-AC19-1D547712584D}">
      <dgm:prSet/>
      <dgm:spPr/>
      <dgm:t>
        <a:bodyPr/>
        <a:lstStyle/>
        <a:p>
          <a:endParaRPr lang="en-US"/>
        </a:p>
      </dgm:t>
    </dgm:pt>
    <dgm:pt modelId="{5935F42B-58EC-4C4D-943B-6CBA5997FC22}" type="sibTrans" cxnId="{8EF54630-4468-43F3-AC19-1D547712584D}">
      <dgm:prSet/>
      <dgm:spPr/>
      <dgm:t>
        <a:bodyPr/>
        <a:lstStyle/>
        <a:p>
          <a:endParaRPr lang="en-US"/>
        </a:p>
      </dgm:t>
    </dgm:pt>
    <dgm:pt modelId="{9DA5BFA2-0EBC-4903-8953-CBA15AA33D69}">
      <dgm:prSet/>
      <dgm:spPr/>
      <dgm:t>
        <a:bodyPr/>
        <a:lstStyle/>
        <a:p>
          <a:pPr rtl="1"/>
          <a:r>
            <a:rPr lang="ar-SA" dirty="0" smtClean="0"/>
            <a:t>وارد كردن سنگ و شيشه به زخمها و جراحات ايجاد شده براي بررسي اثر سولفاميد</a:t>
          </a:r>
          <a:endParaRPr lang="en-US" dirty="0"/>
        </a:p>
      </dgm:t>
    </dgm:pt>
    <dgm:pt modelId="{F4EAC4C6-3CD3-4D70-8FB7-F00B807AADEA}" type="parTrans" cxnId="{9B2096F8-D6F7-44B5-BEFC-68C4A05CD039}">
      <dgm:prSet/>
      <dgm:spPr/>
      <dgm:t>
        <a:bodyPr/>
        <a:lstStyle/>
        <a:p>
          <a:endParaRPr lang="en-US"/>
        </a:p>
      </dgm:t>
    </dgm:pt>
    <dgm:pt modelId="{C89271EB-63D2-4B61-8EF1-BAFF260C0BBC}" type="sibTrans" cxnId="{9B2096F8-D6F7-44B5-BEFC-68C4A05CD039}">
      <dgm:prSet/>
      <dgm:spPr/>
      <dgm:t>
        <a:bodyPr/>
        <a:lstStyle/>
        <a:p>
          <a:endParaRPr lang="en-US"/>
        </a:p>
      </dgm:t>
    </dgm:pt>
    <dgm:pt modelId="{0C9923A6-1A50-45A1-9D4B-0134C7B1494A}">
      <dgm:prSet custT="1"/>
      <dgm:spPr/>
      <dgm:t>
        <a:bodyPr/>
        <a:lstStyle/>
        <a:p>
          <a:pPr rtl="1"/>
          <a:r>
            <a:rPr lang="ar-SA" sz="2800" dirty="0" smtClean="0">
              <a:solidFill>
                <a:schemeClr val="bg1"/>
              </a:solidFill>
            </a:rPr>
            <a:t>مرگ بسياري از دوقلوها براي بررسي اثرات ژنتيك</a:t>
          </a:r>
          <a:endParaRPr lang="en-US" sz="2800" dirty="0">
            <a:solidFill>
              <a:schemeClr val="bg1"/>
            </a:solidFill>
          </a:endParaRPr>
        </a:p>
      </dgm:t>
    </dgm:pt>
    <dgm:pt modelId="{1AB7B373-9CD5-4B86-A7E8-8522105DD79E}" type="parTrans" cxnId="{912E4E75-3CF6-46CF-A1B2-D37231D2047B}">
      <dgm:prSet/>
      <dgm:spPr/>
      <dgm:t>
        <a:bodyPr/>
        <a:lstStyle/>
        <a:p>
          <a:endParaRPr lang="en-US"/>
        </a:p>
      </dgm:t>
    </dgm:pt>
    <dgm:pt modelId="{DE589D0F-B5D0-4A2A-831E-E0D197A918B5}" type="sibTrans" cxnId="{912E4E75-3CF6-46CF-A1B2-D37231D2047B}">
      <dgm:prSet/>
      <dgm:spPr/>
      <dgm:t>
        <a:bodyPr/>
        <a:lstStyle/>
        <a:p>
          <a:endParaRPr lang="en-US"/>
        </a:p>
      </dgm:t>
    </dgm:pt>
    <dgm:pt modelId="{A58482B1-3713-4189-848D-72B1392E1C81}">
      <dgm:prSet custT="1"/>
      <dgm:spPr/>
      <dgm:t>
        <a:bodyPr/>
        <a:lstStyle/>
        <a:p>
          <a:pPr rtl="1"/>
          <a:r>
            <a:rPr lang="ar-SA" sz="2400" dirty="0" smtClean="0">
              <a:solidFill>
                <a:schemeClr val="tx1"/>
              </a:solidFill>
            </a:rPr>
            <a:t>تلاش آمريكاييها براي كشف واكسن شيگلا و استفاده از آن در افراد عقب افتاده</a:t>
          </a:r>
          <a:endParaRPr lang="en-US" sz="2400" dirty="0">
            <a:solidFill>
              <a:schemeClr val="tx1"/>
            </a:solidFill>
          </a:endParaRPr>
        </a:p>
      </dgm:t>
    </dgm:pt>
    <dgm:pt modelId="{DE4E49D4-9768-4284-B213-4BDB4317EB2E}" type="parTrans" cxnId="{69C4DCA8-4E12-4DAF-B48A-521B78E8E5B2}">
      <dgm:prSet/>
      <dgm:spPr/>
      <dgm:t>
        <a:bodyPr/>
        <a:lstStyle/>
        <a:p>
          <a:endParaRPr lang="en-US"/>
        </a:p>
      </dgm:t>
    </dgm:pt>
    <dgm:pt modelId="{5D495DE4-553C-48FD-83C1-C3C116AD1969}" type="sibTrans" cxnId="{69C4DCA8-4E12-4DAF-B48A-521B78E8E5B2}">
      <dgm:prSet/>
      <dgm:spPr/>
      <dgm:t>
        <a:bodyPr/>
        <a:lstStyle/>
        <a:p>
          <a:endParaRPr lang="en-US"/>
        </a:p>
      </dgm:t>
    </dgm:pt>
    <dgm:pt modelId="{AF8683F8-953B-4228-9713-6622AC23A320}">
      <dgm:prSet/>
      <dgm:spPr/>
      <dgm:t>
        <a:bodyPr/>
        <a:lstStyle/>
        <a:p>
          <a:pPr rtl="1"/>
          <a:r>
            <a:rPr lang="ar-SA" dirty="0" smtClean="0">
              <a:solidFill>
                <a:schemeClr val="bg1"/>
              </a:solidFill>
            </a:rPr>
            <a:t>مرگ 700 نفر از ژاپنيها براي تلاش پژوهشگران ژاپني در مورد بيماري طاعون</a:t>
          </a:r>
          <a:endParaRPr lang="en-US" dirty="0">
            <a:solidFill>
              <a:schemeClr val="bg1"/>
            </a:solidFill>
          </a:endParaRPr>
        </a:p>
      </dgm:t>
    </dgm:pt>
    <dgm:pt modelId="{5D7F650A-C8A5-49AB-BA04-117F100B4530}" type="parTrans" cxnId="{B1FFB656-E1DB-4E55-BEC8-C4E4C0B0265B}">
      <dgm:prSet/>
      <dgm:spPr/>
      <dgm:t>
        <a:bodyPr/>
        <a:lstStyle/>
        <a:p>
          <a:endParaRPr lang="en-US"/>
        </a:p>
      </dgm:t>
    </dgm:pt>
    <dgm:pt modelId="{B4F27CC6-B9E1-4B79-9614-675BFEE943E1}" type="sibTrans" cxnId="{B1FFB656-E1DB-4E55-BEC8-C4E4C0B0265B}">
      <dgm:prSet/>
      <dgm:spPr/>
      <dgm:t>
        <a:bodyPr/>
        <a:lstStyle/>
        <a:p>
          <a:endParaRPr lang="en-US"/>
        </a:p>
      </dgm:t>
    </dgm:pt>
    <dgm:pt modelId="{73BB93E1-6108-4899-AFE2-67333833C74D}" type="pres">
      <dgm:prSet presAssocID="{BA0026F0-E8D5-40EC-B964-4C177A80BEE4}" presName="Name0" presStyleCnt="0">
        <dgm:presLayoutVars>
          <dgm:dir/>
          <dgm:animLvl val="lvl"/>
          <dgm:resizeHandles val="exact"/>
        </dgm:presLayoutVars>
      </dgm:prSet>
      <dgm:spPr/>
      <dgm:t>
        <a:bodyPr/>
        <a:lstStyle/>
        <a:p>
          <a:endParaRPr lang="en-US"/>
        </a:p>
      </dgm:t>
    </dgm:pt>
    <dgm:pt modelId="{033EC960-EA8C-4DE6-A1DD-DF6F79A1C95D}" type="pres">
      <dgm:prSet presAssocID="{E72A246A-9B8D-4915-B375-FC7614C145A8}" presName="linNode" presStyleCnt="0"/>
      <dgm:spPr/>
    </dgm:pt>
    <dgm:pt modelId="{2CA51C9B-5BBB-4173-9883-BB41E2A8F5BA}" type="pres">
      <dgm:prSet presAssocID="{E72A246A-9B8D-4915-B375-FC7614C145A8}" presName="parentText" presStyleLbl="node1" presStyleIdx="0" presStyleCnt="7" custScaleX="277778" custLinFactNeighborX="-2973" custLinFactNeighborY="-13290">
        <dgm:presLayoutVars>
          <dgm:chMax val="1"/>
          <dgm:bulletEnabled val="1"/>
        </dgm:presLayoutVars>
      </dgm:prSet>
      <dgm:spPr/>
      <dgm:t>
        <a:bodyPr/>
        <a:lstStyle/>
        <a:p>
          <a:endParaRPr lang="en-US"/>
        </a:p>
      </dgm:t>
    </dgm:pt>
    <dgm:pt modelId="{996B99B7-36DB-4891-80A6-CF3E5364475F}" type="pres">
      <dgm:prSet presAssocID="{36C89E0B-B9B9-43D1-B752-EF0036CC76A9}" presName="sp" presStyleCnt="0"/>
      <dgm:spPr/>
    </dgm:pt>
    <dgm:pt modelId="{BF4E36DA-D693-4E00-A3DE-63ACC5C7EA0A}" type="pres">
      <dgm:prSet presAssocID="{100B9C3C-75F7-4BD1-BBB3-745FC736D717}" presName="linNode" presStyleCnt="0"/>
      <dgm:spPr/>
    </dgm:pt>
    <dgm:pt modelId="{36F18DD5-EA8C-4C0C-84B1-37B4FDE372DD}" type="pres">
      <dgm:prSet presAssocID="{100B9C3C-75F7-4BD1-BBB3-745FC736D717}" presName="parentText" presStyleLbl="node1" presStyleIdx="1" presStyleCnt="7" custScaleX="277778">
        <dgm:presLayoutVars>
          <dgm:chMax val="1"/>
          <dgm:bulletEnabled val="1"/>
        </dgm:presLayoutVars>
      </dgm:prSet>
      <dgm:spPr/>
      <dgm:t>
        <a:bodyPr/>
        <a:lstStyle/>
        <a:p>
          <a:endParaRPr lang="en-US"/>
        </a:p>
      </dgm:t>
    </dgm:pt>
    <dgm:pt modelId="{C24A4A55-F3DC-4D87-A9E6-4926743225C2}" type="pres">
      <dgm:prSet presAssocID="{05C52967-4449-4FF9-99A8-AF6F16A1D0C8}" presName="sp" presStyleCnt="0"/>
      <dgm:spPr/>
    </dgm:pt>
    <dgm:pt modelId="{1841E333-4A72-4776-BC6E-5CDF79A6D89F}" type="pres">
      <dgm:prSet presAssocID="{77163092-F73F-4CC8-BC9C-0FEA5E265414}" presName="linNode" presStyleCnt="0"/>
      <dgm:spPr/>
    </dgm:pt>
    <dgm:pt modelId="{D0BA8467-A9C2-4EAB-9923-0BAD5A8C0D9C}" type="pres">
      <dgm:prSet presAssocID="{77163092-F73F-4CC8-BC9C-0FEA5E265414}" presName="parentText" presStyleLbl="node1" presStyleIdx="2" presStyleCnt="7" custScaleX="277778">
        <dgm:presLayoutVars>
          <dgm:chMax val="1"/>
          <dgm:bulletEnabled val="1"/>
        </dgm:presLayoutVars>
      </dgm:prSet>
      <dgm:spPr/>
      <dgm:t>
        <a:bodyPr/>
        <a:lstStyle/>
        <a:p>
          <a:endParaRPr lang="en-US"/>
        </a:p>
      </dgm:t>
    </dgm:pt>
    <dgm:pt modelId="{C926CEE7-77E6-410E-8E8B-0C9500C1802C}" type="pres">
      <dgm:prSet presAssocID="{5935F42B-58EC-4C4D-943B-6CBA5997FC22}" presName="sp" presStyleCnt="0"/>
      <dgm:spPr/>
    </dgm:pt>
    <dgm:pt modelId="{6E5ABB39-F1BF-4CD0-A6D8-C0F9C46AAC78}" type="pres">
      <dgm:prSet presAssocID="{9DA5BFA2-0EBC-4903-8953-CBA15AA33D69}" presName="linNode" presStyleCnt="0"/>
      <dgm:spPr/>
    </dgm:pt>
    <dgm:pt modelId="{077C9AFD-5B41-4D54-A712-576B5E22A064}" type="pres">
      <dgm:prSet presAssocID="{9DA5BFA2-0EBC-4903-8953-CBA15AA33D69}" presName="parentText" presStyleLbl="node1" presStyleIdx="3" presStyleCnt="7" custScaleX="277778">
        <dgm:presLayoutVars>
          <dgm:chMax val="1"/>
          <dgm:bulletEnabled val="1"/>
        </dgm:presLayoutVars>
      </dgm:prSet>
      <dgm:spPr/>
      <dgm:t>
        <a:bodyPr/>
        <a:lstStyle/>
        <a:p>
          <a:endParaRPr lang="en-US"/>
        </a:p>
      </dgm:t>
    </dgm:pt>
    <dgm:pt modelId="{D1EEE890-50B5-448D-8158-6F1E30FF1D28}" type="pres">
      <dgm:prSet presAssocID="{C89271EB-63D2-4B61-8EF1-BAFF260C0BBC}" presName="sp" presStyleCnt="0"/>
      <dgm:spPr/>
    </dgm:pt>
    <dgm:pt modelId="{220BDE34-87D5-4E14-9D57-F3F577F70298}" type="pres">
      <dgm:prSet presAssocID="{0C9923A6-1A50-45A1-9D4B-0134C7B1494A}" presName="linNode" presStyleCnt="0"/>
      <dgm:spPr/>
    </dgm:pt>
    <dgm:pt modelId="{5CF14054-B086-482F-A4BA-0EA39DD1F6C2}" type="pres">
      <dgm:prSet presAssocID="{0C9923A6-1A50-45A1-9D4B-0134C7B1494A}" presName="parentText" presStyleLbl="node1" presStyleIdx="4" presStyleCnt="7" custScaleX="277778">
        <dgm:presLayoutVars>
          <dgm:chMax val="1"/>
          <dgm:bulletEnabled val="1"/>
        </dgm:presLayoutVars>
      </dgm:prSet>
      <dgm:spPr/>
      <dgm:t>
        <a:bodyPr/>
        <a:lstStyle/>
        <a:p>
          <a:endParaRPr lang="en-US"/>
        </a:p>
      </dgm:t>
    </dgm:pt>
    <dgm:pt modelId="{3385A8BC-DC44-4681-8E19-20FD677823AF}" type="pres">
      <dgm:prSet presAssocID="{DE589D0F-B5D0-4A2A-831E-E0D197A918B5}" presName="sp" presStyleCnt="0"/>
      <dgm:spPr/>
    </dgm:pt>
    <dgm:pt modelId="{87E506AC-0752-4FC1-9F29-18BB467F48E1}" type="pres">
      <dgm:prSet presAssocID="{A58482B1-3713-4189-848D-72B1392E1C81}" presName="linNode" presStyleCnt="0"/>
      <dgm:spPr/>
    </dgm:pt>
    <dgm:pt modelId="{95054753-5B9D-4C18-A413-D43A25AD6E5D}" type="pres">
      <dgm:prSet presAssocID="{A58482B1-3713-4189-848D-72B1392E1C81}" presName="parentText" presStyleLbl="node1" presStyleIdx="5" presStyleCnt="7" custScaleX="277778">
        <dgm:presLayoutVars>
          <dgm:chMax val="1"/>
          <dgm:bulletEnabled val="1"/>
        </dgm:presLayoutVars>
      </dgm:prSet>
      <dgm:spPr/>
      <dgm:t>
        <a:bodyPr/>
        <a:lstStyle/>
        <a:p>
          <a:endParaRPr lang="en-US"/>
        </a:p>
      </dgm:t>
    </dgm:pt>
    <dgm:pt modelId="{6B201976-BC8D-4501-AB7B-FAA910312141}" type="pres">
      <dgm:prSet presAssocID="{5D495DE4-553C-48FD-83C1-C3C116AD1969}" presName="sp" presStyleCnt="0"/>
      <dgm:spPr/>
    </dgm:pt>
    <dgm:pt modelId="{F354F63B-D00D-4059-ADA3-2722EC121C92}" type="pres">
      <dgm:prSet presAssocID="{AF8683F8-953B-4228-9713-6622AC23A320}" presName="linNode" presStyleCnt="0"/>
      <dgm:spPr/>
    </dgm:pt>
    <dgm:pt modelId="{6313C113-4F6F-4EE9-A6DA-880BB0E81CA1}" type="pres">
      <dgm:prSet presAssocID="{AF8683F8-953B-4228-9713-6622AC23A320}" presName="parentText" presStyleLbl="node1" presStyleIdx="6" presStyleCnt="7" custScaleX="277778">
        <dgm:presLayoutVars>
          <dgm:chMax val="1"/>
          <dgm:bulletEnabled val="1"/>
        </dgm:presLayoutVars>
      </dgm:prSet>
      <dgm:spPr/>
      <dgm:t>
        <a:bodyPr/>
        <a:lstStyle/>
        <a:p>
          <a:endParaRPr lang="en-US"/>
        </a:p>
      </dgm:t>
    </dgm:pt>
  </dgm:ptLst>
  <dgm:cxnLst>
    <dgm:cxn modelId="{53CD60B1-B883-4CDA-8ACD-49B020126C5C}" type="presOf" srcId="{100B9C3C-75F7-4BD1-BBB3-745FC736D717}" destId="{36F18DD5-EA8C-4C0C-84B1-37B4FDE372DD}" srcOrd="0" destOrd="0" presId="urn:microsoft.com/office/officeart/2005/8/layout/vList5"/>
    <dgm:cxn modelId="{9B2096F8-D6F7-44B5-BEFC-68C4A05CD039}" srcId="{BA0026F0-E8D5-40EC-B964-4C177A80BEE4}" destId="{9DA5BFA2-0EBC-4903-8953-CBA15AA33D69}" srcOrd="3" destOrd="0" parTransId="{F4EAC4C6-3CD3-4D70-8FB7-F00B807AADEA}" sibTransId="{C89271EB-63D2-4B61-8EF1-BAFF260C0BBC}"/>
    <dgm:cxn modelId="{8EF54630-4468-43F3-AC19-1D547712584D}" srcId="{BA0026F0-E8D5-40EC-B964-4C177A80BEE4}" destId="{77163092-F73F-4CC8-BC9C-0FEA5E265414}" srcOrd="2" destOrd="0" parTransId="{D735CB6C-82D2-463C-9594-D9B0689C4935}" sibTransId="{5935F42B-58EC-4C4D-943B-6CBA5997FC22}"/>
    <dgm:cxn modelId="{BDB4D7D1-FE8A-4AF0-A087-6155808E75FE}" type="presOf" srcId="{77163092-F73F-4CC8-BC9C-0FEA5E265414}" destId="{D0BA8467-A9C2-4EAB-9923-0BAD5A8C0D9C}" srcOrd="0" destOrd="0" presId="urn:microsoft.com/office/officeart/2005/8/layout/vList5"/>
    <dgm:cxn modelId="{687018C1-6AAF-410A-BA8F-06CBDAEF7163}" type="presOf" srcId="{0C9923A6-1A50-45A1-9D4B-0134C7B1494A}" destId="{5CF14054-B086-482F-A4BA-0EA39DD1F6C2}" srcOrd="0" destOrd="0" presId="urn:microsoft.com/office/officeart/2005/8/layout/vList5"/>
    <dgm:cxn modelId="{0D985736-0B3E-4A28-B33C-768E8CDAEE59}" type="presOf" srcId="{E72A246A-9B8D-4915-B375-FC7614C145A8}" destId="{2CA51C9B-5BBB-4173-9883-BB41E2A8F5BA}" srcOrd="0" destOrd="0" presId="urn:microsoft.com/office/officeart/2005/8/layout/vList5"/>
    <dgm:cxn modelId="{9718D5CC-1DCE-45E2-A33D-C9BB00B3AE6E}" type="presOf" srcId="{AF8683F8-953B-4228-9713-6622AC23A320}" destId="{6313C113-4F6F-4EE9-A6DA-880BB0E81CA1}" srcOrd="0" destOrd="0" presId="urn:microsoft.com/office/officeart/2005/8/layout/vList5"/>
    <dgm:cxn modelId="{446D6F7B-0D36-4105-8C1F-B70CD2265A5F}" srcId="{BA0026F0-E8D5-40EC-B964-4C177A80BEE4}" destId="{E72A246A-9B8D-4915-B375-FC7614C145A8}" srcOrd="0" destOrd="0" parTransId="{BCBEEE3A-A37A-4420-A690-B11618025828}" sibTransId="{36C89E0B-B9B9-43D1-B752-EF0036CC76A9}"/>
    <dgm:cxn modelId="{B1FFB656-E1DB-4E55-BEC8-C4E4C0B0265B}" srcId="{BA0026F0-E8D5-40EC-B964-4C177A80BEE4}" destId="{AF8683F8-953B-4228-9713-6622AC23A320}" srcOrd="6" destOrd="0" parTransId="{5D7F650A-C8A5-49AB-BA04-117F100B4530}" sibTransId="{B4F27CC6-B9E1-4B79-9614-675BFEE943E1}"/>
    <dgm:cxn modelId="{CEDAF214-B255-4CDA-B05E-359027BC1838}" srcId="{BA0026F0-E8D5-40EC-B964-4C177A80BEE4}" destId="{100B9C3C-75F7-4BD1-BBB3-745FC736D717}" srcOrd="1" destOrd="0" parTransId="{B9285263-1581-42CA-AA51-6A3AC6C93279}" sibTransId="{05C52967-4449-4FF9-99A8-AF6F16A1D0C8}"/>
    <dgm:cxn modelId="{912E4E75-3CF6-46CF-A1B2-D37231D2047B}" srcId="{BA0026F0-E8D5-40EC-B964-4C177A80BEE4}" destId="{0C9923A6-1A50-45A1-9D4B-0134C7B1494A}" srcOrd="4" destOrd="0" parTransId="{1AB7B373-9CD5-4B86-A7E8-8522105DD79E}" sibTransId="{DE589D0F-B5D0-4A2A-831E-E0D197A918B5}"/>
    <dgm:cxn modelId="{153B9255-9E47-4BB9-9EA5-B39EE42A431E}" type="presOf" srcId="{A58482B1-3713-4189-848D-72B1392E1C81}" destId="{95054753-5B9D-4C18-A413-D43A25AD6E5D}" srcOrd="0" destOrd="0" presId="urn:microsoft.com/office/officeart/2005/8/layout/vList5"/>
    <dgm:cxn modelId="{69C4DCA8-4E12-4DAF-B48A-521B78E8E5B2}" srcId="{BA0026F0-E8D5-40EC-B964-4C177A80BEE4}" destId="{A58482B1-3713-4189-848D-72B1392E1C81}" srcOrd="5" destOrd="0" parTransId="{DE4E49D4-9768-4284-B213-4BDB4317EB2E}" sibTransId="{5D495DE4-553C-48FD-83C1-C3C116AD1969}"/>
    <dgm:cxn modelId="{817053FB-B968-4760-8BCD-9F12CB2FD27E}" type="presOf" srcId="{BA0026F0-E8D5-40EC-B964-4C177A80BEE4}" destId="{73BB93E1-6108-4899-AFE2-67333833C74D}" srcOrd="0" destOrd="0" presId="urn:microsoft.com/office/officeart/2005/8/layout/vList5"/>
    <dgm:cxn modelId="{817CDDD8-AD74-48AA-8B21-2FC7A0421559}" type="presOf" srcId="{9DA5BFA2-0EBC-4903-8953-CBA15AA33D69}" destId="{077C9AFD-5B41-4D54-A712-576B5E22A064}" srcOrd="0" destOrd="0" presId="urn:microsoft.com/office/officeart/2005/8/layout/vList5"/>
    <dgm:cxn modelId="{91F38E3B-CC11-46E9-B450-2FEADA2F10A0}" type="presParOf" srcId="{73BB93E1-6108-4899-AFE2-67333833C74D}" destId="{033EC960-EA8C-4DE6-A1DD-DF6F79A1C95D}" srcOrd="0" destOrd="0" presId="urn:microsoft.com/office/officeart/2005/8/layout/vList5"/>
    <dgm:cxn modelId="{941ED06D-B6A5-488B-9089-D48B2C226601}" type="presParOf" srcId="{033EC960-EA8C-4DE6-A1DD-DF6F79A1C95D}" destId="{2CA51C9B-5BBB-4173-9883-BB41E2A8F5BA}" srcOrd="0" destOrd="0" presId="urn:microsoft.com/office/officeart/2005/8/layout/vList5"/>
    <dgm:cxn modelId="{8FE710E2-8C6F-48F2-A6D5-A82EE9E8C1B1}" type="presParOf" srcId="{73BB93E1-6108-4899-AFE2-67333833C74D}" destId="{996B99B7-36DB-4891-80A6-CF3E5364475F}" srcOrd="1" destOrd="0" presId="urn:microsoft.com/office/officeart/2005/8/layout/vList5"/>
    <dgm:cxn modelId="{8637562F-3B05-4418-B521-3EFDFD5E9EF4}" type="presParOf" srcId="{73BB93E1-6108-4899-AFE2-67333833C74D}" destId="{BF4E36DA-D693-4E00-A3DE-63ACC5C7EA0A}" srcOrd="2" destOrd="0" presId="urn:microsoft.com/office/officeart/2005/8/layout/vList5"/>
    <dgm:cxn modelId="{EEF95288-8A0E-4E4C-9813-79E34A56FABE}" type="presParOf" srcId="{BF4E36DA-D693-4E00-A3DE-63ACC5C7EA0A}" destId="{36F18DD5-EA8C-4C0C-84B1-37B4FDE372DD}" srcOrd="0" destOrd="0" presId="urn:microsoft.com/office/officeart/2005/8/layout/vList5"/>
    <dgm:cxn modelId="{D5D7CDD9-8A66-442D-95E3-99C4B556D2BE}" type="presParOf" srcId="{73BB93E1-6108-4899-AFE2-67333833C74D}" destId="{C24A4A55-F3DC-4D87-A9E6-4926743225C2}" srcOrd="3" destOrd="0" presId="urn:microsoft.com/office/officeart/2005/8/layout/vList5"/>
    <dgm:cxn modelId="{EE072A09-BAC5-40B3-AE72-9CF24C7E9FF8}" type="presParOf" srcId="{73BB93E1-6108-4899-AFE2-67333833C74D}" destId="{1841E333-4A72-4776-BC6E-5CDF79A6D89F}" srcOrd="4" destOrd="0" presId="urn:microsoft.com/office/officeart/2005/8/layout/vList5"/>
    <dgm:cxn modelId="{17100D47-CE3A-4740-9370-617FF30906C5}" type="presParOf" srcId="{1841E333-4A72-4776-BC6E-5CDF79A6D89F}" destId="{D0BA8467-A9C2-4EAB-9923-0BAD5A8C0D9C}" srcOrd="0" destOrd="0" presId="urn:microsoft.com/office/officeart/2005/8/layout/vList5"/>
    <dgm:cxn modelId="{FF5734BD-5806-4AF4-BCE7-09910595B615}" type="presParOf" srcId="{73BB93E1-6108-4899-AFE2-67333833C74D}" destId="{C926CEE7-77E6-410E-8E8B-0C9500C1802C}" srcOrd="5" destOrd="0" presId="urn:microsoft.com/office/officeart/2005/8/layout/vList5"/>
    <dgm:cxn modelId="{F8FA6250-A967-4FE9-B31B-020F71C40FA4}" type="presParOf" srcId="{73BB93E1-6108-4899-AFE2-67333833C74D}" destId="{6E5ABB39-F1BF-4CD0-A6D8-C0F9C46AAC78}" srcOrd="6" destOrd="0" presId="urn:microsoft.com/office/officeart/2005/8/layout/vList5"/>
    <dgm:cxn modelId="{474EF568-3609-4672-8864-DB902BD23D1F}" type="presParOf" srcId="{6E5ABB39-F1BF-4CD0-A6D8-C0F9C46AAC78}" destId="{077C9AFD-5B41-4D54-A712-576B5E22A064}" srcOrd="0" destOrd="0" presId="urn:microsoft.com/office/officeart/2005/8/layout/vList5"/>
    <dgm:cxn modelId="{D3A0F74C-77E1-479F-B2D1-85465F0D3ABB}" type="presParOf" srcId="{73BB93E1-6108-4899-AFE2-67333833C74D}" destId="{D1EEE890-50B5-448D-8158-6F1E30FF1D28}" srcOrd="7" destOrd="0" presId="urn:microsoft.com/office/officeart/2005/8/layout/vList5"/>
    <dgm:cxn modelId="{BCCCDBB3-1C40-4D43-B949-EF62261B373A}" type="presParOf" srcId="{73BB93E1-6108-4899-AFE2-67333833C74D}" destId="{220BDE34-87D5-4E14-9D57-F3F577F70298}" srcOrd="8" destOrd="0" presId="urn:microsoft.com/office/officeart/2005/8/layout/vList5"/>
    <dgm:cxn modelId="{1A774E06-0DF7-4CC0-9F80-D80D17E8D5B8}" type="presParOf" srcId="{220BDE34-87D5-4E14-9D57-F3F577F70298}" destId="{5CF14054-B086-482F-A4BA-0EA39DD1F6C2}" srcOrd="0" destOrd="0" presId="urn:microsoft.com/office/officeart/2005/8/layout/vList5"/>
    <dgm:cxn modelId="{C7F5BC18-396D-43AE-870F-F9D0373C73B6}" type="presParOf" srcId="{73BB93E1-6108-4899-AFE2-67333833C74D}" destId="{3385A8BC-DC44-4681-8E19-20FD677823AF}" srcOrd="9" destOrd="0" presId="urn:microsoft.com/office/officeart/2005/8/layout/vList5"/>
    <dgm:cxn modelId="{54ACD60E-0E36-4C94-900D-2CF1F45876AF}" type="presParOf" srcId="{73BB93E1-6108-4899-AFE2-67333833C74D}" destId="{87E506AC-0752-4FC1-9F29-18BB467F48E1}" srcOrd="10" destOrd="0" presId="urn:microsoft.com/office/officeart/2005/8/layout/vList5"/>
    <dgm:cxn modelId="{7C27187E-2C61-45DB-8E49-C746DA0230B9}" type="presParOf" srcId="{87E506AC-0752-4FC1-9F29-18BB467F48E1}" destId="{95054753-5B9D-4C18-A413-D43A25AD6E5D}" srcOrd="0" destOrd="0" presId="urn:microsoft.com/office/officeart/2005/8/layout/vList5"/>
    <dgm:cxn modelId="{9737035C-6094-4741-A75D-757C0742646D}" type="presParOf" srcId="{73BB93E1-6108-4899-AFE2-67333833C74D}" destId="{6B201976-BC8D-4501-AB7B-FAA910312141}" srcOrd="11" destOrd="0" presId="urn:microsoft.com/office/officeart/2005/8/layout/vList5"/>
    <dgm:cxn modelId="{D5C00D73-9EE8-4801-859C-B0460DA43FB2}" type="presParOf" srcId="{73BB93E1-6108-4899-AFE2-67333833C74D}" destId="{F354F63B-D00D-4059-ADA3-2722EC121C92}" srcOrd="12" destOrd="0" presId="urn:microsoft.com/office/officeart/2005/8/layout/vList5"/>
    <dgm:cxn modelId="{464136FE-5B6B-46BC-BCC3-AD80DDA22EC2}" type="presParOf" srcId="{F354F63B-D00D-4059-ADA3-2722EC121C92}" destId="{6313C113-4F6F-4EE9-A6DA-880BB0E81CA1}"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F61DB8-3650-4C12-9062-7007314B8B7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67CC5F05-7D4F-415C-9AD2-C106A5030218}">
      <dgm:prSet/>
      <dgm:spPr/>
      <dgm:t>
        <a:bodyPr/>
        <a:lstStyle/>
        <a:p>
          <a:pPr rtl="0"/>
          <a:r>
            <a:rPr lang="ar-SA" dirty="0" smtClean="0"/>
            <a:t>اخلاق در پژوهش</a:t>
          </a:r>
          <a:endParaRPr lang="en-US" dirty="0"/>
        </a:p>
      </dgm:t>
    </dgm:pt>
    <dgm:pt modelId="{316C907F-F40D-4973-A877-C932C0305CA4}" type="parTrans" cxnId="{F614F8DE-5A7F-4BFF-B215-38748B52D60D}">
      <dgm:prSet/>
      <dgm:spPr/>
      <dgm:t>
        <a:bodyPr/>
        <a:lstStyle/>
        <a:p>
          <a:endParaRPr lang="en-US"/>
        </a:p>
      </dgm:t>
    </dgm:pt>
    <dgm:pt modelId="{21EAF8C4-88A7-472D-9DAE-5D65273150C0}" type="sibTrans" cxnId="{F614F8DE-5A7F-4BFF-B215-38748B52D60D}">
      <dgm:prSet/>
      <dgm:spPr/>
      <dgm:t>
        <a:bodyPr/>
        <a:lstStyle/>
        <a:p>
          <a:endParaRPr lang="en-US"/>
        </a:p>
      </dgm:t>
    </dgm:pt>
    <dgm:pt modelId="{822C3D41-F6B0-4611-B275-3374D64118C4}" type="pres">
      <dgm:prSet presAssocID="{FFF61DB8-3650-4C12-9062-7007314B8B76}" presName="Name0" presStyleCnt="0">
        <dgm:presLayoutVars>
          <dgm:dir/>
          <dgm:animLvl val="lvl"/>
          <dgm:resizeHandles val="exact"/>
        </dgm:presLayoutVars>
      </dgm:prSet>
      <dgm:spPr/>
      <dgm:t>
        <a:bodyPr/>
        <a:lstStyle/>
        <a:p>
          <a:endParaRPr lang="en-US"/>
        </a:p>
      </dgm:t>
    </dgm:pt>
    <dgm:pt modelId="{78BA4B09-A8C1-46D6-BA03-E86882B8822E}" type="pres">
      <dgm:prSet presAssocID="{67CC5F05-7D4F-415C-9AD2-C106A5030218}" presName="linNode" presStyleCnt="0"/>
      <dgm:spPr/>
    </dgm:pt>
    <dgm:pt modelId="{9DAB0A12-C892-4069-B57D-F7091D1C82EB}" type="pres">
      <dgm:prSet presAssocID="{67CC5F05-7D4F-415C-9AD2-C106A5030218}" presName="parentText" presStyleLbl="node1" presStyleIdx="0" presStyleCnt="1" custScaleX="277778" custLinFactNeighborX="-136">
        <dgm:presLayoutVars>
          <dgm:chMax val="1"/>
          <dgm:bulletEnabled val="1"/>
        </dgm:presLayoutVars>
      </dgm:prSet>
      <dgm:spPr/>
      <dgm:t>
        <a:bodyPr/>
        <a:lstStyle/>
        <a:p>
          <a:endParaRPr lang="en-US"/>
        </a:p>
      </dgm:t>
    </dgm:pt>
  </dgm:ptLst>
  <dgm:cxnLst>
    <dgm:cxn modelId="{05C6D1B1-7C8E-4123-A9BF-F9FA057E99DD}" type="presOf" srcId="{67CC5F05-7D4F-415C-9AD2-C106A5030218}" destId="{9DAB0A12-C892-4069-B57D-F7091D1C82EB}" srcOrd="0" destOrd="0" presId="urn:microsoft.com/office/officeart/2005/8/layout/vList5"/>
    <dgm:cxn modelId="{F614F8DE-5A7F-4BFF-B215-38748B52D60D}" srcId="{FFF61DB8-3650-4C12-9062-7007314B8B76}" destId="{67CC5F05-7D4F-415C-9AD2-C106A5030218}" srcOrd="0" destOrd="0" parTransId="{316C907F-F40D-4973-A877-C932C0305CA4}" sibTransId="{21EAF8C4-88A7-472D-9DAE-5D65273150C0}"/>
    <dgm:cxn modelId="{C425FCD2-F824-4BB5-833D-579CC9921BFD}" type="presOf" srcId="{FFF61DB8-3650-4C12-9062-7007314B8B76}" destId="{822C3D41-F6B0-4611-B275-3374D64118C4}" srcOrd="0" destOrd="0" presId="urn:microsoft.com/office/officeart/2005/8/layout/vList5"/>
    <dgm:cxn modelId="{F68C7945-3E46-4455-9B3B-A03B09CA2C43}" type="presParOf" srcId="{822C3D41-F6B0-4611-B275-3374D64118C4}" destId="{78BA4B09-A8C1-46D6-BA03-E86882B8822E}" srcOrd="0" destOrd="0" presId="urn:microsoft.com/office/officeart/2005/8/layout/vList5"/>
    <dgm:cxn modelId="{85324A6D-AF61-407B-A9FE-A8C77F6F0485}" type="presParOf" srcId="{78BA4B09-A8C1-46D6-BA03-E86882B8822E}" destId="{9DAB0A12-C892-4069-B57D-F7091D1C82EB}" srcOrd="0" destOrd="0" presId="urn:microsoft.com/office/officeart/2005/8/layout/vList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F61DB8-3650-4C12-9062-7007314B8B7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67CC5F05-7D4F-415C-9AD2-C106A5030218}">
      <dgm:prSet custT="1"/>
      <dgm:spPr/>
      <dgm:t>
        <a:bodyPr/>
        <a:lstStyle/>
        <a:p>
          <a:pPr rtl="0"/>
          <a:r>
            <a:rPr lang="ar-SA" sz="2000" b="0" dirty="0" smtClean="0">
              <a:cs typeface="+mn-cs"/>
            </a:rPr>
            <a:t>تاريخچه برخي از مسائل اخلاقي در تحقيقات قرن حاضر:</a:t>
          </a:r>
          <a:endParaRPr lang="en-US" sz="2000" b="0" dirty="0">
            <a:cs typeface="+mn-cs"/>
          </a:endParaRPr>
        </a:p>
      </dgm:t>
    </dgm:pt>
    <dgm:pt modelId="{316C907F-F40D-4973-A877-C932C0305CA4}" type="parTrans" cxnId="{F614F8DE-5A7F-4BFF-B215-38748B52D60D}">
      <dgm:prSet/>
      <dgm:spPr/>
      <dgm:t>
        <a:bodyPr/>
        <a:lstStyle/>
        <a:p>
          <a:endParaRPr lang="en-US"/>
        </a:p>
      </dgm:t>
    </dgm:pt>
    <dgm:pt modelId="{21EAF8C4-88A7-472D-9DAE-5D65273150C0}" type="sibTrans" cxnId="{F614F8DE-5A7F-4BFF-B215-38748B52D60D}">
      <dgm:prSet/>
      <dgm:spPr/>
      <dgm:t>
        <a:bodyPr/>
        <a:lstStyle/>
        <a:p>
          <a:endParaRPr lang="en-US"/>
        </a:p>
      </dgm:t>
    </dgm:pt>
    <dgm:pt modelId="{822C3D41-F6B0-4611-B275-3374D64118C4}" type="pres">
      <dgm:prSet presAssocID="{FFF61DB8-3650-4C12-9062-7007314B8B76}" presName="Name0" presStyleCnt="0">
        <dgm:presLayoutVars>
          <dgm:dir/>
          <dgm:animLvl val="lvl"/>
          <dgm:resizeHandles val="exact"/>
        </dgm:presLayoutVars>
      </dgm:prSet>
      <dgm:spPr/>
      <dgm:t>
        <a:bodyPr/>
        <a:lstStyle/>
        <a:p>
          <a:endParaRPr lang="en-US"/>
        </a:p>
      </dgm:t>
    </dgm:pt>
    <dgm:pt modelId="{78BA4B09-A8C1-46D6-BA03-E86882B8822E}" type="pres">
      <dgm:prSet presAssocID="{67CC5F05-7D4F-415C-9AD2-C106A5030218}" presName="linNode" presStyleCnt="0"/>
      <dgm:spPr/>
    </dgm:pt>
    <dgm:pt modelId="{9DAB0A12-C892-4069-B57D-F7091D1C82EB}" type="pres">
      <dgm:prSet presAssocID="{67CC5F05-7D4F-415C-9AD2-C106A5030218}" presName="parentText" presStyleLbl="node1" presStyleIdx="0" presStyleCnt="1" custScaleX="277778" custLinFactNeighborX="-20715" custLinFactNeighborY="80734">
        <dgm:presLayoutVars>
          <dgm:chMax val="1"/>
          <dgm:bulletEnabled val="1"/>
        </dgm:presLayoutVars>
      </dgm:prSet>
      <dgm:spPr/>
      <dgm:t>
        <a:bodyPr/>
        <a:lstStyle/>
        <a:p>
          <a:endParaRPr lang="en-US"/>
        </a:p>
      </dgm:t>
    </dgm:pt>
  </dgm:ptLst>
  <dgm:cxnLst>
    <dgm:cxn modelId="{2DAF0495-3369-45B2-B627-F3B854B22CF4}" type="presOf" srcId="{FFF61DB8-3650-4C12-9062-7007314B8B76}" destId="{822C3D41-F6B0-4611-B275-3374D64118C4}" srcOrd="0" destOrd="0" presId="urn:microsoft.com/office/officeart/2005/8/layout/vList5"/>
    <dgm:cxn modelId="{0FC60C35-3673-44A6-A457-B01057D040C1}" type="presOf" srcId="{67CC5F05-7D4F-415C-9AD2-C106A5030218}" destId="{9DAB0A12-C892-4069-B57D-F7091D1C82EB}" srcOrd="0" destOrd="0" presId="urn:microsoft.com/office/officeart/2005/8/layout/vList5"/>
    <dgm:cxn modelId="{F614F8DE-5A7F-4BFF-B215-38748B52D60D}" srcId="{FFF61DB8-3650-4C12-9062-7007314B8B76}" destId="{67CC5F05-7D4F-415C-9AD2-C106A5030218}" srcOrd="0" destOrd="0" parTransId="{316C907F-F40D-4973-A877-C932C0305CA4}" sibTransId="{21EAF8C4-88A7-472D-9DAE-5D65273150C0}"/>
    <dgm:cxn modelId="{372DD506-DA62-4071-B2D6-98358E416742}" type="presParOf" srcId="{822C3D41-F6B0-4611-B275-3374D64118C4}" destId="{78BA4B09-A8C1-46D6-BA03-E86882B8822E}" srcOrd="0" destOrd="0" presId="urn:microsoft.com/office/officeart/2005/8/layout/vList5"/>
    <dgm:cxn modelId="{840BEFDF-2947-497B-9796-74C814309B4A}" type="presParOf" srcId="{78BA4B09-A8C1-46D6-BA03-E86882B8822E}" destId="{9DAB0A12-C892-4069-B57D-F7091D1C82EB}" srcOrd="0" destOrd="0" presId="urn:microsoft.com/office/officeart/2005/8/layout/vList5"/>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69642A0-B4D1-4EB9-86A8-B015AB2ADA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45D4F73-8E4F-4DE7-9274-1C3AF618A91A}">
      <dgm:prSet/>
      <dgm:spPr>
        <a:solidFill>
          <a:schemeClr val="tx2">
            <a:lumMod val="90000"/>
          </a:schemeClr>
        </a:solidFill>
      </dgm:spPr>
      <dgm:t>
        <a:bodyPr/>
        <a:lstStyle/>
        <a:p>
          <a:pPr rtl="1"/>
          <a:r>
            <a:rPr lang="ar-SA" b="0" dirty="0" smtClean="0">
              <a:solidFill>
                <a:schemeClr val="bg2"/>
              </a:solidFill>
            </a:rPr>
            <a:t>بررسي ميزان رعايت معيارهاي اخلاق پزشكي در 51 پايان‎نامه تحقيقاتي كارآزمايي باليني انجام شده از سال 73 تا 76 در بيمارستانهاي دانشگاه علوم پزشكي تهران</a:t>
          </a:r>
          <a:endParaRPr lang="en-US" b="0" dirty="0">
            <a:solidFill>
              <a:schemeClr val="bg2"/>
            </a:solidFill>
          </a:endParaRPr>
        </a:p>
      </dgm:t>
    </dgm:pt>
    <dgm:pt modelId="{AB53B58D-291B-4112-B694-AEC332B1975D}" type="parTrans" cxnId="{416EB2B5-9714-492C-A10E-73E118F5420B}">
      <dgm:prSet/>
      <dgm:spPr/>
      <dgm:t>
        <a:bodyPr/>
        <a:lstStyle/>
        <a:p>
          <a:endParaRPr lang="en-US"/>
        </a:p>
      </dgm:t>
    </dgm:pt>
    <dgm:pt modelId="{992CCE9C-2BA9-419D-8035-E95B0DB70FFE}" type="sibTrans" cxnId="{416EB2B5-9714-492C-A10E-73E118F5420B}">
      <dgm:prSet/>
      <dgm:spPr/>
      <dgm:t>
        <a:bodyPr/>
        <a:lstStyle/>
        <a:p>
          <a:endParaRPr lang="en-US"/>
        </a:p>
      </dgm:t>
    </dgm:pt>
    <dgm:pt modelId="{B12DD62B-B177-4BCE-B0F7-9DBC30F6EECC}" type="pres">
      <dgm:prSet presAssocID="{869642A0-B4D1-4EB9-86A8-B015AB2ADA34}" presName="linear" presStyleCnt="0">
        <dgm:presLayoutVars>
          <dgm:animLvl val="lvl"/>
          <dgm:resizeHandles val="exact"/>
        </dgm:presLayoutVars>
      </dgm:prSet>
      <dgm:spPr/>
      <dgm:t>
        <a:bodyPr/>
        <a:lstStyle/>
        <a:p>
          <a:endParaRPr lang="en-US"/>
        </a:p>
      </dgm:t>
    </dgm:pt>
    <dgm:pt modelId="{6938AA2F-11D3-4D11-9DA8-5272942AC77A}" type="pres">
      <dgm:prSet presAssocID="{045D4F73-8E4F-4DE7-9274-1C3AF618A91A}" presName="parentText" presStyleLbl="node1" presStyleIdx="0" presStyleCnt="1" custLinFactNeighborX="-613" custLinFactNeighborY="-38696">
        <dgm:presLayoutVars>
          <dgm:chMax val="0"/>
          <dgm:bulletEnabled val="1"/>
        </dgm:presLayoutVars>
      </dgm:prSet>
      <dgm:spPr/>
      <dgm:t>
        <a:bodyPr/>
        <a:lstStyle/>
        <a:p>
          <a:endParaRPr lang="en-US"/>
        </a:p>
      </dgm:t>
    </dgm:pt>
  </dgm:ptLst>
  <dgm:cxnLst>
    <dgm:cxn modelId="{5791AB3C-07DB-4624-AB5D-F0EA4EFB31DD}" type="presOf" srcId="{869642A0-B4D1-4EB9-86A8-B015AB2ADA34}" destId="{B12DD62B-B177-4BCE-B0F7-9DBC30F6EECC}" srcOrd="0" destOrd="0" presId="urn:microsoft.com/office/officeart/2005/8/layout/vList2"/>
    <dgm:cxn modelId="{416EB2B5-9714-492C-A10E-73E118F5420B}" srcId="{869642A0-B4D1-4EB9-86A8-B015AB2ADA34}" destId="{045D4F73-8E4F-4DE7-9274-1C3AF618A91A}" srcOrd="0" destOrd="0" parTransId="{AB53B58D-291B-4112-B694-AEC332B1975D}" sibTransId="{992CCE9C-2BA9-419D-8035-E95B0DB70FFE}"/>
    <dgm:cxn modelId="{F0C994EE-A5F1-45EA-AC6E-4CE13C2A98CD}" type="presOf" srcId="{045D4F73-8E4F-4DE7-9274-1C3AF618A91A}" destId="{6938AA2F-11D3-4D11-9DA8-5272942AC77A}" srcOrd="0" destOrd="0" presId="urn:microsoft.com/office/officeart/2005/8/layout/vList2"/>
    <dgm:cxn modelId="{F6D10408-3297-4B62-9F72-AE5BCD00B77C}" type="presParOf" srcId="{B12DD62B-B177-4BCE-B0F7-9DBC30F6EECC}" destId="{6938AA2F-11D3-4D11-9DA8-5272942AC77A}"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3A2331-023D-4630-B1DD-491B8EE742CC}">
      <dsp:nvSpPr>
        <dsp:cNvPr id="0" name=""/>
        <dsp:cNvSpPr/>
      </dsp:nvSpPr>
      <dsp:spPr>
        <a:xfrm>
          <a:off x="0" y="0"/>
          <a:ext cx="321471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fa-IR" sz="3200" b="0" i="1" kern="1200" dirty="0" smtClean="0"/>
            <a:t>اهمیت و جایگاه</a:t>
          </a:r>
          <a:endParaRPr lang="en-US" sz="3200" b="0" i="1" kern="1200" dirty="0"/>
        </a:p>
      </dsp:txBody>
      <dsp:txXfrm>
        <a:off x="0" y="0"/>
        <a:ext cx="3214710" cy="76752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DAC336-8A96-45A8-AC22-7EFFEE46F11A}">
      <dsp:nvSpPr>
        <dsp:cNvPr id="0" name=""/>
        <dsp:cNvSpPr/>
      </dsp:nvSpPr>
      <dsp:spPr>
        <a:xfrm>
          <a:off x="0" y="446"/>
          <a:ext cx="6166177" cy="4567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r" defTabSz="1244600" rtl="1">
            <a:lnSpc>
              <a:spcPct val="90000"/>
            </a:lnSpc>
            <a:spcBef>
              <a:spcPct val="0"/>
            </a:spcBef>
            <a:spcAft>
              <a:spcPct val="35000"/>
            </a:spcAft>
          </a:pPr>
          <a:r>
            <a:rPr lang="ar-SA" sz="2800" kern="1200" dirty="0" smtClean="0"/>
            <a:t>تحقيق در وضعيت رعايت اصول اخلاق در ايران</a:t>
          </a:r>
          <a:endParaRPr lang="en-US" sz="2800" kern="1200" dirty="0"/>
        </a:p>
      </dsp:txBody>
      <dsp:txXfrm>
        <a:off x="0" y="446"/>
        <a:ext cx="6166177" cy="456753"/>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DAC336-8A96-45A8-AC22-7EFFEE46F11A}">
      <dsp:nvSpPr>
        <dsp:cNvPr id="0" name=""/>
        <dsp:cNvSpPr/>
      </dsp:nvSpPr>
      <dsp:spPr>
        <a:xfrm>
          <a:off x="0" y="446"/>
          <a:ext cx="6166177" cy="4567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r" defTabSz="1244600" rtl="1">
            <a:lnSpc>
              <a:spcPct val="90000"/>
            </a:lnSpc>
            <a:spcBef>
              <a:spcPct val="0"/>
            </a:spcBef>
            <a:spcAft>
              <a:spcPct val="35000"/>
            </a:spcAft>
          </a:pPr>
          <a:r>
            <a:rPr lang="ar-SA" sz="2800" kern="1200" dirty="0" smtClean="0"/>
            <a:t>تحقيق در وضعيت رعايت اصول اخلاق در ايران</a:t>
          </a:r>
          <a:endParaRPr lang="en-US" sz="2800" kern="1200" dirty="0"/>
        </a:p>
      </dsp:txBody>
      <dsp:txXfrm>
        <a:off x="0" y="446"/>
        <a:ext cx="6166177" cy="456753"/>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0BAE50-88E9-4423-91FB-EFD233CA5230}">
      <dsp:nvSpPr>
        <dsp:cNvPr id="0" name=""/>
        <dsp:cNvSpPr/>
      </dsp:nvSpPr>
      <dsp:spPr>
        <a:xfrm>
          <a:off x="0" y="135525"/>
          <a:ext cx="7272338"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ar-SA" sz="3000" b="1" kern="1200" dirty="0" smtClean="0"/>
            <a:t>اهم مسائلي كه بايد كه در هر تحقيق مدنظر قرار گيرد :</a:t>
          </a:r>
          <a:endParaRPr lang="en-US" sz="3000" b="1" kern="1200" dirty="0"/>
        </a:p>
      </dsp:txBody>
      <dsp:txXfrm>
        <a:off x="0" y="135525"/>
        <a:ext cx="7272338" cy="719549"/>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0BAE50-88E9-4423-91FB-EFD233CA5230}">
      <dsp:nvSpPr>
        <dsp:cNvPr id="0" name=""/>
        <dsp:cNvSpPr/>
      </dsp:nvSpPr>
      <dsp:spPr>
        <a:xfrm>
          <a:off x="0" y="135525"/>
          <a:ext cx="7272338"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ar-SA" sz="3000" b="0" kern="1200" dirty="0" smtClean="0"/>
            <a:t>اهم مسائلي كه بايد كه در هر تحقيق مدنظر قرار گيرد :</a:t>
          </a:r>
          <a:endParaRPr lang="en-US" sz="3000" b="0" kern="1200" dirty="0"/>
        </a:p>
      </dsp:txBody>
      <dsp:txXfrm>
        <a:off x="0" y="135525"/>
        <a:ext cx="7272338" cy="71954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0BAE50-88E9-4423-91FB-EFD233CA5230}">
      <dsp:nvSpPr>
        <dsp:cNvPr id="0" name=""/>
        <dsp:cNvSpPr/>
      </dsp:nvSpPr>
      <dsp:spPr>
        <a:xfrm>
          <a:off x="0" y="0"/>
          <a:ext cx="7272338"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ar-SA" sz="3100" b="0" kern="1200" dirty="0" smtClean="0"/>
            <a:t>اهم مسائلي كه بايد كه در هر تحقيق مدنظر قرار گيرد</a:t>
          </a:r>
          <a:endParaRPr lang="en-US" sz="3100" b="0" kern="1200" dirty="0"/>
        </a:p>
      </dsp:txBody>
      <dsp:txXfrm>
        <a:off x="0" y="0"/>
        <a:ext cx="7272338" cy="743535"/>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0BAE50-88E9-4423-91FB-EFD233CA5230}">
      <dsp:nvSpPr>
        <dsp:cNvPr id="0" name=""/>
        <dsp:cNvSpPr/>
      </dsp:nvSpPr>
      <dsp:spPr>
        <a:xfrm>
          <a:off x="0" y="0"/>
          <a:ext cx="7272338"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ar-SA" sz="3000" b="0" kern="1200" dirty="0" smtClean="0"/>
            <a:t>اهم مسائلي كه بايد كه در هر تحقيق مدنظر قرار گيرد :</a:t>
          </a:r>
          <a:endParaRPr lang="en-US" sz="3000" b="0" kern="1200" dirty="0"/>
        </a:p>
      </dsp:txBody>
      <dsp:txXfrm>
        <a:off x="0" y="0"/>
        <a:ext cx="7272338" cy="719549"/>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C7C58F-3B30-4F1B-94F5-1B3019D0BE0D}">
      <dsp:nvSpPr>
        <dsp:cNvPr id="0" name=""/>
        <dsp:cNvSpPr/>
      </dsp:nvSpPr>
      <dsp:spPr>
        <a:xfrm>
          <a:off x="0" y="1127"/>
          <a:ext cx="5903913" cy="9894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fa-IR" sz="4800" kern="1200" dirty="0" smtClean="0">
              <a:solidFill>
                <a:srgbClr val="FFFF00"/>
              </a:solidFill>
            </a:rPr>
            <a:t>كميته اخلاق در پژوهش</a:t>
          </a:r>
          <a:endParaRPr lang="en-US" sz="4800" kern="1200" dirty="0">
            <a:solidFill>
              <a:srgbClr val="FFFF00"/>
            </a:solidFill>
          </a:endParaRPr>
        </a:p>
      </dsp:txBody>
      <dsp:txXfrm>
        <a:off x="0" y="1127"/>
        <a:ext cx="5903913" cy="989472"/>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549E26-7463-4D4B-AD7A-2C997A7CE3BF}">
      <dsp:nvSpPr>
        <dsp:cNvPr id="0" name=""/>
        <dsp:cNvSpPr/>
      </dsp:nvSpPr>
      <dsp:spPr>
        <a:xfrm>
          <a:off x="0" y="0"/>
          <a:ext cx="8229600" cy="120144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fa-IR" sz="3100" b="1" u="none" kern="1200" dirty="0" smtClean="0"/>
            <a:t>مسؤوليت دايمي نظارت بر اجراي اخلاقي پژوهش</a:t>
          </a:r>
          <a:endParaRPr lang="fa-IR" sz="3100" u="none" kern="1200" dirty="0"/>
        </a:p>
      </dsp:txBody>
      <dsp:txXfrm>
        <a:off x="0" y="0"/>
        <a:ext cx="8229600" cy="1201443"/>
      </dsp:txXfrm>
    </dsp:sp>
    <dsp:sp modelId="{4F42B043-0109-4E56-93D1-FCAAF4440CD2}">
      <dsp:nvSpPr>
        <dsp:cNvPr id="0" name=""/>
        <dsp:cNvSpPr/>
      </dsp:nvSpPr>
      <dsp:spPr>
        <a:xfrm>
          <a:off x="0" y="2143130"/>
          <a:ext cx="8229600" cy="120144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r" defTabSz="1377950" rtl="1">
            <a:lnSpc>
              <a:spcPct val="90000"/>
            </a:lnSpc>
            <a:spcBef>
              <a:spcPct val="0"/>
            </a:spcBef>
            <a:spcAft>
              <a:spcPct val="35000"/>
            </a:spcAft>
          </a:pPr>
          <a:r>
            <a:rPr lang="fa-IR" sz="3100" u="none" kern="1200" dirty="0" smtClean="0">
              <a:solidFill>
                <a:schemeClr val="bg1"/>
              </a:solidFill>
            </a:rPr>
            <a:t>بايد </a:t>
          </a:r>
          <a:r>
            <a:rPr lang="fa-IR" sz="3100" b="1" u="none" kern="1200" dirty="0" smtClean="0">
              <a:solidFill>
                <a:schemeClr val="bg1"/>
              </a:solidFill>
            </a:rPr>
            <a:t>حامي حقوق و سلامت تك‌تك افراد شركت‌كننده</a:t>
          </a:r>
          <a:r>
            <a:rPr lang="fa-IR" sz="3100" u="none" kern="1200" dirty="0" smtClean="0">
              <a:solidFill>
                <a:schemeClr val="bg1"/>
              </a:solidFill>
            </a:rPr>
            <a:t> در مطالعه باشد و توجه خاص به شركت‌كنندگان آسيب‌پذير داشته باشد.</a:t>
          </a:r>
          <a:endParaRPr lang="en-US" sz="3100" u="none" kern="1200" dirty="0">
            <a:solidFill>
              <a:schemeClr val="bg1"/>
            </a:solidFill>
          </a:endParaRPr>
        </a:p>
      </dsp:txBody>
      <dsp:txXfrm>
        <a:off x="0" y="2143130"/>
        <a:ext cx="8229600" cy="1201443"/>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363C2C-2B11-4CA1-8703-F7059691E87B}">
      <dsp:nvSpPr>
        <dsp:cNvPr id="0" name=""/>
        <dsp:cNvSpPr/>
      </dsp:nvSpPr>
      <dsp:spPr>
        <a:xfrm>
          <a:off x="0" y="57298"/>
          <a:ext cx="3857652" cy="83947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fa-IR" sz="3500" kern="1200" dirty="0" smtClean="0"/>
            <a:t>كميته اخلاق در پژوهش</a:t>
          </a:r>
          <a:endParaRPr lang="en-US" sz="3500" kern="1200" dirty="0"/>
        </a:p>
      </dsp:txBody>
      <dsp:txXfrm>
        <a:off x="0" y="57298"/>
        <a:ext cx="3857652" cy="839474"/>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9C4D56-3E6C-4D87-9AF1-9BA068099FD3}">
      <dsp:nvSpPr>
        <dsp:cNvPr id="0" name=""/>
        <dsp:cNvSpPr/>
      </dsp:nvSpPr>
      <dsp:spPr>
        <a:xfrm>
          <a:off x="0" y="0"/>
          <a:ext cx="8229600" cy="7370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1">
            <a:lnSpc>
              <a:spcPct val="90000"/>
            </a:lnSpc>
            <a:spcBef>
              <a:spcPct val="0"/>
            </a:spcBef>
            <a:spcAft>
              <a:spcPct val="35000"/>
            </a:spcAft>
          </a:pPr>
          <a:r>
            <a:rPr lang="fa-IR" sz="3200" b="1" u="sng" kern="1200" dirty="0" smtClean="0"/>
            <a:t>اين كميته بايد دسترسي به مستندات زير داشته باشد</a:t>
          </a:r>
          <a:r>
            <a:rPr lang="fa-IR" sz="2100" b="1" kern="1200" dirty="0" smtClean="0"/>
            <a:t>:</a:t>
          </a:r>
          <a:endParaRPr lang="en-US" sz="2100" kern="1200" dirty="0"/>
        </a:p>
      </dsp:txBody>
      <dsp:txXfrm>
        <a:off x="0" y="0"/>
        <a:ext cx="8229600" cy="737099"/>
      </dsp:txXfrm>
    </dsp:sp>
    <dsp:sp modelId="{232C8613-43AC-4E34-88F0-330584B7EAF0}">
      <dsp:nvSpPr>
        <dsp:cNvPr id="0" name=""/>
        <dsp:cNvSpPr/>
      </dsp:nvSpPr>
      <dsp:spPr>
        <a:xfrm>
          <a:off x="0" y="866802"/>
          <a:ext cx="8229600" cy="7370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t>اطلاعات مكتوب ارائه شده به افراد شركت‌كننده</a:t>
          </a:r>
          <a:endParaRPr lang="en-US" sz="2400" kern="1200" dirty="0"/>
        </a:p>
      </dsp:txBody>
      <dsp:txXfrm>
        <a:off x="0" y="866802"/>
        <a:ext cx="8229600" cy="737099"/>
      </dsp:txXfrm>
    </dsp:sp>
    <dsp:sp modelId="{54886877-59EB-4C97-AF47-6AD908C10553}">
      <dsp:nvSpPr>
        <dsp:cNvPr id="0" name=""/>
        <dsp:cNvSpPr/>
      </dsp:nvSpPr>
      <dsp:spPr>
        <a:xfrm>
          <a:off x="0" y="1664382"/>
          <a:ext cx="8229600" cy="7370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kern="1200" dirty="0" smtClean="0"/>
            <a:t>كتابچه راهنماي پژوهشگران (اطلاعات باليني و غيرباليني مرتبط با فراورده‌ مورد تحقيق)</a:t>
          </a:r>
          <a:endParaRPr lang="en-US" sz="2100" kern="1200" dirty="0"/>
        </a:p>
      </dsp:txBody>
      <dsp:txXfrm>
        <a:off x="0" y="1664382"/>
        <a:ext cx="8229600" cy="737099"/>
      </dsp:txXfrm>
    </dsp:sp>
    <dsp:sp modelId="{B29FA968-82F1-483E-AE35-0C7D4BF00EE7}">
      <dsp:nvSpPr>
        <dsp:cNvPr id="0" name=""/>
        <dsp:cNvSpPr/>
      </dsp:nvSpPr>
      <dsp:spPr>
        <a:xfrm>
          <a:off x="0" y="2461962"/>
          <a:ext cx="8229600" cy="7370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kern="1200" dirty="0" smtClean="0"/>
            <a:t>اطلاعات در مورد بي‌ضرر بودن فرآورده</a:t>
          </a:r>
          <a:endParaRPr lang="en-US" sz="2100" kern="1200" dirty="0"/>
        </a:p>
      </dsp:txBody>
      <dsp:txXfrm>
        <a:off x="0" y="2461962"/>
        <a:ext cx="8229600" cy="737099"/>
      </dsp:txXfrm>
    </dsp:sp>
    <dsp:sp modelId="{BF081352-9700-4773-86A5-A55E3063D7A2}">
      <dsp:nvSpPr>
        <dsp:cNvPr id="0" name=""/>
        <dsp:cNvSpPr/>
      </dsp:nvSpPr>
      <dsp:spPr>
        <a:xfrm>
          <a:off x="0" y="3259542"/>
          <a:ext cx="8229600" cy="7370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kern="1200" dirty="0" smtClean="0"/>
            <a:t>اطلاعات مرتبط با پرداخت به شركت‌كنندگان و جبران هزينه‌هاي آنان</a:t>
          </a:r>
          <a:endParaRPr lang="en-US" sz="2100" kern="1200" dirty="0"/>
        </a:p>
      </dsp:txBody>
      <dsp:txXfrm>
        <a:off x="0" y="3259542"/>
        <a:ext cx="8229600" cy="737099"/>
      </dsp:txXfrm>
    </dsp:sp>
    <dsp:sp modelId="{3A284744-6D94-493E-B7B5-E3E54D7A76AA}">
      <dsp:nvSpPr>
        <dsp:cNvPr id="0" name=""/>
        <dsp:cNvSpPr/>
      </dsp:nvSpPr>
      <dsp:spPr>
        <a:xfrm>
          <a:off x="0" y="4057122"/>
          <a:ext cx="8229600" cy="7370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kern="1200" dirty="0" smtClean="0"/>
            <a:t>آخرين كارنامه پژوهشي (</a:t>
          </a:r>
          <a:r>
            <a:rPr lang="en-US" sz="2100" kern="1200" dirty="0" smtClean="0"/>
            <a:t>CV</a:t>
          </a:r>
          <a:r>
            <a:rPr lang="fa-IR" sz="2100" kern="1200" dirty="0" smtClean="0"/>
            <a:t>) محقق </a:t>
          </a:r>
          <a:endParaRPr lang="en-US" sz="2100" kern="1200" dirty="0"/>
        </a:p>
      </dsp:txBody>
      <dsp:txXfrm>
        <a:off x="0" y="4057122"/>
        <a:ext cx="8229600" cy="737099"/>
      </dsp:txXfrm>
    </dsp:sp>
    <dsp:sp modelId="{4073BC11-9F8C-4DC7-A0E0-4E4D83E5F7F5}">
      <dsp:nvSpPr>
        <dsp:cNvPr id="0" name=""/>
        <dsp:cNvSpPr/>
      </dsp:nvSpPr>
      <dsp:spPr>
        <a:xfrm>
          <a:off x="0" y="4854702"/>
          <a:ext cx="8229600" cy="7370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kern="1200" dirty="0" smtClean="0"/>
            <a:t>مستنداني كه كميته ممكن است بدانها نياز داشته باشد.</a:t>
          </a:r>
          <a:endParaRPr lang="en-US" sz="2100" kern="1200" dirty="0"/>
        </a:p>
      </dsp:txBody>
      <dsp:txXfrm>
        <a:off x="0" y="4854702"/>
        <a:ext cx="8229600" cy="7370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3A2331-023D-4630-B1DD-491B8EE742CC}">
      <dsp:nvSpPr>
        <dsp:cNvPr id="0" name=""/>
        <dsp:cNvSpPr/>
      </dsp:nvSpPr>
      <dsp:spPr>
        <a:xfrm>
          <a:off x="0" y="0"/>
          <a:ext cx="3214710" cy="647595"/>
        </a:xfrm>
        <a:prstGeom prst="round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bliqueBottomRight"/>
          <a:lightRig rig="threeP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fa-IR" sz="2700" b="0" i="1" kern="1200" dirty="0" smtClean="0">
              <a:solidFill>
                <a:schemeClr val="tx2">
                  <a:lumMod val="75000"/>
                </a:schemeClr>
              </a:solidFill>
            </a:rPr>
            <a:t>فضایل </a:t>
          </a:r>
          <a:r>
            <a:rPr lang="ar-SA" sz="2700" kern="1200" dirty="0" smtClean="0">
              <a:solidFill>
                <a:schemeClr val="tx2">
                  <a:lumMod val="75000"/>
                </a:schemeClr>
              </a:solidFill>
            </a:rPr>
            <a:t>اخلاق</a:t>
          </a:r>
          <a:r>
            <a:rPr lang="fa-IR" sz="2700" kern="1200" dirty="0" smtClean="0">
              <a:solidFill>
                <a:schemeClr val="tx2">
                  <a:lumMod val="75000"/>
                </a:schemeClr>
              </a:solidFill>
            </a:rPr>
            <a:t>ی</a:t>
          </a:r>
          <a:r>
            <a:rPr lang="ar-SA" sz="2700" kern="1200" dirty="0" smtClean="0">
              <a:solidFill>
                <a:schemeClr val="tx2">
                  <a:lumMod val="75000"/>
                </a:schemeClr>
              </a:solidFill>
            </a:rPr>
            <a:t> در پژوهش</a:t>
          </a:r>
          <a:endParaRPr lang="en-US" sz="2700" b="0" i="1" kern="1200" dirty="0">
            <a:solidFill>
              <a:schemeClr val="tx2">
                <a:lumMod val="75000"/>
              </a:schemeClr>
            </a:solidFill>
          </a:endParaRPr>
        </a:p>
      </dsp:txBody>
      <dsp:txXfrm>
        <a:off x="0" y="0"/>
        <a:ext cx="3214710" cy="647595"/>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AB0A12-C892-4069-B57D-F7091D1C82EB}">
      <dsp:nvSpPr>
        <dsp:cNvPr id="0" name=""/>
        <dsp:cNvSpPr/>
      </dsp:nvSpPr>
      <dsp:spPr>
        <a:xfrm>
          <a:off x="0" y="0"/>
          <a:ext cx="2697157" cy="70788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ar-SA" sz="2800" kern="1200" dirty="0" smtClean="0"/>
            <a:t>اخلاق در پژوهش</a:t>
          </a:r>
          <a:endParaRPr lang="en-US" sz="2800" kern="1200" dirty="0"/>
        </a:p>
      </dsp:txBody>
      <dsp:txXfrm>
        <a:off x="0" y="0"/>
        <a:ext cx="2697157" cy="707886"/>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FCF4DD-8D7F-47F6-9791-04F03E540876}">
      <dsp:nvSpPr>
        <dsp:cNvPr id="0" name=""/>
        <dsp:cNvSpPr/>
      </dsp:nvSpPr>
      <dsp:spPr>
        <a:xfrm>
          <a:off x="0" y="200752"/>
          <a:ext cx="6580252" cy="4557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t>چهار اصل كليدي براي راهنمايي در</a:t>
          </a:r>
          <a:r>
            <a:rPr lang="en-US" sz="2400" b="1" kern="1200" dirty="0" smtClean="0"/>
            <a:t> </a:t>
          </a:r>
          <a:r>
            <a:rPr lang="ar-SA" sz="2400" b="1" kern="1200" dirty="0" smtClean="0"/>
            <a:t>تصميم‌گيريهاي اخلاقي</a:t>
          </a:r>
          <a:endParaRPr lang="fa-IR" sz="2400" b="1" kern="1200" dirty="0"/>
        </a:p>
      </dsp:txBody>
      <dsp:txXfrm>
        <a:off x="0" y="200752"/>
        <a:ext cx="6580252" cy="455739"/>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110B20-A9B3-4ABE-BC0C-071E32D14995}">
      <dsp:nvSpPr>
        <dsp:cNvPr id="0" name=""/>
        <dsp:cNvSpPr/>
      </dsp:nvSpPr>
      <dsp:spPr>
        <a:xfrm>
          <a:off x="0" y="680"/>
          <a:ext cx="6316681" cy="6470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kern="1200" dirty="0" smtClean="0"/>
            <a:t>رضايت معتبر  </a:t>
          </a:r>
          <a:r>
            <a:rPr lang="en-US" sz="3200" kern="1200" dirty="0" smtClean="0"/>
            <a:t>(informed consent)</a:t>
          </a:r>
          <a:endParaRPr lang="en-US" sz="3200" kern="1200" dirty="0"/>
        </a:p>
      </dsp:txBody>
      <dsp:txXfrm>
        <a:off x="0" y="680"/>
        <a:ext cx="6316681" cy="647019"/>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6EBDA2-25A5-4A6C-BBAC-953DC90BA346}">
      <dsp:nvSpPr>
        <dsp:cNvPr id="0" name=""/>
        <dsp:cNvSpPr/>
      </dsp:nvSpPr>
      <dsp:spPr>
        <a:xfrm>
          <a:off x="0" y="687"/>
          <a:ext cx="4714907" cy="7774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fa-IR" sz="4000" kern="1200" dirty="0" smtClean="0"/>
            <a:t>رضايت آزادانه و</a:t>
          </a:r>
          <a:r>
            <a:rPr lang="fa-IR" sz="4800" kern="1200" dirty="0" smtClean="0"/>
            <a:t> </a:t>
          </a:r>
          <a:r>
            <a:rPr lang="fa-IR" sz="4000" kern="1200" dirty="0" smtClean="0"/>
            <a:t>آگاهانه</a:t>
          </a:r>
          <a:endParaRPr lang="en-US" sz="4000" kern="1200" dirty="0"/>
        </a:p>
      </dsp:txBody>
      <dsp:txXfrm>
        <a:off x="0" y="687"/>
        <a:ext cx="4714907" cy="777410"/>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110B20-A9B3-4ABE-BC0C-071E32D14995}">
      <dsp:nvSpPr>
        <dsp:cNvPr id="0" name=""/>
        <dsp:cNvSpPr/>
      </dsp:nvSpPr>
      <dsp:spPr>
        <a:xfrm>
          <a:off x="0" y="680"/>
          <a:ext cx="6316681" cy="6470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kern="1200" dirty="0" smtClean="0"/>
            <a:t>رضايت معتبر  </a:t>
          </a:r>
          <a:r>
            <a:rPr lang="en-US" sz="3200" kern="1200" dirty="0" smtClean="0"/>
            <a:t>(informed consent)</a:t>
          </a:r>
          <a:endParaRPr lang="en-US" sz="3200" kern="1200" dirty="0"/>
        </a:p>
      </dsp:txBody>
      <dsp:txXfrm>
        <a:off x="0" y="680"/>
        <a:ext cx="6316681" cy="647019"/>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DB77BC-98A6-426D-BA56-377048E8CBCB}">
      <dsp:nvSpPr>
        <dsp:cNvPr id="0" name=""/>
        <dsp:cNvSpPr/>
      </dsp:nvSpPr>
      <dsp:spPr>
        <a:xfrm>
          <a:off x="0" y="479"/>
          <a:ext cx="6100780" cy="7186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1">
            <a:lnSpc>
              <a:spcPct val="90000"/>
            </a:lnSpc>
            <a:spcBef>
              <a:spcPct val="0"/>
            </a:spcBef>
            <a:spcAft>
              <a:spcPct val="35000"/>
            </a:spcAft>
          </a:pPr>
          <a:r>
            <a:rPr lang="ar-SA" sz="3200" b="0" kern="1200" dirty="0" smtClean="0"/>
            <a:t>رضايت معتبر  </a:t>
          </a:r>
          <a:r>
            <a:rPr lang="en-US" sz="3200" b="0" kern="1200" dirty="0" smtClean="0"/>
            <a:t>(informed consent)</a:t>
          </a:r>
          <a:endParaRPr lang="en-US" sz="3200" b="0" kern="1200" dirty="0"/>
        </a:p>
      </dsp:txBody>
      <dsp:txXfrm>
        <a:off x="0" y="479"/>
        <a:ext cx="6100780" cy="718658"/>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F3D436-44F6-4345-AA57-2B0861B81E4C}">
      <dsp:nvSpPr>
        <dsp:cNvPr id="0" name=""/>
        <dsp:cNvSpPr/>
      </dsp:nvSpPr>
      <dsp:spPr>
        <a:xfrm>
          <a:off x="0" y="1"/>
          <a:ext cx="5572164" cy="917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fa-IR" sz="2800" kern="1200" dirty="0" smtClean="0">
              <a:solidFill>
                <a:schemeClr val="accent2"/>
              </a:solidFill>
            </a:rPr>
            <a:t>استفاده از پرونده هاي پزشکي در پژوهش</a:t>
          </a:r>
          <a:endParaRPr lang="en-US" sz="2800" kern="1200" dirty="0">
            <a:solidFill>
              <a:schemeClr val="accent2"/>
            </a:solidFill>
          </a:endParaRPr>
        </a:p>
      </dsp:txBody>
      <dsp:txXfrm>
        <a:off x="0" y="1"/>
        <a:ext cx="5572164" cy="917280"/>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E90516-02A4-4132-B26F-48786BE09119}">
      <dsp:nvSpPr>
        <dsp:cNvPr id="0" name=""/>
        <dsp:cNvSpPr/>
      </dsp:nvSpPr>
      <dsp:spPr>
        <a:xfrm>
          <a:off x="0" y="0"/>
          <a:ext cx="6324616"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fa-IR" sz="2700" kern="1200" dirty="0" smtClean="0"/>
            <a:t>تهيه بانک اطلاعات از بيماران براي مقاصد پژوهشي</a:t>
          </a:r>
          <a:endParaRPr lang="en-US" sz="2700" kern="1200" dirty="0"/>
        </a:p>
      </dsp:txBody>
      <dsp:txXfrm>
        <a:off x="0" y="0"/>
        <a:ext cx="6324616" cy="647595"/>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C7AE56-D1A1-4F1F-8E6D-6C1D5380A135}">
      <dsp:nvSpPr>
        <dsp:cNvPr id="0" name=""/>
        <dsp:cNvSpPr/>
      </dsp:nvSpPr>
      <dsp:spPr>
        <a:xfrm>
          <a:off x="0" y="26212"/>
          <a:ext cx="6242070" cy="7675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ar-SA" sz="3200" b="0" kern="1200" dirty="0" smtClean="0"/>
            <a:t>اصول اخلاقي در پژوهش هاي علوم پزشك</a:t>
          </a:r>
          <a:r>
            <a:rPr lang="fa-IR" sz="3200" b="0" kern="1200" dirty="0" smtClean="0"/>
            <a:t>ی</a:t>
          </a:r>
          <a:r>
            <a:rPr lang="en-US" sz="3200" b="0" kern="1200" dirty="0" smtClean="0"/>
            <a:t> </a:t>
          </a:r>
          <a:endParaRPr lang="en-US" sz="3200" b="0" kern="1200" dirty="0"/>
        </a:p>
      </dsp:txBody>
      <dsp:txXfrm>
        <a:off x="0" y="26212"/>
        <a:ext cx="6242070" cy="767520"/>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C7AE56-D1A1-4F1F-8E6D-6C1D5380A135}">
      <dsp:nvSpPr>
        <dsp:cNvPr id="0" name=""/>
        <dsp:cNvSpPr/>
      </dsp:nvSpPr>
      <dsp:spPr>
        <a:xfrm>
          <a:off x="0" y="26212"/>
          <a:ext cx="6242070" cy="7675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ar-SA" sz="3200" b="0" kern="1200" dirty="0" smtClean="0"/>
            <a:t>اصول اخلاقي در پژوهش هاي علوم پزشك</a:t>
          </a:r>
          <a:r>
            <a:rPr lang="fa-IR" sz="3200" b="0" kern="1200" dirty="0" smtClean="0"/>
            <a:t>ی</a:t>
          </a:r>
          <a:r>
            <a:rPr lang="en-US" sz="3200" b="0" kern="1200" dirty="0" smtClean="0"/>
            <a:t> </a:t>
          </a:r>
          <a:endParaRPr lang="en-US" sz="3200" b="0" kern="1200" dirty="0"/>
        </a:p>
      </dsp:txBody>
      <dsp:txXfrm>
        <a:off x="0" y="26212"/>
        <a:ext cx="6242070" cy="7675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DFBCE3-2B71-437A-8CDD-FE4A72212236}">
      <dsp:nvSpPr>
        <dsp:cNvPr id="0" name=""/>
        <dsp:cNvSpPr/>
      </dsp:nvSpPr>
      <dsp:spPr>
        <a:xfrm>
          <a:off x="1300143" y="1205"/>
          <a:ext cx="5629313" cy="7019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rtl="1">
            <a:lnSpc>
              <a:spcPct val="90000"/>
            </a:lnSpc>
            <a:spcBef>
              <a:spcPct val="0"/>
            </a:spcBef>
            <a:spcAft>
              <a:spcPct val="35000"/>
            </a:spcAft>
          </a:pPr>
          <a:r>
            <a:rPr lang="fa-IR" sz="2800" kern="1200" dirty="0" smtClean="0"/>
            <a:t>نیت و انگیزه</a:t>
          </a:r>
          <a:endParaRPr lang="en-US" sz="2800" kern="1200" dirty="0"/>
        </a:p>
      </dsp:txBody>
      <dsp:txXfrm>
        <a:off x="1300143" y="1205"/>
        <a:ext cx="5629313" cy="701924"/>
      </dsp:txXfrm>
    </dsp:sp>
    <dsp:sp modelId="{A450E475-114E-42FD-B242-72DD45D4CD0A}">
      <dsp:nvSpPr>
        <dsp:cNvPr id="0" name=""/>
        <dsp:cNvSpPr/>
      </dsp:nvSpPr>
      <dsp:spPr>
        <a:xfrm>
          <a:off x="1300143" y="738225"/>
          <a:ext cx="5629313" cy="7019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t>شجاعت و شهامت</a:t>
          </a:r>
          <a:endParaRPr lang="en-US" sz="2400" kern="1200" dirty="0"/>
        </a:p>
      </dsp:txBody>
      <dsp:txXfrm>
        <a:off x="1300143" y="738225"/>
        <a:ext cx="5629313" cy="701924"/>
      </dsp:txXfrm>
    </dsp:sp>
    <dsp:sp modelId="{E456FAE2-79C2-4F3A-ACDD-ABB6479A2BD4}">
      <dsp:nvSpPr>
        <dsp:cNvPr id="0" name=""/>
        <dsp:cNvSpPr/>
      </dsp:nvSpPr>
      <dsp:spPr>
        <a:xfrm>
          <a:off x="1300143" y="1475246"/>
          <a:ext cx="5629313" cy="7019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rtl="1">
            <a:lnSpc>
              <a:spcPct val="90000"/>
            </a:lnSpc>
            <a:spcBef>
              <a:spcPct val="0"/>
            </a:spcBef>
            <a:spcAft>
              <a:spcPct val="35000"/>
            </a:spcAft>
          </a:pPr>
          <a:r>
            <a:rPr lang="fa-IR" sz="2800" kern="1200" dirty="0" smtClean="0"/>
            <a:t>امانت داری</a:t>
          </a:r>
          <a:endParaRPr lang="en-US" sz="2800" kern="1200" dirty="0"/>
        </a:p>
      </dsp:txBody>
      <dsp:txXfrm>
        <a:off x="1300143" y="1475246"/>
        <a:ext cx="5629313" cy="701924"/>
      </dsp:txXfrm>
    </dsp:sp>
    <dsp:sp modelId="{9CABF70E-E0BD-425B-B813-190EB144294B}">
      <dsp:nvSpPr>
        <dsp:cNvPr id="0" name=""/>
        <dsp:cNvSpPr/>
      </dsp:nvSpPr>
      <dsp:spPr>
        <a:xfrm>
          <a:off x="1300143" y="2212266"/>
          <a:ext cx="5629313" cy="7019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rtl="1">
            <a:lnSpc>
              <a:spcPct val="90000"/>
            </a:lnSpc>
            <a:spcBef>
              <a:spcPct val="0"/>
            </a:spcBef>
            <a:spcAft>
              <a:spcPct val="35000"/>
            </a:spcAft>
          </a:pPr>
          <a:r>
            <a:rPr lang="fa-IR" sz="2800" kern="1200" dirty="0" smtClean="0"/>
            <a:t>صداقت و حقیقت جویی</a:t>
          </a:r>
          <a:endParaRPr lang="en-US" sz="2800" kern="1200" dirty="0"/>
        </a:p>
      </dsp:txBody>
      <dsp:txXfrm>
        <a:off x="1300143" y="2212266"/>
        <a:ext cx="5629313" cy="701924"/>
      </dsp:txXfrm>
    </dsp:sp>
    <dsp:sp modelId="{B2738B2A-C11B-4691-AFD2-EACBEF0A3952}">
      <dsp:nvSpPr>
        <dsp:cNvPr id="0" name=""/>
        <dsp:cNvSpPr/>
      </dsp:nvSpPr>
      <dsp:spPr>
        <a:xfrm>
          <a:off x="1300143" y="2949286"/>
          <a:ext cx="5629313" cy="7019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rtl="1">
            <a:lnSpc>
              <a:spcPct val="90000"/>
            </a:lnSpc>
            <a:spcBef>
              <a:spcPct val="0"/>
            </a:spcBef>
            <a:spcAft>
              <a:spcPct val="35000"/>
            </a:spcAft>
          </a:pPr>
          <a:r>
            <a:rPr lang="fa-IR" sz="2800" kern="1200" dirty="0" smtClean="0"/>
            <a:t>نشاط در تحقیق</a:t>
          </a:r>
          <a:endParaRPr lang="en-US" sz="2800" kern="1200" dirty="0"/>
        </a:p>
      </dsp:txBody>
      <dsp:txXfrm>
        <a:off x="1300143" y="2949286"/>
        <a:ext cx="5629313" cy="701924"/>
      </dsp:txXfrm>
    </dsp:sp>
    <dsp:sp modelId="{597B58C6-D9BC-4A23-8C6D-D13F19AFFFA5}">
      <dsp:nvSpPr>
        <dsp:cNvPr id="0" name=""/>
        <dsp:cNvSpPr/>
      </dsp:nvSpPr>
      <dsp:spPr>
        <a:xfrm>
          <a:off x="1300143" y="3686307"/>
          <a:ext cx="5629313" cy="7019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rtl="1">
            <a:lnSpc>
              <a:spcPct val="90000"/>
            </a:lnSpc>
            <a:spcBef>
              <a:spcPct val="0"/>
            </a:spcBef>
            <a:spcAft>
              <a:spcPct val="35000"/>
            </a:spcAft>
          </a:pPr>
          <a:r>
            <a:rPr lang="fa-IR" sz="2800" kern="1200" dirty="0" smtClean="0"/>
            <a:t>پژوهش گروهی</a:t>
          </a:r>
          <a:endParaRPr lang="en-US" sz="2800" kern="1200" dirty="0"/>
        </a:p>
      </dsp:txBody>
      <dsp:txXfrm>
        <a:off x="1300143" y="3686307"/>
        <a:ext cx="5629313" cy="701924"/>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C7AE56-D1A1-4F1F-8E6D-6C1D5380A135}">
      <dsp:nvSpPr>
        <dsp:cNvPr id="0" name=""/>
        <dsp:cNvSpPr/>
      </dsp:nvSpPr>
      <dsp:spPr>
        <a:xfrm>
          <a:off x="0" y="0"/>
          <a:ext cx="5742004" cy="71954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ar-SA" sz="3000" b="0" kern="1200" dirty="0" smtClean="0">
              <a:solidFill>
                <a:schemeClr val="bg1"/>
              </a:solidFill>
            </a:rPr>
            <a:t>اصول اخلاقي در پژوهش هاي علوم پزشك</a:t>
          </a:r>
          <a:r>
            <a:rPr lang="fa-IR" sz="3000" b="0" kern="1200" dirty="0" smtClean="0">
              <a:solidFill>
                <a:schemeClr val="bg1"/>
              </a:solidFill>
            </a:rPr>
            <a:t>ی</a:t>
          </a:r>
          <a:r>
            <a:rPr lang="en-US" sz="3000" b="0" kern="1200" dirty="0" smtClean="0">
              <a:solidFill>
                <a:schemeClr val="bg1"/>
              </a:solidFill>
            </a:rPr>
            <a:t> </a:t>
          </a:r>
          <a:endParaRPr lang="en-US" sz="3000" b="0" kern="1200" dirty="0">
            <a:solidFill>
              <a:schemeClr val="bg1"/>
            </a:solidFill>
          </a:endParaRPr>
        </a:p>
      </dsp:txBody>
      <dsp:txXfrm>
        <a:off x="0" y="0"/>
        <a:ext cx="5742004" cy="719549"/>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C7AE56-D1A1-4F1F-8E6D-6C1D5380A135}">
      <dsp:nvSpPr>
        <dsp:cNvPr id="0" name=""/>
        <dsp:cNvSpPr/>
      </dsp:nvSpPr>
      <dsp:spPr>
        <a:xfrm>
          <a:off x="0" y="0"/>
          <a:ext cx="5742004" cy="71954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ar-SA" sz="3000" b="0" kern="1200" dirty="0" smtClean="0">
              <a:solidFill>
                <a:schemeClr val="bg1"/>
              </a:solidFill>
            </a:rPr>
            <a:t>اصول اخلاقي در پژوهش هاي علوم پزشك</a:t>
          </a:r>
          <a:r>
            <a:rPr lang="fa-IR" sz="3000" b="0" kern="1200" dirty="0" smtClean="0">
              <a:solidFill>
                <a:schemeClr val="bg1"/>
              </a:solidFill>
            </a:rPr>
            <a:t>ی</a:t>
          </a:r>
          <a:r>
            <a:rPr lang="en-US" sz="3000" b="0" kern="1200" dirty="0" smtClean="0">
              <a:solidFill>
                <a:schemeClr val="bg1"/>
              </a:solidFill>
            </a:rPr>
            <a:t> </a:t>
          </a:r>
          <a:endParaRPr lang="en-US" sz="3000" b="0" kern="1200" dirty="0">
            <a:solidFill>
              <a:schemeClr val="bg1"/>
            </a:solidFill>
          </a:endParaRPr>
        </a:p>
      </dsp:txBody>
      <dsp:txXfrm>
        <a:off x="0" y="0"/>
        <a:ext cx="5742004" cy="719549"/>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C7AE56-D1A1-4F1F-8E6D-6C1D5380A135}">
      <dsp:nvSpPr>
        <dsp:cNvPr id="0" name=""/>
        <dsp:cNvSpPr/>
      </dsp:nvSpPr>
      <dsp:spPr>
        <a:xfrm>
          <a:off x="0" y="0"/>
          <a:ext cx="6242070" cy="7675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ar-SA" sz="3200" b="0" kern="1200" dirty="0" smtClean="0"/>
            <a:t>اصول اخلاقي در پژوهش هاي علوم پزشك</a:t>
          </a:r>
          <a:r>
            <a:rPr lang="fa-IR" sz="3200" b="0" kern="1200" dirty="0" smtClean="0"/>
            <a:t>ی</a:t>
          </a:r>
          <a:r>
            <a:rPr lang="en-US" sz="3200" b="0" kern="1200" dirty="0" smtClean="0"/>
            <a:t> </a:t>
          </a:r>
          <a:endParaRPr lang="en-US" sz="3200" b="0" kern="1200" dirty="0"/>
        </a:p>
      </dsp:txBody>
      <dsp:txXfrm>
        <a:off x="0" y="0"/>
        <a:ext cx="6242070" cy="767520"/>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C7AE56-D1A1-4F1F-8E6D-6C1D5380A135}">
      <dsp:nvSpPr>
        <dsp:cNvPr id="0" name=""/>
        <dsp:cNvSpPr/>
      </dsp:nvSpPr>
      <dsp:spPr>
        <a:xfrm>
          <a:off x="0" y="0"/>
          <a:ext cx="5742004" cy="71954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ar-SA" sz="3000" b="0" kern="1200" dirty="0" smtClean="0">
              <a:solidFill>
                <a:schemeClr val="accent1">
                  <a:lumMod val="50000"/>
                </a:schemeClr>
              </a:solidFill>
            </a:rPr>
            <a:t>اصول اخلاقي در پژوهش هاي علوم پزشك</a:t>
          </a:r>
          <a:r>
            <a:rPr lang="fa-IR" sz="3000" b="0" kern="1200" dirty="0" smtClean="0">
              <a:solidFill>
                <a:schemeClr val="accent1">
                  <a:lumMod val="50000"/>
                </a:schemeClr>
              </a:solidFill>
            </a:rPr>
            <a:t>ی</a:t>
          </a:r>
          <a:r>
            <a:rPr lang="en-US" sz="3000" b="0" kern="1200" dirty="0" smtClean="0">
              <a:solidFill>
                <a:schemeClr val="accent1">
                  <a:lumMod val="50000"/>
                </a:schemeClr>
              </a:solidFill>
            </a:rPr>
            <a:t> </a:t>
          </a:r>
          <a:endParaRPr lang="en-US" sz="3000" b="0" kern="1200" dirty="0">
            <a:solidFill>
              <a:schemeClr val="accent1">
                <a:lumMod val="50000"/>
              </a:schemeClr>
            </a:solidFill>
          </a:endParaRPr>
        </a:p>
      </dsp:txBody>
      <dsp:txXfrm>
        <a:off x="0" y="0"/>
        <a:ext cx="5742004" cy="719549"/>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C7AE56-D1A1-4F1F-8E6D-6C1D5380A135}">
      <dsp:nvSpPr>
        <dsp:cNvPr id="0" name=""/>
        <dsp:cNvSpPr/>
      </dsp:nvSpPr>
      <dsp:spPr>
        <a:xfrm>
          <a:off x="0" y="0"/>
          <a:ext cx="5742004" cy="71954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ar-SA" sz="3000" b="0" kern="1200" dirty="0" smtClean="0">
              <a:solidFill>
                <a:schemeClr val="bg1"/>
              </a:solidFill>
            </a:rPr>
            <a:t>اصول اخلاقي در پژوهش هاي علوم پزشك</a:t>
          </a:r>
          <a:r>
            <a:rPr lang="fa-IR" sz="3000" b="0" kern="1200" dirty="0" smtClean="0">
              <a:solidFill>
                <a:schemeClr val="bg1"/>
              </a:solidFill>
            </a:rPr>
            <a:t>ی</a:t>
          </a:r>
          <a:r>
            <a:rPr lang="en-US" sz="3000" b="0" kern="1200" dirty="0" smtClean="0">
              <a:solidFill>
                <a:schemeClr val="bg1"/>
              </a:solidFill>
            </a:rPr>
            <a:t> </a:t>
          </a:r>
          <a:endParaRPr lang="en-US" sz="3000" b="0" kern="1200" dirty="0">
            <a:solidFill>
              <a:schemeClr val="bg1"/>
            </a:solidFill>
          </a:endParaRPr>
        </a:p>
      </dsp:txBody>
      <dsp:txXfrm>
        <a:off x="0" y="0"/>
        <a:ext cx="5742004" cy="719549"/>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C7AE56-D1A1-4F1F-8E6D-6C1D5380A135}">
      <dsp:nvSpPr>
        <dsp:cNvPr id="0" name=""/>
        <dsp:cNvSpPr/>
      </dsp:nvSpPr>
      <dsp:spPr>
        <a:xfrm>
          <a:off x="0" y="0"/>
          <a:ext cx="5742004" cy="71954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ar-SA" sz="3000" b="0" kern="1200" dirty="0" smtClean="0"/>
            <a:t>اصول اخلاقي در پژوهش هاي علوم پزشك</a:t>
          </a:r>
          <a:r>
            <a:rPr lang="fa-IR" sz="3000" b="0" kern="1200" dirty="0" smtClean="0"/>
            <a:t>ی</a:t>
          </a:r>
          <a:r>
            <a:rPr lang="en-US" sz="3000" b="0" kern="1200" dirty="0" smtClean="0"/>
            <a:t> </a:t>
          </a:r>
          <a:endParaRPr lang="en-US" sz="3000" b="0" kern="1200" dirty="0"/>
        </a:p>
      </dsp:txBody>
      <dsp:txXfrm>
        <a:off x="0" y="0"/>
        <a:ext cx="5742004" cy="719549"/>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87666C-116D-45DB-B402-6A6E94766BC9}">
      <dsp:nvSpPr>
        <dsp:cNvPr id="0" name=""/>
        <dsp:cNvSpPr/>
      </dsp:nvSpPr>
      <dsp:spPr>
        <a:xfrm>
          <a:off x="0" y="1372"/>
          <a:ext cx="6286544" cy="71954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ar-SA" sz="3000" b="1" kern="1200" dirty="0" smtClean="0"/>
            <a:t>اصول اخلاقي در پژوهش هاي علوم پزشك</a:t>
          </a:r>
          <a:r>
            <a:rPr lang="fa-IR" sz="3000" b="1" kern="1200" dirty="0" smtClean="0"/>
            <a:t>ی</a:t>
          </a:r>
          <a:endParaRPr lang="en-US" sz="3000" b="1" kern="1200" dirty="0"/>
        </a:p>
      </dsp:txBody>
      <dsp:txXfrm>
        <a:off x="0" y="1372"/>
        <a:ext cx="6286544" cy="719549"/>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AB0A12-C892-4069-B57D-F7091D1C82EB}">
      <dsp:nvSpPr>
        <dsp:cNvPr id="0" name=""/>
        <dsp:cNvSpPr/>
      </dsp:nvSpPr>
      <dsp:spPr>
        <a:xfrm>
          <a:off x="0" y="0"/>
          <a:ext cx="2711995" cy="70788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0">
            <a:lnSpc>
              <a:spcPct val="90000"/>
            </a:lnSpc>
            <a:spcBef>
              <a:spcPct val="0"/>
            </a:spcBef>
            <a:spcAft>
              <a:spcPct val="35000"/>
            </a:spcAft>
          </a:pPr>
          <a:r>
            <a:rPr lang="x-none" sz="3300" kern="1200" dirty="0" smtClean="0"/>
            <a:t>اخلاق در پژوهش</a:t>
          </a:r>
          <a:endParaRPr lang="en-US" sz="3300" kern="1200" dirty="0"/>
        </a:p>
      </dsp:txBody>
      <dsp:txXfrm>
        <a:off x="0" y="0"/>
        <a:ext cx="2711995" cy="707886"/>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AB0A12-C892-4069-B57D-F7091D1C82EB}">
      <dsp:nvSpPr>
        <dsp:cNvPr id="0" name=""/>
        <dsp:cNvSpPr/>
      </dsp:nvSpPr>
      <dsp:spPr>
        <a:xfrm>
          <a:off x="0" y="0"/>
          <a:ext cx="2711995" cy="70788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0">
            <a:lnSpc>
              <a:spcPct val="90000"/>
            </a:lnSpc>
            <a:spcBef>
              <a:spcPct val="0"/>
            </a:spcBef>
            <a:spcAft>
              <a:spcPct val="35000"/>
            </a:spcAft>
          </a:pPr>
          <a:r>
            <a:rPr lang="x-none" sz="3300" kern="1200" dirty="0" smtClean="0"/>
            <a:t>اخلاق در پژوهش</a:t>
          </a:r>
          <a:endParaRPr lang="en-US" sz="3300" kern="1200" dirty="0"/>
        </a:p>
      </dsp:txBody>
      <dsp:txXfrm>
        <a:off x="0" y="0"/>
        <a:ext cx="2711995" cy="707886"/>
      </dsp:txXfrm>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AB0A12-C892-4069-B57D-F7091D1C82EB}">
      <dsp:nvSpPr>
        <dsp:cNvPr id="0" name=""/>
        <dsp:cNvSpPr/>
      </dsp:nvSpPr>
      <dsp:spPr>
        <a:xfrm>
          <a:off x="0" y="0"/>
          <a:ext cx="2711995" cy="70788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0">
            <a:lnSpc>
              <a:spcPct val="90000"/>
            </a:lnSpc>
            <a:spcBef>
              <a:spcPct val="0"/>
            </a:spcBef>
            <a:spcAft>
              <a:spcPct val="35000"/>
            </a:spcAft>
          </a:pPr>
          <a:r>
            <a:rPr lang="x-none" sz="3300" kern="1200" dirty="0" smtClean="0"/>
            <a:t>اخلاق در پژوهش</a:t>
          </a:r>
          <a:endParaRPr lang="en-US" sz="3300" kern="1200" dirty="0"/>
        </a:p>
      </dsp:txBody>
      <dsp:txXfrm>
        <a:off x="0" y="0"/>
        <a:ext cx="2711995" cy="70788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3A2331-023D-4630-B1DD-491B8EE742CC}">
      <dsp:nvSpPr>
        <dsp:cNvPr id="0" name=""/>
        <dsp:cNvSpPr/>
      </dsp:nvSpPr>
      <dsp:spPr>
        <a:xfrm>
          <a:off x="0" y="0"/>
          <a:ext cx="5009780" cy="949649"/>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fa-IR" sz="3200" b="0" i="1" kern="1200" dirty="0" smtClean="0">
              <a:solidFill>
                <a:schemeClr val="tx2">
                  <a:lumMod val="75000"/>
                </a:schemeClr>
              </a:solidFill>
            </a:rPr>
            <a:t>آسیب شناسی </a:t>
          </a:r>
          <a:r>
            <a:rPr lang="ar-SA" sz="3200" kern="1200" dirty="0" smtClean="0">
              <a:solidFill>
                <a:schemeClr val="tx2">
                  <a:lumMod val="75000"/>
                </a:schemeClr>
              </a:solidFill>
            </a:rPr>
            <a:t>اخلاق</a:t>
          </a:r>
          <a:r>
            <a:rPr lang="fa-IR" sz="3200" kern="1200" dirty="0" smtClean="0">
              <a:solidFill>
                <a:schemeClr val="tx2">
                  <a:lumMod val="75000"/>
                </a:schemeClr>
              </a:solidFill>
            </a:rPr>
            <a:t>ی</a:t>
          </a:r>
          <a:r>
            <a:rPr lang="ar-SA" sz="3200" kern="1200" dirty="0" smtClean="0">
              <a:solidFill>
                <a:schemeClr val="tx2">
                  <a:lumMod val="75000"/>
                </a:schemeClr>
              </a:solidFill>
            </a:rPr>
            <a:t> در پژوهش</a:t>
          </a:r>
          <a:endParaRPr lang="en-US" sz="3200" b="0" i="1" kern="1200" dirty="0">
            <a:solidFill>
              <a:schemeClr val="tx2">
                <a:lumMod val="75000"/>
              </a:schemeClr>
            </a:solidFill>
          </a:endParaRPr>
        </a:p>
      </dsp:txBody>
      <dsp:txXfrm>
        <a:off x="0" y="0"/>
        <a:ext cx="5009780" cy="94964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AB0A12-C892-4069-B57D-F7091D1C82EB}">
      <dsp:nvSpPr>
        <dsp:cNvPr id="0" name=""/>
        <dsp:cNvSpPr/>
      </dsp:nvSpPr>
      <dsp:spPr>
        <a:xfrm>
          <a:off x="0" y="0"/>
          <a:ext cx="3123126" cy="70788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ar-SA" sz="3500" kern="1200" dirty="0" smtClean="0"/>
            <a:t>اخلاق در پژوهش</a:t>
          </a:r>
          <a:endParaRPr lang="en-US" sz="3500" kern="1200" dirty="0"/>
        </a:p>
      </dsp:txBody>
      <dsp:txXfrm>
        <a:off x="0" y="0"/>
        <a:ext cx="3123126" cy="70788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A51C9B-5BBB-4173-9883-BB41E2A8F5BA}">
      <dsp:nvSpPr>
        <dsp:cNvPr id="0" name=""/>
        <dsp:cNvSpPr/>
      </dsp:nvSpPr>
      <dsp:spPr>
        <a:xfrm>
          <a:off x="0" y="0"/>
          <a:ext cx="8135953" cy="616410"/>
        </a:xfrm>
        <a:prstGeom prst="roundRect">
          <a:avLst/>
        </a:prstGeom>
        <a:solidFill>
          <a:schemeClr val="accent2">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ar-SA" sz="2000" kern="1200" dirty="0" smtClean="0"/>
            <a:t>مسائل اردوگاههاي آلمانها درسال 1943 –1945 (واكسن تيفوس ومرگ </a:t>
          </a:r>
          <a:r>
            <a:rPr lang="fa-IR" sz="2000" kern="1200" dirty="0" smtClean="0"/>
            <a:t>هزار</a:t>
          </a:r>
          <a:r>
            <a:rPr lang="ar-SA" sz="2000" kern="1200" dirty="0" smtClean="0"/>
            <a:t>نفر)</a:t>
          </a:r>
          <a:endParaRPr lang="en-US" sz="2000" kern="1200" dirty="0"/>
        </a:p>
      </dsp:txBody>
      <dsp:txXfrm>
        <a:off x="0" y="0"/>
        <a:ext cx="8135953" cy="616410"/>
      </dsp:txXfrm>
    </dsp:sp>
    <dsp:sp modelId="{36F18DD5-EA8C-4C0C-84B1-37B4FDE372DD}">
      <dsp:nvSpPr>
        <dsp:cNvPr id="0" name=""/>
        <dsp:cNvSpPr/>
      </dsp:nvSpPr>
      <dsp:spPr>
        <a:xfrm>
          <a:off x="3973" y="647615"/>
          <a:ext cx="8135953" cy="616410"/>
        </a:xfrm>
        <a:prstGeom prst="roundRect">
          <a:avLst/>
        </a:prstGeom>
        <a:solidFill>
          <a:schemeClr val="accent2">
            <a:alpha val="90000"/>
            <a:hueOff val="0"/>
            <a:satOff val="0"/>
            <a:lumOff val="0"/>
            <a:alphaOff val="-666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1">
            <a:lnSpc>
              <a:spcPct val="90000"/>
            </a:lnSpc>
            <a:spcBef>
              <a:spcPct val="0"/>
            </a:spcBef>
            <a:spcAft>
              <a:spcPct val="35000"/>
            </a:spcAft>
          </a:pPr>
          <a:r>
            <a:rPr lang="ar-SA" sz="2800" kern="1200" dirty="0" smtClean="0"/>
            <a:t>تزريق خون آلوده در مؤسسه روبرت كخ به 40 نفر</a:t>
          </a:r>
          <a:endParaRPr lang="en-US" sz="2800" kern="1200" dirty="0"/>
        </a:p>
      </dsp:txBody>
      <dsp:txXfrm>
        <a:off x="3973" y="647615"/>
        <a:ext cx="8135953" cy="616410"/>
      </dsp:txXfrm>
    </dsp:sp>
    <dsp:sp modelId="{D0BA8467-A9C2-4EAB-9923-0BAD5A8C0D9C}">
      <dsp:nvSpPr>
        <dsp:cNvPr id="0" name=""/>
        <dsp:cNvSpPr/>
      </dsp:nvSpPr>
      <dsp:spPr>
        <a:xfrm>
          <a:off x="3973" y="1294845"/>
          <a:ext cx="8135953" cy="616410"/>
        </a:xfrm>
        <a:prstGeom prst="roundRect">
          <a:avLst/>
        </a:prstGeom>
        <a:solidFill>
          <a:schemeClr val="accent2">
            <a:alpha val="90000"/>
            <a:hueOff val="0"/>
            <a:satOff val="0"/>
            <a:lumOff val="0"/>
            <a:alphaOff val="-1333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ar-SA" sz="2000" kern="1200" dirty="0" smtClean="0">
              <a:solidFill>
                <a:schemeClr val="bg1"/>
              </a:solidFill>
            </a:rPr>
            <a:t>انتقال پشه‏هاي آنوفل از مردابها به اردوگاهها براي آزمايش بيماري مالاريا</a:t>
          </a:r>
          <a:endParaRPr lang="en-US" sz="2000" kern="1200" dirty="0">
            <a:solidFill>
              <a:schemeClr val="bg1"/>
            </a:solidFill>
          </a:endParaRPr>
        </a:p>
      </dsp:txBody>
      <dsp:txXfrm>
        <a:off x="3973" y="1294845"/>
        <a:ext cx="8135953" cy="616410"/>
      </dsp:txXfrm>
    </dsp:sp>
    <dsp:sp modelId="{077C9AFD-5B41-4D54-A712-576B5E22A064}">
      <dsp:nvSpPr>
        <dsp:cNvPr id="0" name=""/>
        <dsp:cNvSpPr/>
      </dsp:nvSpPr>
      <dsp:spPr>
        <a:xfrm>
          <a:off x="3973" y="1942076"/>
          <a:ext cx="8135953" cy="616410"/>
        </a:xfrm>
        <a:prstGeom prst="roundRect">
          <a:avLst/>
        </a:prstGeom>
        <a:solidFill>
          <a:schemeClr val="accent2">
            <a:alpha val="90000"/>
            <a:hueOff val="0"/>
            <a:satOff val="0"/>
            <a:lumOff val="0"/>
            <a:alphaOff val="-2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1">
            <a:lnSpc>
              <a:spcPct val="90000"/>
            </a:lnSpc>
            <a:spcBef>
              <a:spcPct val="0"/>
            </a:spcBef>
            <a:spcAft>
              <a:spcPct val="35000"/>
            </a:spcAft>
          </a:pPr>
          <a:r>
            <a:rPr lang="ar-SA" sz="2300" kern="1200" dirty="0" smtClean="0"/>
            <a:t>وارد كردن سنگ و شيشه به زخمها و جراحات ايجاد شده براي بررسي اثر سولفاميد</a:t>
          </a:r>
          <a:endParaRPr lang="en-US" sz="2300" kern="1200" dirty="0"/>
        </a:p>
      </dsp:txBody>
      <dsp:txXfrm>
        <a:off x="3973" y="1942076"/>
        <a:ext cx="8135953" cy="616410"/>
      </dsp:txXfrm>
    </dsp:sp>
    <dsp:sp modelId="{5CF14054-B086-482F-A4BA-0EA39DD1F6C2}">
      <dsp:nvSpPr>
        <dsp:cNvPr id="0" name=""/>
        <dsp:cNvSpPr/>
      </dsp:nvSpPr>
      <dsp:spPr>
        <a:xfrm>
          <a:off x="3973" y="2589307"/>
          <a:ext cx="8135953" cy="616410"/>
        </a:xfrm>
        <a:prstGeom prst="roundRect">
          <a:avLst/>
        </a:prstGeom>
        <a:solidFill>
          <a:schemeClr val="accent2">
            <a:alpha val="90000"/>
            <a:hueOff val="0"/>
            <a:satOff val="0"/>
            <a:lumOff val="0"/>
            <a:alphaOff val="-2666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1">
            <a:lnSpc>
              <a:spcPct val="90000"/>
            </a:lnSpc>
            <a:spcBef>
              <a:spcPct val="0"/>
            </a:spcBef>
            <a:spcAft>
              <a:spcPct val="35000"/>
            </a:spcAft>
          </a:pPr>
          <a:r>
            <a:rPr lang="ar-SA" sz="2800" kern="1200" dirty="0" smtClean="0">
              <a:solidFill>
                <a:schemeClr val="bg1"/>
              </a:solidFill>
            </a:rPr>
            <a:t>مرگ بسياري از دوقلوها براي بررسي اثرات ژنتيك</a:t>
          </a:r>
          <a:endParaRPr lang="en-US" sz="2800" kern="1200" dirty="0">
            <a:solidFill>
              <a:schemeClr val="bg1"/>
            </a:solidFill>
          </a:endParaRPr>
        </a:p>
      </dsp:txBody>
      <dsp:txXfrm>
        <a:off x="3973" y="2589307"/>
        <a:ext cx="8135953" cy="616410"/>
      </dsp:txXfrm>
    </dsp:sp>
    <dsp:sp modelId="{95054753-5B9D-4C18-A413-D43A25AD6E5D}">
      <dsp:nvSpPr>
        <dsp:cNvPr id="0" name=""/>
        <dsp:cNvSpPr/>
      </dsp:nvSpPr>
      <dsp:spPr>
        <a:xfrm>
          <a:off x="3973" y="3236537"/>
          <a:ext cx="8135953" cy="616410"/>
        </a:xfrm>
        <a:prstGeom prst="roundRect">
          <a:avLst/>
        </a:prstGeom>
        <a:solidFill>
          <a:schemeClr val="accent2">
            <a:alpha val="90000"/>
            <a:hueOff val="0"/>
            <a:satOff val="0"/>
            <a:lumOff val="0"/>
            <a:alphaOff val="-3333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ar-SA" sz="2400" kern="1200" dirty="0" smtClean="0">
              <a:solidFill>
                <a:schemeClr val="tx1"/>
              </a:solidFill>
            </a:rPr>
            <a:t>تلاش آمريكاييها براي كشف واكسن شيگلا و استفاده از آن در افراد عقب افتاده</a:t>
          </a:r>
          <a:endParaRPr lang="en-US" sz="2400" kern="1200" dirty="0">
            <a:solidFill>
              <a:schemeClr val="tx1"/>
            </a:solidFill>
          </a:endParaRPr>
        </a:p>
      </dsp:txBody>
      <dsp:txXfrm>
        <a:off x="3973" y="3236537"/>
        <a:ext cx="8135953" cy="616410"/>
      </dsp:txXfrm>
    </dsp:sp>
    <dsp:sp modelId="{6313C113-4F6F-4EE9-A6DA-880BB0E81CA1}">
      <dsp:nvSpPr>
        <dsp:cNvPr id="0" name=""/>
        <dsp:cNvSpPr/>
      </dsp:nvSpPr>
      <dsp:spPr>
        <a:xfrm>
          <a:off x="3973" y="3883768"/>
          <a:ext cx="8135953" cy="616410"/>
        </a:xfrm>
        <a:prstGeom prst="roundRect">
          <a:avLst/>
        </a:prstGeom>
        <a:solidFill>
          <a:schemeClr val="accent2">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1">
            <a:lnSpc>
              <a:spcPct val="90000"/>
            </a:lnSpc>
            <a:spcBef>
              <a:spcPct val="0"/>
            </a:spcBef>
            <a:spcAft>
              <a:spcPct val="35000"/>
            </a:spcAft>
          </a:pPr>
          <a:r>
            <a:rPr lang="ar-SA" sz="2300" kern="1200" dirty="0" smtClean="0">
              <a:solidFill>
                <a:schemeClr val="bg1"/>
              </a:solidFill>
            </a:rPr>
            <a:t>مرگ 700 نفر از ژاپنيها براي تلاش پژوهشگران ژاپني در مورد بيماري طاعون</a:t>
          </a:r>
          <a:endParaRPr lang="en-US" sz="2300" kern="1200" dirty="0">
            <a:solidFill>
              <a:schemeClr val="bg1"/>
            </a:solidFill>
          </a:endParaRPr>
        </a:p>
      </dsp:txBody>
      <dsp:txXfrm>
        <a:off x="3973" y="3883768"/>
        <a:ext cx="8135953" cy="61641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AB0A12-C892-4069-B57D-F7091D1C82EB}">
      <dsp:nvSpPr>
        <dsp:cNvPr id="0" name=""/>
        <dsp:cNvSpPr/>
      </dsp:nvSpPr>
      <dsp:spPr>
        <a:xfrm>
          <a:off x="0" y="0"/>
          <a:ext cx="3123126" cy="70788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ar-SA" sz="3500" kern="1200" dirty="0" smtClean="0"/>
            <a:t>اخلاق در پژوهش</a:t>
          </a:r>
          <a:endParaRPr lang="en-US" sz="3500" kern="1200" dirty="0"/>
        </a:p>
      </dsp:txBody>
      <dsp:txXfrm>
        <a:off x="0" y="0"/>
        <a:ext cx="3123126" cy="70788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AB0A12-C892-4069-B57D-F7091D1C82EB}">
      <dsp:nvSpPr>
        <dsp:cNvPr id="0" name=""/>
        <dsp:cNvSpPr/>
      </dsp:nvSpPr>
      <dsp:spPr>
        <a:xfrm>
          <a:off x="0" y="0"/>
          <a:ext cx="3123126" cy="70788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ar-SA" sz="2000" b="0" kern="1200" dirty="0" smtClean="0">
              <a:cs typeface="+mn-cs"/>
            </a:rPr>
            <a:t>تاريخچه برخي از مسائل اخلاقي در تحقيقات قرن حاضر:</a:t>
          </a:r>
          <a:endParaRPr lang="en-US" sz="2000" b="0" kern="1200" dirty="0">
            <a:cs typeface="+mn-cs"/>
          </a:endParaRPr>
        </a:p>
      </dsp:txBody>
      <dsp:txXfrm>
        <a:off x="0" y="0"/>
        <a:ext cx="3123126" cy="70788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38AA2F-11D3-4D11-9DA8-5272942AC77A}">
      <dsp:nvSpPr>
        <dsp:cNvPr id="0" name=""/>
        <dsp:cNvSpPr/>
      </dsp:nvSpPr>
      <dsp:spPr>
        <a:xfrm>
          <a:off x="0" y="0"/>
          <a:ext cx="7772400" cy="810809"/>
        </a:xfrm>
        <a:prstGeom prst="roundRect">
          <a:avLst/>
        </a:prstGeom>
        <a:solidFill>
          <a:schemeClr val="tx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ar-SA" sz="2100" b="0" kern="1200" dirty="0" smtClean="0">
              <a:solidFill>
                <a:schemeClr val="bg2"/>
              </a:solidFill>
            </a:rPr>
            <a:t>بررسي ميزان رعايت معيارهاي اخلاق پزشكي در 51 پايان‎نامه تحقيقاتي كارآزمايي باليني انجام شده از سال 73 تا 76 در بيمارستانهاي دانشگاه علوم پزشكي تهران</a:t>
          </a:r>
          <a:endParaRPr lang="en-US" sz="2100" b="0" kern="1200" dirty="0">
            <a:solidFill>
              <a:schemeClr val="bg2"/>
            </a:solidFill>
          </a:endParaRPr>
        </a:p>
      </dsp:txBody>
      <dsp:txXfrm>
        <a:off x="0" y="0"/>
        <a:ext cx="7772400" cy="8108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D2CC76-DB92-4668-A2D6-02FCC39DCE15}" type="datetimeFigureOut">
              <a:rPr lang="en-US" smtClean="0"/>
              <a:pPr/>
              <a:t>12/10/2013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2DFFE6-5E2C-41DC-B86C-F5E7EAEC7D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6553200" y="6245225"/>
            <a:ext cx="2133600" cy="476250"/>
          </a:xfrm>
        </p:spPr>
        <p:txBody>
          <a:bodyPr/>
          <a:lstStyle>
            <a:lvl1pPr>
              <a:defRPr/>
            </a:lvl1pPr>
          </a:lstStyle>
          <a:p>
            <a:pPr>
              <a:defRPr/>
            </a:pPr>
            <a:fld id="{72754730-9B6B-41A9-A020-05319298F29F}" type="slidenum">
              <a:rPr lang="fa-IR"/>
              <a:pPr>
                <a:defRPr/>
              </a:pPr>
              <a:t>‹#›</a:t>
            </a:fld>
            <a:endParaRPr lang="en-US"/>
          </a:p>
        </p:txBody>
      </p:sp>
    </p:spTree>
  </p:cSld>
  <p:clrMapOvr>
    <a:masterClrMapping/>
  </p:clrMapOvr>
  <p:transition spd="med">
    <p:whee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4572000"/>
            <a:ext cx="7848600" cy="762000"/>
          </a:xfrm>
        </p:spPr>
        <p:txBody>
          <a:bodyPr/>
          <a:lstStyle>
            <a:lvl1pPr>
              <a:defRPr>
                <a:solidFill>
                  <a:schemeClr val="tx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52400" y="5410200"/>
            <a:ext cx="7848600" cy="457200"/>
          </a:xfrm>
        </p:spPr>
        <p:txBody>
          <a:bodyPr anchor="ctr"/>
          <a:lstStyle>
            <a:lvl1pPr marL="0" indent="0">
              <a:buFontTx/>
              <a:buNone/>
              <a:tabLst>
                <a:tab pos="4919663" algn="l"/>
              </a:tabLst>
              <a:defRPr sz="2400"/>
            </a:lvl1pPr>
          </a:lstStyle>
          <a:p>
            <a:r>
              <a:rPr lang="en-US" smtClean="0"/>
              <a:t>Click to edit Master subtitle style</a:t>
            </a:r>
            <a:endParaRPr lang="en-US"/>
          </a:p>
        </p:txBody>
      </p:sp>
      <p:sp>
        <p:nvSpPr>
          <p:cNvPr id="3174" name="Rectangle 102"/>
          <p:cNvSpPr>
            <a:spLocks noGrp="1" noChangeArrowheads="1"/>
          </p:cNvSpPr>
          <p:nvPr>
            <p:ph type="dt" sz="half" idx="2"/>
          </p:nvPr>
        </p:nvSpPr>
        <p:spPr/>
        <p:txBody>
          <a:bodyPr/>
          <a:lstStyle>
            <a:lvl1pPr>
              <a:defRPr/>
            </a:lvl1pPr>
          </a:lstStyle>
          <a:p>
            <a:fld id="{9AA47204-D247-4F9F-9D7E-9125C4F72EBA}" type="datetimeFigureOut">
              <a:rPr lang="en-US" smtClean="0"/>
              <a:pPr/>
              <a:t>12/10/2013</a:t>
            </a:fld>
            <a:endParaRPr lang="en-US"/>
          </a:p>
        </p:txBody>
      </p:sp>
      <p:sp>
        <p:nvSpPr>
          <p:cNvPr id="3175" name="Rectangle 103"/>
          <p:cNvSpPr>
            <a:spLocks noGrp="1" noChangeArrowheads="1"/>
          </p:cNvSpPr>
          <p:nvPr>
            <p:ph type="ftr" sz="quarter" idx="3"/>
          </p:nvPr>
        </p:nvSpPr>
        <p:spPr/>
        <p:txBody>
          <a:bodyPr/>
          <a:lstStyle>
            <a:lvl1pPr>
              <a:defRPr/>
            </a:lvl1pPr>
          </a:lstStyle>
          <a:p>
            <a:endParaRPr lang="en-US"/>
          </a:p>
        </p:txBody>
      </p:sp>
      <p:sp>
        <p:nvSpPr>
          <p:cNvPr id="3176" name="Rectangle 104"/>
          <p:cNvSpPr>
            <a:spLocks noGrp="1" noChangeArrowheads="1"/>
          </p:cNvSpPr>
          <p:nvPr>
            <p:ph type="sldNum" sz="quarter" idx="4"/>
          </p:nvPr>
        </p:nvSpPr>
        <p:spPr/>
        <p:txBody>
          <a:bodyPr/>
          <a:lstStyle>
            <a:lvl1pPr>
              <a:defRPr/>
            </a:lvl1pPr>
          </a:lstStyle>
          <a:p>
            <a:fld id="{1DDEC804-177B-4DC4-8945-B5741D30DCB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AA47204-D247-4F9F-9D7E-9125C4F72EBA}" type="datetimeFigureOut">
              <a:rPr lang="en-US" smtClean="0"/>
              <a:pPr/>
              <a:t>12/10/2013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DEC804-177B-4DC4-8945-B5741D30DCB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AA47204-D247-4F9F-9D7E-9125C4F72EBA}" type="datetimeFigureOut">
              <a:rPr lang="en-US" smtClean="0"/>
              <a:pPr/>
              <a:t>12/10/2013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DEC804-177B-4DC4-8945-B5741D30DCB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447800"/>
            <a:ext cx="3771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76700" y="1447800"/>
            <a:ext cx="3771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AA47204-D247-4F9F-9D7E-9125C4F72EBA}" type="datetimeFigureOut">
              <a:rPr lang="en-US" smtClean="0"/>
              <a:pPr/>
              <a:t>12/10/2013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DEC804-177B-4DC4-8945-B5741D30DCB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AA47204-D247-4F9F-9D7E-9125C4F72EBA}" type="datetimeFigureOut">
              <a:rPr lang="en-US" smtClean="0"/>
              <a:pPr/>
              <a:t>12/10/2013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DDEC804-177B-4DC4-8945-B5741D30DCB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AA47204-D247-4F9F-9D7E-9125C4F72EBA}" type="datetimeFigureOut">
              <a:rPr lang="en-US" smtClean="0"/>
              <a:pPr/>
              <a:t>12/10/2013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DDEC804-177B-4DC4-8945-B5741D30DCB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AA47204-D247-4F9F-9D7E-9125C4F72EBA}" type="datetimeFigureOut">
              <a:rPr lang="en-US" smtClean="0"/>
              <a:pPr/>
              <a:t>12/10/2013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DDEC804-177B-4DC4-8945-B5741D30DC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AA47204-D247-4F9F-9D7E-9125C4F72EBA}" type="datetimeFigureOut">
              <a:rPr lang="en-US" smtClean="0"/>
              <a:pPr/>
              <a:t>12/10/2013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DEC804-177B-4DC4-8945-B5741D30DCB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AA47204-D247-4F9F-9D7E-9125C4F72EBA}" type="datetimeFigureOut">
              <a:rPr lang="en-US" smtClean="0"/>
              <a:pPr/>
              <a:t>12/10/2013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DEC804-177B-4DC4-8945-B5741D30DCB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AA47204-D247-4F9F-9D7E-9125C4F72EBA}" type="datetimeFigureOut">
              <a:rPr lang="en-US" smtClean="0"/>
              <a:pPr/>
              <a:t>12/10/2013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DEC804-177B-4DC4-8945-B5741D30DCB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24550" y="152400"/>
            <a:ext cx="19240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56197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AA47204-D247-4F9F-9D7E-9125C4F72EBA}" type="datetimeFigureOut">
              <a:rPr lang="en-US" smtClean="0"/>
              <a:pPr/>
              <a:t>12/10/2013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DEC804-177B-4DC4-8945-B5741D30DCB6}"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543800" cy="274320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2000" y="3810000"/>
            <a:ext cx="76200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81000" y="6248400"/>
            <a:ext cx="2133600" cy="365125"/>
          </a:xfrm>
        </p:spPr>
        <p:txBody>
          <a:bodyPr/>
          <a:lstStyle/>
          <a:p>
            <a:fld id="{9AA47204-D247-4F9F-9D7E-9125C4F72EBA}" type="datetimeFigureOut">
              <a:rPr lang="en-US" smtClean="0"/>
              <a:pPr/>
              <a:t>12/10/2013</a:t>
            </a:fld>
            <a:endParaRPr lang="en-US"/>
          </a:p>
        </p:txBody>
      </p:sp>
      <p:sp>
        <p:nvSpPr>
          <p:cNvPr id="5" name="Footer Placeholder 4"/>
          <p:cNvSpPr>
            <a:spLocks noGrp="1"/>
          </p:cNvSpPr>
          <p:nvPr>
            <p:ph type="ftr" sz="quarter" idx="11"/>
          </p:nvPr>
        </p:nvSpPr>
        <p:spPr>
          <a:xfrm>
            <a:off x="3048000" y="6248400"/>
            <a:ext cx="2895600" cy="365125"/>
          </a:xfrm>
        </p:spPr>
        <p:txBody>
          <a:bodyPr/>
          <a:lstStyle/>
          <a:p>
            <a:endParaRPr lang="en-US"/>
          </a:p>
        </p:txBody>
      </p:sp>
      <p:sp>
        <p:nvSpPr>
          <p:cNvPr id="6" name="Slide Number Placeholder 5"/>
          <p:cNvSpPr>
            <a:spLocks noGrp="1"/>
          </p:cNvSpPr>
          <p:nvPr>
            <p:ph type="sldNum" sz="quarter" idx="12"/>
          </p:nvPr>
        </p:nvSpPr>
        <p:spPr>
          <a:xfrm>
            <a:off x="6477000" y="6248400"/>
            <a:ext cx="2133600" cy="365125"/>
          </a:xfrm>
        </p:spPr>
        <p:txBody>
          <a:bodyPr/>
          <a:lstStyle/>
          <a:p>
            <a:fld id="{1DDEC804-177B-4DC4-8945-B5741D30DCB6}"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3505200" cy="1470025"/>
          </a:xfrm>
        </p:spPr>
        <p:txBody>
          <a:bodyPr anchor="t"/>
          <a:lstStyle>
            <a:lvl1pPr algn="l">
              <a:defRPr/>
            </a:lvl1pPr>
          </a:lstStyle>
          <a:p>
            <a:r>
              <a:rPr lang="en-US" smtClean="0"/>
              <a:t>Click to edit Master title style</a:t>
            </a:r>
            <a:endParaRPr lang="en-US"/>
          </a:p>
        </p:txBody>
      </p:sp>
      <p:sp>
        <p:nvSpPr>
          <p:cNvPr id="3" name="Subtitle 2"/>
          <p:cNvSpPr>
            <a:spLocks noGrp="1"/>
          </p:cNvSpPr>
          <p:nvPr>
            <p:ph type="subTitle" idx="1"/>
          </p:nvPr>
        </p:nvSpPr>
        <p:spPr>
          <a:xfrm>
            <a:off x="3962400" y="304800"/>
            <a:ext cx="4876800" cy="1447800"/>
          </a:xfrm>
        </p:spPr>
        <p:txBody>
          <a:bodyPr anchor="t">
            <a:normAutofit/>
          </a:bodyPr>
          <a:lstStyle>
            <a:lvl1pPr marL="0" indent="0" algn="l">
              <a:buNone/>
              <a:defRPr sz="2400">
                <a:solidFill>
                  <a:schemeClr val="accent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38600" y="228601"/>
            <a:ext cx="4876800" cy="2926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8600" y="3200400"/>
            <a:ext cx="4876800" cy="292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038600" y="3243072"/>
            <a:ext cx="4876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8600" y="3928872"/>
            <a:ext cx="4876800" cy="21671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038600" y="228600"/>
            <a:ext cx="4879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38600" y="914400"/>
            <a:ext cx="4876800" cy="2163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2004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38600" y="273050"/>
            <a:ext cx="48768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200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38600" y="4416425"/>
            <a:ext cx="48768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8600" y="228600"/>
            <a:ext cx="48768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038600" y="4983163"/>
            <a:ext cx="48768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3800" y="228600"/>
            <a:ext cx="1371600" cy="59277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038600" y="228600"/>
            <a:ext cx="33528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b="1" cap="none" spc="0">
                <a:ln w="50800"/>
                <a:solidFill>
                  <a:schemeClr val="bg1">
                    <a:shade val="50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scene3d>
              <a:camera prst="orthographicFront"/>
              <a:lightRig rig="soft" dir="t">
                <a:rot lat="0" lon="0" rev="10800000"/>
              </a:lightRig>
            </a:scene3d>
            <a:sp3d>
              <a:bevelT w="27940" h="12700"/>
              <a:contourClr>
                <a:srgbClr val="DDDDDD"/>
              </a:contourClr>
            </a:sp3d>
          </a:bodyPr>
          <a:lstStyle>
            <a:lvl1pPr marL="0" indent="0" algn="ctr">
              <a:buNone/>
              <a:defRPr b="1" cap="none" spc="150">
                <a:ln w="11430"/>
                <a:solidFill>
                  <a:srgbClr val="F8F8F8"/>
                </a:solidFill>
                <a:effectLst>
                  <a:outerShdw blurRad="25400" algn="tl" rotWithShape="0">
                    <a:srgbClr val="000000">
                      <a:alpha val="43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9AA47204-D247-4F9F-9D7E-9125C4F72EBA}" type="datetimeFigureOut">
              <a:rPr lang="en-US" smtClean="0"/>
              <a:pPr/>
              <a:t>12/10/2013</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DEC804-177B-4DC4-8945-B5741D30DCB6}"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47204-D247-4F9F-9D7E-9125C4F72EBA}"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EC804-177B-4DC4-8945-B5741D30DC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4.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47204-D247-4F9F-9D7E-9125C4F72EBA}" type="datetimeFigureOut">
              <a:rPr lang="en-US" smtClean="0"/>
              <a:pPr/>
              <a:t>12/10/2013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EC804-177B-4DC4-8945-B5741D30DC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7467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447800"/>
            <a:ext cx="76962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Rectangle 28"/>
          <p:cNvSpPr>
            <a:spLocks noGrp="1" noChangeArrowheads="1"/>
          </p:cNvSpPr>
          <p:nvPr>
            <p:ph type="dt" sz="half" idx="2"/>
          </p:nvPr>
        </p:nvSpPr>
        <p:spPr bwMode="auto">
          <a:xfrm>
            <a:off x="152400" y="6477000"/>
            <a:ext cx="240347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AA47204-D247-4F9F-9D7E-9125C4F72EBA}" type="datetimeFigureOut">
              <a:rPr lang="en-US" smtClean="0"/>
              <a:pPr/>
              <a:t>12/10/2013</a:t>
            </a:fld>
            <a:endParaRPr lang="en-US"/>
          </a:p>
        </p:txBody>
      </p:sp>
      <p:sp>
        <p:nvSpPr>
          <p:cNvPr id="1053" name="Rectangle 29"/>
          <p:cNvSpPr>
            <a:spLocks noGrp="1" noChangeArrowheads="1"/>
          </p:cNvSpPr>
          <p:nvPr>
            <p:ph type="ftr" sz="quarter" idx="3"/>
          </p:nvPr>
        </p:nvSpPr>
        <p:spPr bwMode="auto">
          <a:xfrm>
            <a:off x="2687638" y="64770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54" name="Rectangle 30"/>
          <p:cNvSpPr>
            <a:spLocks noGrp="1" noChangeArrowheads="1"/>
          </p:cNvSpPr>
          <p:nvPr>
            <p:ph type="sldNum" sz="quarter" idx="4"/>
          </p:nvPr>
        </p:nvSpPr>
        <p:spPr bwMode="auto">
          <a:xfrm>
            <a:off x="5715000" y="6477000"/>
            <a:ext cx="21717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1DDEC804-177B-4DC4-8945-B5741D30DC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itchFamily="34" charset="0"/>
        </a:defRPr>
      </a:lvl2pPr>
      <a:lvl3pPr algn="l" rtl="0" eaLnBrk="1" fontAlgn="base" hangingPunct="1">
        <a:spcBef>
          <a:spcPct val="0"/>
        </a:spcBef>
        <a:spcAft>
          <a:spcPct val="0"/>
        </a:spcAft>
        <a:defRPr sz="3600">
          <a:solidFill>
            <a:schemeClr val="tx2"/>
          </a:solidFill>
          <a:latin typeface="Arial" pitchFamily="34" charset="0"/>
        </a:defRPr>
      </a:lvl3pPr>
      <a:lvl4pPr algn="l" rtl="0" eaLnBrk="1" fontAlgn="base" hangingPunct="1">
        <a:spcBef>
          <a:spcPct val="0"/>
        </a:spcBef>
        <a:spcAft>
          <a:spcPct val="0"/>
        </a:spcAft>
        <a:defRPr sz="3600">
          <a:solidFill>
            <a:schemeClr val="tx2"/>
          </a:solidFill>
          <a:latin typeface="Arial" pitchFamily="34" charset="0"/>
        </a:defRPr>
      </a:lvl4pPr>
      <a:lvl5pPr algn="l" rtl="0" eaLnBrk="1" fontAlgn="base" hangingPunct="1">
        <a:spcBef>
          <a:spcPct val="0"/>
        </a:spcBef>
        <a:spcAft>
          <a:spcPct val="0"/>
        </a:spcAft>
        <a:defRPr sz="3600">
          <a:solidFill>
            <a:schemeClr val="tx2"/>
          </a:solidFill>
          <a:latin typeface="Arial" pitchFamily="34" charset="0"/>
        </a:defRPr>
      </a:lvl5pPr>
      <a:lvl6pPr marL="457200" algn="l" rtl="0" eaLnBrk="1" fontAlgn="base" hangingPunct="1">
        <a:spcBef>
          <a:spcPct val="0"/>
        </a:spcBef>
        <a:spcAft>
          <a:spcPct val="0"/>
        </a:spcAft>
        <a:defRPr sz="3600">
          <a:solidFill>
            <a:schemeClr val="tx2"/>
          </a:solidFill>
          <a:latin typeface="Arial" pitchFamily="34" charset="0"/>
        </a:defRPr>
      </a:lvl6pPr>
      <a:lvl7pPr marL="914400" algn="l" rtl="0" eaLnBrk="1" fontAlgn="base" hangingPunct="1">
        <a:spcBef>
          <a:spcPct val="0"/>
        </a:spcBef>
        <a:spcAft>
          <a:spcPct val="0"/>
        </a:spcAft>
        <a:defRPr sz="3600">
          <a:solidFill>
            <a:schemeClr val="tx2"/>
          </a:solidFill>
          <a:latin typeface="Arial" pitchFamily="34" charset="0"/>
        </a:defRPr>
      </a:lvl7pPr>
      <a:lvl8pPr marL="1371600" algn="l" rtl="0" eaLnBrk="1" fontAlgn="base" hangingPunct="1">
        <a:spcBef>
          <a:spcPct val="0"/>
        </a:spcBef>
        <a:spcAft>
          <a:spcPct val="0"/>
        </a:spcAft>
        <a:defRPr sz="3600">
          <a:solidFill>
            <a:schemeClr val="tx2"/>
          </a:solidFill>
          <a:latin typeface="Arial" pitchFamily="34" charset="0"/>
        </a:defRPr>
      </a:lvl8pPr>
      <a:lvl9pPr marL="1828800" algn="l" rtl="0" eaLnBrk="1" fontAlgn="base" hangingPunct="1">
        <a:spcBef>
          <a:spcPct val="0"/>
        </a:spcBef>
        <a:spcAft>
          <a:spcPct val="0"/>
        </a:spcAft>
        <a:defRPr sz="3600">
          <a:solidFill>
            <a:schemeClr val="tx2"/>
          </a:solidFill>
          <a:latin typeface="Arial" pitchFamily="34"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descr="C:\Users\Nan\AppData\Local\Microsoft\Windows\Temporary Internet Files\Content.IE5\322OP46G\MPj04140640000[1].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9AA47204-D247-4F9F-9D7E-9125C4F72EBA}" type="datetimeFigureOut">
              <a:rPr lang="en-US" smtClean="0"/>
              <a:pPr/>
              <a:t>12/10/2013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1DDEC804-177B-4DC4-8945-B5741D30DC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50000">
              <a:schemeClr val="accent6">
                <a:lumMod val="75000"/>
              </a:schemeClr>
            </a:gs>
            <a:gs pos="100000">
              <a:schemeClr val="accent6">
                <a:lumMod val="40000"/>
                <a:lumOff val="6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2" cstate="print"/>
          <a:srcRect l="13243" r="10010" b="3571"/>
          <a:stretch>
            <a:fillRect/>
          </a:stretch>
        </p:blipFill>
        <p:spPr bwMode="auto">
          <a:xfrm>
            <a:off x="228600" y="228600"/>
            <a:ext cx="3635022" cy="6400800"/>
          </a:xfrm>
          <a:prstGeom prst="rect">
            <a:avLst/>
          </a:prstGeom>
          <a:ln>
            <a:noFill/>
          </a:ln>
          <a:effectLst>
            <a:outerShdw blurRad="292100" dist="139700" dir="2700000" algn="tl" rotWithShape="0">
              <a:srgbClr val="333333">
                <a:alpha val="65000"/>
              </a:srgbClr>
            </a:outerShdw>
          </a:effectLst>
        </p:spPr>
      </p:pic>
      <p:sp>
        <p:nvSpPr>
          <p:cNvPr id="2" name="Title Placeholder 1"/>
          <p:cNvSpPr>
            <a:spLocks noGrp="1"/>
          </p:cNvSpPr>
          <p:nvPr>
            <p:ph type="title"/>
          </p:nvPr>
        </p:nvSpPr>
        <p:spPr>
          <a:xfrm>
            <a:off x="304800" y="274638"/>
            <a:ext cx="35052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038600" y="228600"/>
            <a:ext cx="4876800" cy="5897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1000" y="6172200"/>
            <a:ext cx="1600200" cy="365125"/>
          </a:xfrm>
          <a:prstGeom prst="rect">
            <a:avLst/>
          </a:prstGeom>
        </p:spPr>
        <p:txBody>
          <a:bodyPr vert="horz" lIns="91440" tIns="45720" rIns="91440" bIns="45720" rtlCol="0" anchor="ctr"/>
          <a:lstStyle>
            <a:lvl1pPr algn="l">
              <a:defRPr sz="1200">
                <a:solidFill>
                  <a:schemeClr val="accent2">
                    <a:lumMod val="75000"/>
                  </a:schemeClr>
                </a:solidFill>
                <a:effectLst>
                  <a:outerShdw blurRad="50800" dist="38100" dir="2700000" algn="tl" rotWithShape="0">
                    <a:prstClr val="black">
                      <a:alpha val="40000"/>
                    </a:prstClr>
                  </a:outerShdw>
                </a:effectLst>
              </a:defRPr>
            </a:lvl1pPr>
          </a:lstStyle>
          <a:p>
            <a:fld id="{9AA47204-D247-4F9F-9D7E-9125C4F72EBA}" type="datetimeFigureOut">
              <a:rPr lang="en-US" smtClean="0"/>
              <a:pPr/>
              <a:t>12/10/2013</a:t>
            </a:fld>
            <a:endParaRPr lang="en-US"/>
          </a:p>
        </p:txBody>
      </p:sp>
      <p:sp>
        <p:nvSpPr>
          <p:cNvPr id="5" name="Footer Placeholder 4"/>
          <p:cNvSpPr>
            <a:spLocks noGrp="1"/>
          </p:cNvSpPr>
          <p:nvPr>
            <p:ph type="ftr" sz="quarter" idx="3"/>
          </p:nvPr>
        </p:nvSpPr>
        <p:spPr>
          <a:xfrm>
            <a:off x="4038600" y="6248400"/>
            <a:ext cx="4876800" cy="365125"/>
          </a:xfrm>
          <a:prstGeom prst="rect">
            <a:avLst/>
          </a:prstGeom>
        </p:spPr>
        <p:txBody>
          <a:bodyPr vert="horz" lIns="91440" tIns="45720" rIns="91440" bIns="45720" rtlCol="0" anchor="ctr"/>
          <a:lstStyle>
            <a:lvl1pPr algn="ctr">
              <a:defRPr sz="1200">
                <a:solidFill>
                  <a:schemeClr val="accent2">
                    <a:lumMod val="40000"/>
                    <a:lumOff val="60000"/>
                  </a:schemeClr>
                </a:solidFill>
                <a:effectLst>
                  <a:outerShdw blurRad="50800" dist="38100" dir="2700000" algn="tl"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2209800" y="6172200"/>
            <a:ext cx="1524000" cy="365125"/>
          </a:xfrm>
          <a:prstGeom prst="rect">
            <a:avLst/>
          </a:prstGeom>
        </p:spPr>
        <p:txBody>
          <a:bodyPr vert="horz" lIns="91440" tIns="45720" rIns="91440" bIns="45720" rtlCol="0" anchor="ctr"/>
          <a:lstStyle>
            <a:lvl1pPr algn="r">
              <a:defRPr sz="1200">
                <a:solidFill>
                  <a:schemeClr val="accent2">
                    <a:lumMod val="75000"/>
                  </a:schemeClr>
                </a:solidFill>
                <a:effectLst>
                  <a:outerShdw blurRad="50800" dist="38100" dir="2700000" algn="tl" rotWithShape="0">
                    <a:prstClr val="black">
                      <a:alpha val="40000"/>
                    </a:prstClr>
                  </a:outerShdw>
                </a:effectLst>
              </a:defRPr>
            </a:lvl1pPr>
          </a:lstStyle>
          <a:p>
            <a:fld id="{1DDEC804-177B-4DC4-8945-B5741D30DC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xStyles>
    <p:titleStyle>
      <a:lvl1pPr algn="l" defTabSz="914400" rtl="0" eaLnBrk="1" latinLnBrk="0" hangingPunct="1">
        <a:spcBef>
          <a:spcPct val="0"/>
        </a:spcBef>
        <a:buNone/>
        <a:defRPr sz="2800" b="1" kern="1200">
          <a:solidFill>
            <a:schemeClr val="accent1">
              <a:lumMod val="75000"/>
            </a:schemeClr>
          </a:solidFill>
          <a:effectLst>
            <a:outerShdw blurRad="50800" dist="38100" dir="2700000" algn="tl"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effectLst>
            <a:outerShdw blurRad="50800" dist="38100" dir="2700000" algn="tl" rotWithShape="0">
              <a:prstClr val="black">
                <a:alpha val="40000"/>
              </a:prst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effectLst>
            <a:outerShdw blurRad="50800" dist="38100" dir="2700000" algn="tl" rotWithShape="0">
              <a:prstClr val="black">
                <a:alpha val="40000"/>
              </a:prst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effectLst>
            <a:outerShdw blurRad="50800" dist="38100" dir="2700000" algn="tl" rotWithShape="0">
              <a:prstClr val="black">
                <a:alpha val="40000"/>
              </a:prst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effectLst>
            <a:outerShdw blurRad="50800" dist="38100" dir="2700000" algn="tl" rotWithShape="0">
              <a:prstClr val="black">
                <a:alpha val="40000"/>
              </a:prst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effectLst>
            <a:outerShdw blurRad="50800" dist="38100" dir="2700000" algn="tl"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47204-D247-4F9F-9D7E-9125C4F72EBA}" type="datetimeFigureOut">
              <a:rPr lang="en-US" smtClean="0"/>
              <a:pPr/>
              <a:t>12/10/2013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EC804-177B-4DC4-8945-B5741D30DCB6}" type="slidenum">
              <a:rPr lang="en-US" smtClean="0"/>
              <a:pPr/>
              <a:t>‹#›</a:t>
            </a:fld>
            <a:endParaRPr lang="en-US"/>
          </a:p>
        </p:txBody>
      </p:sp>
      <p:pic>
        <p:nvPicPr>
          <p:cNvPr id="7" name="Picture 6" descr="Stars.jpg"/>
          <p:cNvPicPr>
            <a:picLocks noChangeAspect="1"/>
          </p:cNvPicPr>
          <p:nvPr/>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7.xml"/><Relationship Id="rId13" Type="http://schemas.openxmlformats.org/officeDocument/2006/relationships/diagramColors" Target="../diagrams/colors8.xml"/><Relationship Id="rId18" Type="http://schemas.microsoft.com/office/2007/relationships/diagramDrawing" Target="../diagrams/drawing7.xml"/><Relationship Id="rId3" Type="http://schemas.openxmlformats.org/officeDocument/2006/relationships/diagramLayout" Target="../diagrams/layout6.xml"/><Relationship Id="rId7" Type="http://schemas.openxmlformats.org/officeDocument/2006/relationships/diagramLayout" Target="../diagrams/layout7.xml"/><Relationship Id="rId12" Type="http://schemas.openxmlformats.org/officeDocument/2006/relationships/diagramQuickStyle" Target="../diagrams/quickStyle8.xml"/><Relationship Id="rId17" Type="http://schemas.microsoft.com/office/2007/relationships/diagramDrawing" Target="../diagrams/drawing6.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2.xml"/><Relationship Id="rId6" Type="http://schemas.openxmlformats.org/officeDocument/2006/relationships/diagramData" Target="../diagrams/data7.xml"/><Relationship Id="rId11" Type="http://schemas.openxmlformats.org/officeDocument/2006/relationships/diagramLayout" Target="../diagrams/layout8.xml"/><Relationship Id="rId5" Type="http://schemas.openxmlformats.org/officeDocument/2006/relationships/diagramColors" Target="../diagrams/colors6.xml"/><Relationship Id="rId10" Type="http://schemas.openxmlformats.org/officeDocument/2006/relationships/diagramData" Target="../diagrams/data8.xml"/><Relationship Id="rId4" Type="http://schemas.openxmlformats.org/officeDocument/2006/relationships/diagramQuickStyle" Target="../diagrams/quickStyle6.xml"/><Relationship Id="rId9" Type="http://schemas.openxmlformats.org/officeDocument/2006/relationships/diagramColors" Target="../diagrams/colors7.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diagramLayout" Target="../diagrams/layout9.xml"/><Relationship Id="rId7" Type="http://schemas.openxmlformats.org/officeDocument/2006/relationships/diagramLayout" Target="../diagrams/layout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diagramData" Target="../diagrams/data10.xml"/><Relationship Id="rId11" Type="http://schemas.microsoft.com/office/2007/relationships/diagramDrawing" Target="../diagrams/drawing10.xml"/><Relationship Id="rId5" Type="http://schemas.openxmlformats.org/officeDocument/2006/relationships/diagramColors" Target="../diagrams/colors9.xml"/><Relationship Id="rId10" Type="http://schemas.microsoft.com/office/2007/relationships/diagramDrawing" Target="../diagrams/drawing9.xml"/><Relationship Id="rId4" Type="http://schemas.openxmlformats.org/officeDocument/2006/relationships/diagramQuickStyle" Target="../diagrams/quickStyle9.xml"/><Relationship Id="rId9" Type="http://schemas.openxmlformats.org/officeDocument/2006/relationships/diagramColors" Target="../diagrams/colors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diagramLayout" Target="../diagrams/layout16.xml"/><Relationship Id="rId7" Type="http://schemas.openxmlformats.org/officeDocument/2006/relationships/diagramLayout" Target="../diagrams/layout17.xml"/><Relationship Id="rId2" Type="http://schemas.openxmlformats.org/officeDocument/2006/relationships/diagramData" Target="../diagrams/data16.xml"/><Relationship Id="rId1" Type="http://schemas.openxmlformats.org/officeDocument/2006/relationships/slideLayout" Target="../slideLayouts/slideLayout25.xml"/><Relationship Id="rId6" Type="http://schemas.openxmlformats.org/officeDocument/2006/relationships/diagramData" Target="../diagrams/data17.xml"/><Relationship Id="rId11" Type="http://schemas.microsoft.com/office/2007/relationships/diagramDrawing" Target="../diagrams/drawing17.xml"/><Relationship Id="rId5" Type="http://schemas.openxmlformats.org/officeDocument/2006/relationships/diagramColors" Target="../diagrams/colors16.xml"/><Relationship Id="rId10" Type="http://schemas.microsoft.com/office/2007/relationships/diagramDrawing" Target="../diagrams/drawing16.xml"/><Relationship Id="rId4" Type="http://schemas.openxmlformats.org/officeDocument/2006/relationships/diagramQuickStyle" Target="../diagrams/quickStyle16.xml"/><Relationship Id="rId9" Type="http://schemas.openxmlformats.org/officeDocument/2006/relationships/diagramColors" Target="../diagrams/colors1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19.xml"/><Relationship Id="rId3" Type="http://schemas.openxmlformats.org/officeDocument/2006/relationships/diagramLayout" Target="../diagrams/layout18.xml"/><Relationship Id="rId7" Type="http://schemas.openxmlformats.org/officeDocument/2006/relationships/diagramLayout" Target="../diagrams/layout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openxmlformats.org/officeDocument/2006/relationships/diagramData" Target="../diagrams/data19.xml"/><Relationship Id="rId11" Type="http://schemas.microsoft.com/office/2007/relationships/diagramDrawing" Target="../diagrams/drawing19.xml"/><Relationship Id="rId5" Type="http://schemas.openxmlformats.org/officeDocument/2006/relationships/diagramColors" Target="../diagrams/colors18.xml"/><Relationship Id="rId10" Type="http://schemas.microsoft.com/office/2007/relationships/diagramDrawing" Target="../diagrams/drawing18.xml"/><Relationship Id="rId4" Type="http://schemas.openxmlformats.org/officeDocument/2006/relationships/diagramQuickStyle" Target="../diagrams/quickStyle18.xml"/><Relationship Id="rId9" Type="http://schemas.openxmlformats.org/officeDocument/2006/relationships/diagramColors" Target="../diagrams/colors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21.xml"/><Relationship Id="rId3" Type="http://schemas.openxmlformats.org/officeDocument/2006/relationships/diagramLayout" Target="../diagrams/layout20.xml"/><Relationship Id="rId7" Type="http://schemas.openxmlformats.org/officeDocument/2006/relationships/diagramLayout" Target="../diagrams/layout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openxmlformats.org/officeDocument/2006/relationships/diagramData" Target="../diagrams/data21.xml"/><Relationship Id="rId11" Type="http://schemas.microsoft.com/office/2007/relationships/diagramDrawing" Target="../diagrams/drawing21.xml"/><Relationship Id="rId5" Type="http://schemas.openxmlformats.org/officeDocument/2006/relationships/diagramColors" Target="../diagrams/colors20.xml"/><Relationship Id="rId10" Type="http://schemas.microsoft.com/office/2007/relationships/diagramDrawing" Target="../diagrams/drawing20.xml"/><Relationship Id="rId4" Type="http://schemas.openxmlformats.org/officeDocument/2006/relationships/diagramQuickStyle" Target="../diagrams/quickStyle20.xml"/><Relationship Id="rId9" Type="http://schemas.openxmlformats.org/officeDocument/2006/relationships/diagramColors" Target="../diagrams/colors2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3.xml"/><Relationship Id="rId7" Type="http://schemas.microsoft.com/office/2007/relationships/diagramDrawing" Target="../diagrams/drawing23.xml"/><Relationship Id="rId2" Type="http://schemas.openxmlformats.org/officeDocument/2006/relationships/diagramData" Target="../diagrams/data23.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4.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7.xml"/><Relationship Id="rId7" Type="http://schemas.microsoft.com/office/2007/relationships/diagramDrawing" Target="../diagrams/drawing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mehr.tums.ac.ir/code.asp" TargetMode="Externa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4.xml"/><Relationship Id="rId7" Type="http://schemas.microsoft.com/office/2007/relationships/diagramDrawing" Target="../diagrams/drawing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1.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diagramLayout" Target="../diagrams/layout35.xml"/><Relationship Id="rId7" Type="http://schemas.openxmlformats.org/officeDocument/2006/relationships/image" Target="../media/image20.wmf"/><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microsoft.com/office/2007/relationships/diagramDrawing" Target="../diagrams/drawing3.xml"/><Relationship Id="rId5" Type="http://schemas.openxmlformats.org/officeDocument/2006/relationships/diagramColors" Target="../diagrams/colors2.xml"/><Relationship Id="rId10" Type="http://schemas.microsoft.com/office/2007/relationships/diagramDrawing" Target="../diagrams/drawing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in-tree.jpg"/>
          <p:cNvPicPr>
            <a:picLocks noGrp="1" noChangeAspect="1"/>
          </p:cNvPicPr>
          <p:nvPr>
            <p:ph idx="1"/>
          </p:nvPr>
        </p:nvPicPr>
        <p:blipFill>
          <a:blip r:embed="rId2" cstate="print"/>
          <a:stretch>
            <a:fillRect/>
          </a:stretch>
        </p:blipFill>
        <p:spPr>
          <a:xfrm>
            <a:off x="0" y="0"/>
            <a:ext cx="9143999" cy="6858000"/>
          </a:xfrm>
        </p:spPr>
      </p:pic>
      <p:sp>
        <p:nvSpPr>
          <p:cNvPr id="5" name="Rectangle 4"/>
          <p:cNvSpPr/>
          <p:nvPr/>
        </p:nvSpPr>
        <p:spPr>
          <a:xfrm>
            <a:off x="3059832" y="3284984"/>
            <a:ext cx="3361082" cy="707886"/>
          </a:xfrm>
          <a:prstGeom prst="rect">
            <a:avLst/>
          </a:prstGeom>
        </p:spPr>
        <p:txBody>
          <a:bodyPr wrap="square">
            <a:spAutoFit/>
          </a:bodyPr>
          <a:lstStyle/>
          <a:p>
            <a:pPr algn="ctr">
              <a:defRPr/>
            </a:pPr>
            <a:r>
              <a:rPr lang="ar-SA" sz="4000" b="1" dirty="0" smtClean="0">
                <a:solidFill>
                  <a:srgbClr val="800000"/>
                </a:solidFill>
                <a:latin typeface="Arial" charset="0"/>
              </a:rPr>
              <a:t>اخلاق در پژوهش</a:t>
            </a:r>
            <a:endParaRPr lang="en-US" sz="4000" b="1" dirty="0">
              <a:solidFill>
                <a:srgbClr val="800000"/>
              </a:solidFill>
              <a:latin typeface="Arial" charset="0"/>
            </a:endParaRPr>
          </a:p>
        </p:txBody>
      </p:sp>
      <p:sp>
        <p:nvSpPr>
          <p:cNvPr id="6" name="Rectangle 5"/>
          <p:cNvSpPr/>
          <p:nvPr/>
        </p:nvSpPr>
        <p:spPr>
          <a:xfrm>
            <a:off x="2267744" y="5445224"/>
            <a:ext cx="4572000" cy="861774"/>
          </a:xfrm>
          <a:prstGeom prst="rect">
            <a:avLst/>
          </a:prstGeom>
        </p:spPr>
        <p:txBody>
          <a:bodyPr>
            <a:spAutoFit/>
          </a:bodyPr>
          <a:lstStyle/>
          <a:p>
            <a:pPr algn="ctr">
              <a:spcBef>
                <a:spcPct val="50000"/>
              </a:spcBef>
            </a:pPr>
            <a:r>
              <a:rPr lang="fa-IR" sz="2000" b="1" dirty="0" smtClean="0">
                <a:solidFill>
                  <a:srgbClr val="800000"/>
                </a:solidFill>
                <a:latin typeface="Times New Roman" pitchFamily="18" charset="0"/>
              </a:rPr>
              <a:t>گروه اخلاق پزشکی</a:t>
            </a:r>
            <a:endParaRPr lang="en-GB" sz="2000" b="1" dirty="0" smtClean="0">
              <a:solidFill>
                <a:srgbClr val="800000"/>
              </a:solidFill>
              <a:latin typeface="Times New Roman" pitchFamily="18" charset="0"/>
            </a:endParaRPr>
          </a:p>
          <a:p>
            <a:pPr algn="ctr">
              <a:spcBef>
                <a:spcPct val="50000"/>
              </a:spcBef>
            </a:pPr>
            <a:r>
              <a:rPr lang="fa-IR" sz="2000" b="1" dirty="0" smtClean="0">
                <a:solidFill>
                  <a:srgbClr val="800000"/>
                </a:solidFill>
                <a:latin typeface="Times New Roman" pitchFamily="18" charset="0"/>
              </a:rPr>
              <a:t>دانشکده پزشکی دانشگاه شاهد</a:t>
            </a:r>
            <a:endParaRPr lang="en-US" sz="2000" b="1" dirty="0">
              <a:solidFill>
                <a:srgbClr val="800000"/>
              </a:solidFill>
              <a:latin typeface="Times New Roman" pitchFamily="18" charset="0"/>
            </a:endParaRPr>
          </a:p>
        </p:txBody>
      </p:sp>
      <p:sp>
        <p:nvSpPr>
          <p:cNvPr id="8" name="Rectangle 7"/>
          <p:cNvSpPr/>
          <p:nvPr/>
        </p:nvSpPr>
        <p:spPr>
          <a:xfrm>
            <a:off x="2123728" y="692696"/>
            <a:ext cx="4086375" cy="707886"/>
          </a:xfrm>
          <a:prstGeom prst="rect">
            <a:avLst/>
          </a:prstGeom>
        </p:spPr>
        <p:txBody>
          <a:bodyPr wrap="none">
            <a:spAutoFit/>
          </a:bodyPr>
          <a:lstStyle/>
          <a:p>
            <a:r>
              <a:rPr lang="fa-IR" sz="4000" b="1" dirty="0" smtClean="0">
                <a:solidFill>
                  <a:srgbClr val="FFFF00"/>
                </a:solidFill>
              </a:rPr>
              <a:t> بِسْمِ اللّهِ الرَّحْمَنِ الرَّحيمِ</a:t>
            </a:r>
            <a:endParaRPr lang="en-US" sz="4000" dirty="0">
              <a:solidFill>
                <a:srgbClr val="FFFF00"/>
              </a:solidFill>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00034" y="2071678"/>
          <a:ext cx="8143900" cy="4500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nvGraphicFramePr>
        <p:xfrm>
          <a:off x="357158" y="428604"/>
          <a:ext cx="3126177" cy="7078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5" name="Diagram 4"/>
          <p:cNvGraphicFramePr/>
          <p:nvPr/>
        </p:nvGraphicFramePr>
        <p:xfrm>
          <a:off x="5580112" y="620688"/>
          <a:ext cx="3126177" cy="70788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ransition spd="med">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762000" y="1219200"/>
          <a:ext cx="77724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39" name="Rectangle 3"/>
          <p:cNvSpPr>
            <a:spLocks noGrp="1" noChangeArrowheads="1"/>
          </p:cNvSpPr>
          <p:nvPr>
            <p:ph idx="1"/>
          </p:nvPr>
        </p:nvSpPr>
        <p:spPr>
          <a:xfrm>
            <a:off x="500034" y="2285992"/>
            <a:ext cx="7775575" cy="4143404"/>
          </a:xfrm>
        </p:spPr>
        <p:txBody>
          <a:bodyPr>
            <a:noAutofit/>
          </a:bodyPr>
          <a:lstStyle/>
          <a:p>
            <a:pPr marL="609600" indent="-609600" algn="r" rtl="1" eaLnBrk="1" hangingPunct="1"/>
            <a:r>
              <a:rPr lang="ar-SA" sz="2800" dirty="0" smtClean="0">
                <a:solidFill>
                  <a:srgbClr val="FF0000"/>
                </a:solidFill>
              </a:rPr>
              <a:t>اشكالات</a:t>
            </a:r>
          </a:p>
          <a:p>
            <a:pPr marL="609600" indent="-609600" algn="r" rtl="1" eaLnBrk="1" hangingPunct="1">
              <a:buFontTx/>
              <a:buAutoNum type="arabicPeriod"/>
            </a:pPr>
            <a:r>
              <a:rPr lang="ar-SA" sz="2800" dirty="0" smtClean="0"/>
              <a:t> تنها در (8</a:t>
            </a:r>
            <a:r>
              <a:rPr lang="fa-IR" sz="2800" dirty="0" smtClean="0"/>
              <a:t>%</a:t>
            </a:r>
            <a:r>
              <a:rPr lang="ar-SA" sz="2800" dirty="0" smtClean="0"/>
              <a:t>) شركت كنندگان از اينكه در يك پژوهش دخالت داشته‏اند </a:t>
            </a:r>
            <a:r>
              <a:rPr lang="ar-SA" sz="2800" dirty="0" smtClean="0">
                <a:solidFill>
                  <a:srgbClr val="FF0000"/>
                </a:solidFill>
              </a:rPr>
              <a:t>مطلع</a:t>
            </a:r>
            <a:r>
              <a:rPr lang="ar-SA" sz="2800" dirty="0" smtClean="0"/>
              <a:t> بوده‏اند. </a:t>
            </a:r>
          </a:p>
          <a:p>
            <a:pPr marL="609600" indent="-609600" algn="r" rtl="1" eaLnBrk="1" hangingPunct="1">
              <a:buFontTx/>
              <a:buAutoNum type="arabicPeriod"/>
            </a:pPr>
            <a:r>
              <a:rPr lang="ar-SA" sz="2800" dirty="0" smtClean="0"/>
              <a:t> در (2 </a:t>
            </a:r>
            <a:r>
              <a:rPr lang="fa-IR" sz="2800" dirty="0" smtClean="0"/>
              <a:t>%</a:t>
            </a:r>
            <a:r>
              <a:rPr lang="ar-SA" sz="2800" dirty="0" smtClean="0"/>
              <a:t>) به </a:t>
            </a:r>
            <a:r>
              <a:rPr lang="ar-SA" sz="2800" dirty="0" smtClean="0">
                <a:solidFill>
                  <a:srgbClr val="FF0000"/>
                </a:solidFill>
              </a:rPr>
              <a:t>موافقت كتبي يا شفاهي </a:t>
            </a:r>
            <a:r>
              <a:rPr lang="ar-SA" sz="2800" dirty="0" smtClean="0"/>
              <a:t>اشاره شده است (متن موافقت‏نامه موجود نبود)</a:t>
            </a:r>
          </a:p>
          <a:p>
            <a:pPr marL="609600" indent="-609600" algn="r" rtl="1" eaLnBrk="1" hangingPunct="1">
              <a:buFontTx/>
              <a:buAutoNum type="arabicPeriod"/>
            </a:pPr>
            <a:r>
              <a:rPr lang="ar-SA" sz="2800" dirty="0" smtClean="0"/>
              <a:t> تنها در يك مورد مركزي </a:t>
            </a:r>
            <a:r>
              <a:rPr lang="ar-SA" sz="2800" dirty="0" smtClean="0">
                <a:solidFill>
                  <a:srgbClr val="FF0000"/>
                </a:solidFill>
              </a:rPr>
              <a:t>براي پرسشهاي احتمالي بيماران </a:t>
            </a:r>
            <a:r>
              <a:rPr lang="ar-SA" sz="2800" dirty="0" smtClean="0"/>
              <a:t>پيش‏بيني شده بود كه بيمار در صورت نياز مي‏توانست با تلفن تماس گيرد.</a:t>
            </a:r>
          </a:p>
          <a:p>
            <a:pPr marL="609600" indent="-609600" algn="r" rtl="1" eaLnBrk="1" hangingPunct="1">
              <a:buFontTx/>
              <a:buNone/>
            </a:pPr>
            <a:endParaRPr lang="en-US" sz="2800" dirty="0" smtClean="0"/>
          </a:p>
        </p:txBody>
      </p:sp>
      <p:graphicFrame>
        <p:nvGraphicFramePr>
          <p:cNvPr id="5" name="Diagram 4"/>
          <p:cNvGraphicFramePr/>
          <p:nvPr/>
        </p:nvGraphicFramePr>
        <p:xfrm>
          <a:off x="1571604" y="214290"/>
          <a:ext cx="6172200" cy="457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med">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827088" y="1196975"/>
            <a:ext cx="7620000" cy="5109091"/>
          </a:xfrm>
          <a:prstGeom prst="rect">
            <a:avLst/>
          </a:prstGeom>
          <a:noFill/>
          <a:ln w="9525">
            <a:noFill/>
            <a:miter lim="800000"/>
            <a:headEnd/>
            <a:tailEnd/>
          </a:ln>
          <a:effectLst/>
        </p:spPr>
        <p:txBody>
          <a:bodyPr wrap="square">
            <a:spAutoFit/>
          </a:bodyPr>
          <a:lstStyle/>
          <a:p>
            <a:pPr marL="457200" indent="-457200" algn="r" rtl="1">
              <a:spcBef>
                <a:spcPct val="50000"/>
              </a:spcBef>
              <a:buClr>
                <a:schemeClr val="tx2"/>
              </a:buClr>
              <a:buSzPct val="75000"/>
              <a:buFontTx/>
              <a:buAutoNum type="arabicPeriod" startAt="4"/>
              <a:defRPr/>
            </a:pPr>
            <a:r>
              <a:rPr lang="ar-SA" sz="2400" dirty="0">
                <a:solidFill>
                  <a:schemeClr val="tx1"/>
                </a:solidFill>
                <a:latin typeface="Arial" charset="0"/>
                <a:cs typeface="Arial" charset="0"/>
              </a:rPr>
              <a:t>در </a:t>
            </a:r>
            <a:r>
              <a:rPr lang="ar-SA" sz="2400" dirty="0">
                <a:solidFill>
                  <a:srgbClr val="FF0000"/>
                </a:solidFill>
                <a:latin typeface="Arial" charset="0"/>
                <a:cs typeface="Arial" charset="0"/>
              </a:rPr>
              <a:t>(32</a:t>
            </a:r>
            <a:r>
              <a:rPr lang="ar-SA" sz="2400" dirty="0" smtClean="0">
                <a:solidFill>
                  <a:srgbClr val="FF0000"/>
                </a:solidFill>
                <a:latin typeface="Arial" charset="0"/>
                <a:cs typeface="Arial" charset="0"/>
              </a:rPr>
              <a:t>%</a:t>
            </a:r>
            <a:r>
              <a:rPr lang="fa-IR" sz="2400" dirty="0" smtClean="0">
                <a:solidFill>
                  <a:srgbClr val="FF0000"/>
                </a:solidFill>
                <a:latin typeface="Arial" charset="0"/>
                <a:cs typeface="Arial" charset="0"/>
              </a:rPr>
              <a:t>)</a:t>
            </a:r>
            <a:r>
              <a:rPr lang="ar-SA" sz="2400" dirty="0" smtClean="0">
                <a:solidFill>
                  <a:srgbClr val="FF0000"/>
                </a:solidFill>
                <a:latin typeface="Arial" charset="0"/>
                <a:cs typeface="Arial" charset="0"/>
              </a:rPr>
              <a:t> </a:t>
            </a:r>
            <a:r>
              <a:rPr lang="ar-SA" sz="2400" b="1" u="sng" dirty="0">
                <a:solidFill>
                  <a:schemeClr val="tx1"/>
                </a:solidFill>
                <a:latin typeface="Arial" charset="0"/>
                <a:cs typeface="Arial" charset="0"/>
              </a:rPr>
              <a:t>دارونما</a:t>
            </a:r>
            <a:r>
              <a:rPr lang="ar-SA" sz="2400" u="sng" dirty="0">
                <a:solidFill>
                  <a:schemeClr val="tx1"/>
                </a:solidFill>
                <a:latin typeface="Arial" charset="0"/>
                <a:cs typeface="Arial" charset="0"/>
              </a:rPr>
              <a:t> </a:t>
            </a:r>
            <a:r>
              <a:rPr lang="ar-SA" sz="2400" dirty="0">
                <a:solidFill>
                  <a:schemeClr val="tx1"/>
                </a:solidFill>
                <a:latin typeface="Arial" charset="0"/>
                <a:cs typeface="Arial" charset="0"/>
              </a:rPr>
              <a:t>مصرف شده </a:t>
            </a:r>
            <a:r>
              <a:rPr lang="fa-IR" sz="2400" dirty="0">
                <a:solidFill>
                  <a:schemeClr val="tx1"/>
                </a:solidFill>
                <a:latin typeface="Arial" charset="0"/>
                <a:cs typeface="Arial" charset="0"/>
              </a:rPr>
              <a:t>بود</a:t>
            </a:r>
            <a:r>
              <a:rPr lang="ar-SA" sz="2400" dirty="0">
                <a:solidFill>
                  <a:schemeClr val="tx1"/>
                </a:solidFill>
                <a:latin typeface="Arial" charset="0"/>
                <a:cs typeface="Arial" charset="0"/>
              </a:rPr>
              <a:t> كه ميزان آگاهي شركت كنندگان </a:t>
            </a:r>
            <a:r>
              <a:rPr lang="fa-IR" sz="2400" dirty="0" smtClean="0">
                <a:solidFill>
                  <a:schemeClr val="tx1"/>
                </a:solidFill>
                <a:latin typeface="Arial" charset="0"/>
                <a:cs typeface="Arial" charset="0"/>
              </a:rPr>
              <a:t>5</a:t>
            </a:r>
            <a:r>
              <a:rPr lang="ar-SA" sz="2400" dirty="0" smtClean="0">
                <a:solidFill>
                  <a:schemeClr val="tx1"/>
                </a:solidFill>
                <a:latin typeface="Arial" charset="0"/>
                <a:cs typeface="Arial" charset="0"/>
              </a:rPr>
              <a:t>% </a:t>
            </a:r>
            <a:r>
              <a:rPr lang="ar-SA" sz="2400" dirty="0">
                <a:solidFill>
                  <a:schemeClr val="tx1"/>
                </a:solidFill>
                <a:latin typeface="Arial" charset="0"/>
                <a:cs typeface="Arial" charset="0"/>
              </a:rPr>
              <a:t>بوده است. </a:t>
            </a:r>
          </a:p>
          <a:p>
            <a:pPr marL="457200" indent="-457200" algn="r" rtl="1">
              <a:spcBef>
                <a:spcPct val="50000"/>
              </a:spcBef>
              <a:buClr>
                <a:schemeClr val="tx2"/>
              </a:buClr>
              <a:buSzPct val="75000"/>
              <a:buFontTx/>
              <a:buAutoNum type="arabicPeriod" startAt="4"/>
              <a:defRPr/>
            </a:pPr>
            <a:r>
              <a:rPr lang="ar-SA" sz="2400" dirty="0">
                <a:solidFill>
                  <a:schemeClr val="tx1"/>
                </a:solidFill>
                <a:latin typeface="Arial" charset="0"/>
                <a:cs typeface="Arial" charset="0"/>
              </a:rPr>
              <a:t> </a:t>
            </a:r>
            <a:r>
              <a:rPr lang="ar-SA" sz="2400" dirty="0">
                <a:solidFill>
                  <a:srgbClr val="FF0000"/>
                </a:solidFill>
                <a:latin typeface="Arial" charset="0"/>
                <a:cs typeface="Arial" charset="0"/>
              </a:rPr>
              <a:t>هزينه‏هاي درمان</a:t>
            </a:r>
            <a:r>
              <a:rPr lang="en-US" sz="2400" dirty="0">
                <a:solidFill>
                  <a:srgbClr val="FF0000"/>
                </a:solidFill>
                <a:latin typeface="Arial" charset="0"/>
                <a:cs typeface="Arial" charset="0"/>
              </a:rPr>
              <a:t>:</a:t>
            </a:r>
            <a:r>
              <a:rPr lang="ar-SA" sz="2400" dirty="0">
                <a:solidFill>
                  <a:srgbClr val="FF0000"/>
                </a:solidFill>
                <a:latin typeface="Arial" charset="0"/>
                <a:cs typeface="Arial" charset="0"/>
              </a:rPr>
              <a:t> در </a:t>
            </a:r>
            <a:r>
              <a:rPr lang="ar-SA" sz="2400" b="1" u="sng" dirty="0">
                <a:solidFill>
                  <a:srgbClr val="FF0000"/>
                </a:solidFill>
                <a:latin typeface="Arial" charset="0"/>
                <a:cs typeface="Arial" charset="0"/>
              </a:rPr>
              <a:t>80 </a:t>
            </a:r>
            <a:r>
              <a:rPr lang="fa-IR" sz="2400" b="1" u="sng" dirty="0">
                <a:solidFill>
                  <a:srgbClr val="FF0000"/>
                </a:solidFill>
                <a:latin typeface="Arial" charset="0"/>
                <a:cs typeface="Arial" charset="0"/>
              </a:rPr>
              <a:t>%</a:t>
            </a:r>
            <a:r>
              <a:rPr lang="ar-SA" sz="2400" b="1" u="sng" dirty="0">
                <a:solidFill>
                  <a:srgbClr val="FF0000"/>
                </a:solidFill>
                <a:latin typeface="Arial" charset="0"/>
                <a:cs typeface="Arial" charset="0"/>
              </a:rPr>
              <a:t> موارد توسط بيمار هزينه</a:t>
            </a:r>
            <a:r>
              <a:rPr lang="ar-SA" sz="2400" dirty="0">
                <a:solidFill>
                  <a:srgbClr val="FF0000"/>
                </a:solidFill>
                <a:latin typeface="Arial" charset="0"/>
                <a:cs typeface="Arial" charset="0"/>
              </a:rPr>
              <a:t> شده </a:t>
            </a:r>
            <a:r>
              <a:rPr lang="fa-IR" sz="2400" dirty="0">
                <a:solidFill>
                  <a:srgbClr val="FF0000"/>
                </a:solidFill>
                <a:latin typeface="Arial" charset="0"/>
                <a:cs typeface="Arial" charset="0"/>
              </a:rPr>
              <a:t>بود</a:t>
            </a:r>
            <a:endParaRPr lang="ar-SA" sz="2400" dirty="0">
              <a:solidFill>
                <a:srgbClr val="FF0000"/>
              </a:solidFill>
              <a:latin typeface="Arial" charset="0"/>
              <a:cs typeface="Arial" charset="0"/>
            </a:endParaRPr>
          </a:p>
          <a:p>
            <a:pPr marL="457200" indent="-457200" algn="r" rtl="1">
              <a:spcBef>
                <a:spcPct val="50000"/>
              </a:spcBef>
              <a:buClr>
                <a:schemeClr val="tx2"/>
              </a:buClr>
              <a:buSzPct val="75000"/>
              <a:buFontTx/>
              <a:buAutoNum type="arabicPeriod" startAt="4"/>
              <a:defRPr/>
            </a:pPr>
            <a:r>
              <a:rPr lang="ar-SA" sz="2400" dirty="0">
                <a:solidFill>
                  <a:schemeClr val="tx1"/>
                </a:solidFill>
                <a:effectLst/>
                <a:latin typeface="Arial" charset="0"/>
                <a:cs typeface="Arial" charset="0"/>
              </a:rPr>
              <a:t> </a:t>
            </a:r>
            <a:r>
              <a:rPr lang="fa-IR" sz="2400" dirty="0">
                <a:solidFill>
                  <a:schemeClr val="accent2">
                    <a:lumMod val="50000"/>
                  </a:schemeClr>
                </a:solidFill>
                <a:effectLst/>
                <a:latin typeface="Arial" charset="0"/>
                <a:cs typeface="Arial" charset="0"/>
              </a:rPr>
              <a:t>در </a:t>
            </a:r>
            <a:r>
              <a:rPr lang="ar-SA" sz="2400" dirty="0">
                <a:solidFill>
                  <a:srgbClr val="FF0000"/>
                </a:solidFill>
                <a:effectLst/>
                <a:latin typeface="Arial" charset="0"/>
                <a:cs typeface="Arial" charset="0"/>
              </a:rPr>
              <a:t>9/3%</a:t>
            </a:r>
            <a:r>
              <a:rPr lang="fa-IR" sz="2400" dirty="0">
                <a:solidFill>
                  <a:srgbClr val="FF0000"/>
                </a:solidFill>
                <a:effectLst/>
                <a:latin typeface="Arial" charset="0"/>
                <a:cs typeface="Arial" charset="0"/>
              </a:rPr>
              <a:t> </a:t>
            </a:r>
            <a:r>
              <a:rPr lang="ar-SA" sz="2400" dirty="0">
                <a:solidFill>
                  <a:schemeClr val="accent2">
                    <a:lumMod val="50000"/>
                  </a:schemeClr>
                </a:solidFill>
                <a:effectLst/>
                <a:latin typeface="Arial" charset="0"/>
                <a:cs typeface="Arial" charset="0"/>
              </a:rPr>
              <a:t>حمايت درماني به عنوان خدمات ارائه شده در ازاي شركت در تحقيق مشهود بود.</a:t>
            </a:r>
          </a:p>
          <a:p>
            <a:pPr marL="457200" indent="-457200" algn="r" rtl="1">
              <a:spcBef>
                <a:spcPct val="50000"/>
              </a:spcBef>
              <a:buClr>
                <a:schemeClr val="tx2"/>
              </a:buClr>
              <a:buSzPct val="75000"/>
              <a:buFontTx/>
              <a:buAutoNum type="arabicPeriod" startAt="4"/>
              <a:defRPr/>
            </a:pPr>
            <a:r>
              <a:rPr lang="ar-SA" sz="2400" dirty="0">
                <a:solidFill>
                  <a:schemeClr val="accent2">
                    <a:lumMod val="50000"/>
                  </a:schemeClr>
                </a:solidFill>
                <a:effectLst/>
                <a:latin typeface="Arial" charset="0"/>
                <a:cs typeface="Arial" charset="0"/>
              </a:rPr>
              <a:t> </a:t>
            </a:r>
            <a:r>
              <a:rPr lang="ar-SA" sz="2400" dirty="0" smtClean="0">
                <a:solidFill>
                  <a:schemeClr val="accent2">
                    <a:lumMod val="50000"/>
                  </a:schemeClr>
                </a:solidFill>
                <a:effectLst/>
                <a:latin typeface="Arial" charset="0"/>
                <a:cs typeface="Arial" charset="0"/>
              </a:rPr>
              <a:t>در</a:t>
            </a:r>
            <a:r>
              <a:rPr lang="ar-SA" sz="2400" b="1" dirty="0" smtClean="0">
                <a:solidFill>
                  <a:schemeClr val="tx2">
                    <a:lumMod val="60000"/>
                    <a:lumOff val="40000"/>
                  </a:schemeClr>
                </a:solidFill>
                <a:effectLst/>
                <a:latin typeface="Arial" charset="0"/>
                <a:cs typeface="Arial" charset="0"/>
              </a:rPr>
              <a:t>7</a:t>
            </a:r>
            <a:r>
              <a:rPr lang="fa-IR" sz="2400" b="1" dirty="0" smtClean="0">
                <a:solidFill>
                  <a:schemeClr val="tx2">
                    <a:lumMod val="60000"/>
                    <a:lumOff val="40000"/>
                  </a:schemeClr>
                </a:solidFill>
                <a:effectLst/>
                <a:latin typeface="Arial" charset="0"/>
                <a:cs typeface="Arial" charset="0"/>
              </a:rPr>
              <a:t>%</a:t>
            </a:r>
            <a:r>
              <a:rPr lang="ar-SA" sz="2400" dirty="0" smtClean="0">
                <a:solidFill>
                  <a:schemeClr val="tx2">
                    <a:lumMod val="60000"/>
                    <a:lumOff val="40000"/>
                  </a:schemeClr>
                </a:solidFill>
                <a:effectLst/>
                <a:latin typeface="Arial" charset="0"/>
                <a:cs typeface="Arial" charset="0"/>
              </a:rPr>
              <a:t> </a:t>
            </a:r>
            <a:r>
              <a:rPr lang="ar-SA" sz="2400" dirty="0">
                <a:solidFill>
                  <a:schemeClr val="accent2">
                    <a:lumMod val="50000"/>
                  </a:schemeClr>
                </a:solidFill>
                <a:effectLst/>
                <a:latin typeface="Arial" charset="0"/>
                <a:cs typeface="Arial" charset="0"/>
              </a:rPr>
              <a:t>مطالعه براي اولين بار  در ايران انجام شده بود و در </a:t>
            </a:r>
            <a:r>
              <a:rPr lang="ar-SA" sz="2400" b="1" dirty="0" smtClean="0">
                <a:solidFill>
                  <a:schemeClr val="tx2">
                    <a:lumMod val="60000"/>
                    <a:lumOff val="40000"/>
                  </a:schemeClr>
                </a:solidFill>
                <a:effectLst/>
                <a:latin typeface="Arial" charset="0"/>
                <a:cs typeface="Arial" charset="0"/>
              </a:rPr>
              <a:t>9</a:t>
            </a:r>
            <a:r>
              <a:rPr lang="fa-IR" sz="2400" b="1" dirty="0" smtClean="0">
                <a:solidFill>
                  <a:schemeClr val="tx2">
                    <a:lumMod val="60000"/>
                    <a:lumOff val="40000"/>
                  </a:schemeClr>
                </a:solidFill>
                <a:effectLst/>
                <a:latin typeface="Arial" charset="0"/>
                <a:cs typeface="Arial" charset="0"/>
              </a:rPr>
              <a:t>%</a:t>
            </a:r>
            <a:r>
              <a:rPr lang="ar-SA" sz="2400" dirty="0" smtClean="0">
                <a:solidFill>
                  <a:schemeClr val="accent2">
                    <a:lumMod val="50000"/>
                  </a:schemeClr>
                </a:solidFill>
                <a:effectLst/>
                <a:latin typeface="Arial" charset="0"/>
                <a:cs typeface="Arial" charset="0"/>
              </a:rPr>
              <a:t> </a:t>
            </a:r>
            <a:r>
              <a:rPr lang="ar-SA" sz="2400" dirty="0">
                <a:solidFill>
                  <a:schemeClr val="accent2">
                    <a:lumMod val="50000"/>
                  </a:schemeClr>
                </a:solidFill>
                <a:effectLst/>
                <a:latin typeface="Arial" charset="0"/>
                <a:cs typeface="Arial" charset="0"/>
              </a:rPr>
              <a:t>نمونه آن در مطالعات غير از ايران بوده است </a:t>
            </a:r>
            <a:r>
              <a:rPr lang="ar-SA" sz="2400" dirty="0" smtClean="0">
                <a:solidFill>
                  <a:schemeClr val="accent2">
                    <a:lumMod val="50000"/>
                  </a:schemeClr>
                </a:solidFill>
                <a:effectLst/>
                <a:latin typeface="Arial" charset="0"/>
                <a:cs typeface="Arial" charset="0"/>
              </a:rPr>
              <a:t>.</a:t>
            </a:r>
            <a:endParaRPr lang="en-GB" sz="2400" dirty="0" smtClean="0">
              <a:solidFill>
                <a:schemeClr val="accent2">
                  <a:lumMod val="50000"/>
                </a:schemeClr>
              </a:solidFill>
              <a:effectLst/>
              <a:latin typeface="Arial" charset="0"/>
              <a:cs typeface="Arial" charset="0"/>
            </a:endParaRPr>
          </a:p>
          <a:p>
            <a:pPr marL="457200" indent="-457200" algn="r" rtl="1">
              <a:spcBef>
                <a:spcPct val="50000"/>
              </a:spcBef>
              <a:buClr>
                <a:schemeClr val="tx2"/>
              </a:buClr>
              <a:buSzPct val="75000"/>
              <a:buFontTx/>
              <a:buAutoNum type="arabicPeriod" startAt="4"/>
              <a:defRPr/>
            </a:pPr>
            <a:endParaRPr lang="ar-SA" sz="2400" dirty="0">
              <a:solidFill>
                <a:schemeClr val="accent2">
                  <a:lumMod val="50000"/>
                </a:schemeClr>
              </a:solidFill>
              <a:effectLst/>
              <a:latin typeface="Arial" charset="0"/>
              <a:cs typeface="Arial" charset="0"/>
            </a:endParaRPr>
          </a:p>
          <a:p>
            <a:pPr marL="457200" indent="-457200" algn="r" rtl="1">
              <a:spcBef>
                <a:spcPct val="50000"/>
              </a:spcBef>
              <a:buClr>
                <a:schemeClr val="tx2"/>
              </a:buClr>
              <a:buSzPct val="75000"/>
              <a:buFont typeface="Wingdings" pitchFamily="2" charset="2"/>
              <a:buNone/>
              <a:defRPr/>
            </a:pPr>
            <a:r>
              <a:rPr lang="ar-SA" sz="2400" dirty="0">
                <a:solidFill>
                  <a:schemeClr val="accent2">
                    <a:lumMod val="50000"/>
                  </a:schemeClr>
                </a:solidFill>
                <a:latin typeface="Arial" charset="0"/>
                <a:cs typeface="Arial" charset="0"/>
              </a:rPr>
              <a:t>	</a:t>
            </a:r>
            <a:r>
              <a:rPr lang="ar-SA" sz="2000" dirty="0" smtClean="0">
                <a:solidFill>
                  <a:schemeClr val="tx1"/>
                </a:solidFill>
                <a:latin typeface="Arial" charset="0"/>
                <a:cs typeface="Arial" charset="0"/>
              </a:rPr>
              <a:t>بررسي </a:t>
            </a:r>
            <a:r>
              <a:rPr lang="ar-SA" sz="2000" dirty="0">
                <a:solidFill>
                  <a:schemeClr val="tx1"/>
                </a:solidFill>
                <a:latin typeface="Arial" charset="0"/>
                <a:cs typeface="Arial" charset="0"/>
              </a:rPr>
              <a:t>ميزان رعايت معيارهاي اخلاق پزشكي در پايان‎نامه هاي تحقيقاتي كارآزمايي باليني مجله علمي نظام پزشكي دوره هفدهم 1378</a:t>
            </a:r>
          </a:p>
          <a:p>
            <a:pPr marL="457200" indent="-457200" algn="r" rtl="1">
              <a:spcBef>
                <a:spcPct val="50000"/>
              </a:spcBef>
              <a:buClr>
                <a:schemeClr val="tx2"/>
              </a:buClr>
              <a:buSzPct val="75000"/>
              <a:buFontTx/>
              <a:buAutoNum type="arabicPeriod" startAt="4"/>
              <a:defRPr/>
            </a:pPr>
            <a:endParaRPr lang="en-US" sz="2000" dirty="0">
              <a:solidFill>
                <a:schemeClr val="tx1"/>
              </a:solidFill>
              <a:latin typeface="Arial" charset="0"/>
              <a:cs typeface="Arial" charset="0"/>
            </a:endParaRPr>
          </a:p>
        </p:txBody>
      </p:sp>
      <p:grpSp>
        <p:nvGrpSpPr>
          <p:cNvPr id="2" name="Group 6"/>
          <p:cNvGrpSpPr>
            <a:grpSpLocks/>
          </p:cNvGrpSpPr>
          <p:nvPr/>
        </p:nvGrpSpPr>
        <p:grpSpPr bwMode="auto">
          <a:xfrm>
            <a:off x="1285875" y="357188"/>
            <a:ext cx="6165850" cy="457200"/>
            <a:chOff x="0" y="446"/>
            <a:chExt cx="6166177" cy="456753"/>
          </a:xfrm>
        </p:grpSpPr>
        <p:sp>
          <p:nvSpPr>
            <p:cNvPr id="8" name="Rounded Rectangle 7"/>
            <p:cNvSpPr/>
            <p:nvPr/>
          </p:nvSpPr>
          <p:spPr>
            <a:xfrm>
              <a:off x="0" y="446"/>
              <a:ext cx="6166177" cy="45675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22226" y="22649"/>
              <a:ext cx="6121725" cy="412346"/>
            </a:xfrm>
            <a:prstGeom prst="rect">
              <a:avLst/>
            </a:prstGeom>
          </p:spPr>
          <p:style>
            <a:lnRef idx="0">
              <a:scrgbClr r="0" g="0" b="0"/>
            </a:lnRef>
            <a:fillRef idx="0">
              <a:scrgbClr r="0" g="0" b="0"/>
            </a:fillRef>
            <a:effectRef idx="0">
              <a:scrgbClr r="0" g="0" b="0"/>
            </a:effectRef>
            <a:fontRef idx="minor">
              <a:schemeClr val="lt1"/>
            </a:fontRef>
          </p:style>
          <p:txBody>
            <a:bodyPr lIns="106680" tIns="53340" rIns="106680" bIns="53340" spcCol="1270" anchor="ctr"/>
            <a:lstStyle/>
            <a:p>
              <a:pPr algn="ctr" defTabSz="1244600" rtl="1">
                <a:lnSpc>
                  <a:spcPct val="90000"/>
                </a:lnSpc>
                <a:spcAft>
                  <a:spcPct val="35000"/>
                </a:spcAft>
                <a:defRPr/>
              </a:pPr>
              <a:r>
                <a:rPr lang="ar-SA" sz="2800" dirty="0"/>
                <a:t>تحقيق در وضعيت رعايت اصول اخلاق در ايران</a:t>
              </a:r>
              <a:endParaRPr lang="en-US" sz="2800" dirty="0"/>
            </a:p>
          </p:txBody>
        </p:sp>
      </p:grpSp>
    </p:spTree>
  </p:cSld>
  <p:clrMapOvr>
    <a:masterClrMapping/>
  </p:clrMapOvr>
  <p:transition spd="med">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229600" cy="4824536"/>
          </a:xfrm>
        </p:spPr>
        <p:txBody>
          <a:bodyPr>
            <a:normAutofit lnSpcReduction="10000"/>
          </a:bodyPr>
          <a:lstStyle/>
          <a:p>
            <a:pPr algn="r" rtl="1"/>
            <a:r>
              <a:rPr lang="fa-IR" b="1" dirty="0" smtClean="0"/>
              <a:t>مواد و روشها: </a:t>
            </a:r>
            <a:r>
              <a:rPr lang="fa-IR" sz="3000" dirty="0" smtClean="0"/>
              <a:t>این مطالعه توصیفی بر روی 25 تحقیق انجام شده بصورت </a:t>
            </a:r>
            <a:r>
              <a:rPr lang="fa-IR" sz="2800" b="1" u="sng" dirty="0" smtClean="0"/>
              <a:t>پایان نامه و کارآزمائی بالینی </a:t>
            </a:r>
            <a:r>
              <a:rPr lang="fa-IR" sz="3000" dirty="0" smtClean="0"/>
              <a:t>در سال 1380در دانشگاه علوم پزشکی بابل صورت گرفت.</a:t>
            </a:r>
            <a:endParaRPr lang="en-US" sz="3000" dirty="0" smtClean="0"/>
          </a:p>
          <a:p>
            <a:pPr algn="r" rtl="1"/>
            <a:r>
              <a:rPr lang="fa-IR" b="1" dirty="0" smtClean="0"/>
              <a:t>یافته ها :</a:t>
            </a:r>
          </a:p>
          <a:p>
            <a:pPr algn="r" rtl="1"/>
            <a:r>
              <a:rPr lang="fa-IR" b="1" dirty="0" smtClean="0"/>
              <a:t> </a:t>
            </a:r>
            <a:r>
              <a:rPr lang="fa-IR" dirty="0" smtClean="0"/>
              <a:t>فقط در </a:t>
            </a:r>
            <a:r>
              <a:rPr lang="fa-IR" b="1" u="sng" dirty="0" smtClean="0"/>
              <a:t>16% </a:t>
            </a:r>
            <a:r>
              <a:rPr lang="fa-IR" dirty="0" smtClean="0"/>
              <a:t>موارد ملاحظات اخلاقی رعایت گردید</a:t>
            </a:r>
          </a:p>
          <a:p>
            <a:pPr algn="r" rtl="1"/>
            <a:r>
              <a:rPr lang="fa-IR" b="1" u="sng" dirty="0" smtClean="0"/>
              <a:t>34 % </a:t>
            </a:r>
            <a:r>
              <a:rPr lang="fa-IR" dirty="0" smtClean="0"/>
              <a:t>موارد سوژه</a:t>
            </a:r>
            <a:r>
              <a:rPr lang="en-US" dirty="0" smtClean="0"/>
              <a:t> </a:t>
            </a:r>
            <a:r>
              <a:rPr lang="fa-IR" dirty="0" smtClean="0"/>
              <a:t>ها از پژوهش آگاهی داشتند، </a:t>
            </a:r>
          </a:p>
          <a:p>
            <a:pPr algn="r" rtl="1"/>
            <a:r>
              <a:rPr lang="fa-IR" dirty="0" smtClean="0"/>
              <a:t>در </a:t>
            </a:r>
            <a:r>
              <a:rPr lang="fa-IR" b="1" u="sng" dirty="0" smtClean="0"/>
              <a:t>16%  </a:t>
            </a:r>
            <a:r>
              <a:rPr lang="fa-IR" dirty="0" smtClean="0"/>
              <a:t>موارد موافقت نامه های کتبی دریافت گردید . </a:t>
            </a:r>
          </a:p>
          <a:p>
            <a:pPr algn="r" rtl="1"/>
            <a:r>
              <a:rPr lang="fa-IR" dirty="0" smtClean="0"/>
              <a:t>در </a:t>
            </a:r>
            <a:r>
              <a:rPr lang="fa-IR" b="1" u="sng" dirty="0" smtClean="0"/>
              <a:t>28 % </a:t>
            </a:r>
            <a:r>
              <a:rPr lang="fa-IR" dirty="0" smtClean="0"/>
              <a:t>موارد احتمال بروز عارضه جدی وجود داشت، </a:t>
            </a:r>
          </a:p>
          <a:p>
            <a:pPr algn="r" rtl="1"/>
            <a:r>
              <a:rPr lang="fa-IR" dirty="0" smtClean="0"/>
              <a:t>در </a:t>
            </a:r>
            <a:r>
              <a:rPr lang="fa-IR" b="1" u="sng" dirty="0" smtClean="0"/>
              <a:t>61% </a:t>
            </a:r>
            <a:r>
              <a:rPr lang="fa-IR" dirty="0" smtClean="0"/>
              <a:t>موارد هزینه ها توسط سوژه ها تأمین گردید.</a:t>
            </a:r>
          </a:p>
        </p:txBody>
      </p:sp>
      <p:sp>
        <p:nvSpPr>
          <p:cNvPr id="7" name="Rectangle 6"/>
          <p:cNvSpPr/>
          <p:nvPr/>
        </p:nvSpPr>
        <p:spPr>
          <a:xfrm>
            <a:off x="323528" y="5657671"/>
            <a:ext cx="8424936" cy="12618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a:r>
              <a:rPr lang="fa-IR" b="1" dirty="0" smtClean="0"/>
              <a:t/>
            </a:r>
            <a:br>
              <a:rPr lang="fa-IR" b="1" dirty="0" smtClean="0"/>
            </a:br>
            <a:r>
              <a:rPr lang="fa-IR" sz="2000" b="1" dirty="0" smtClean="0"/>
              <a:t>میزان رعایت اخلاق پزشکی در پایان نامه ها و کارآزمایی های بالینی در دانشگاه علوم پزشکی بابل، 1380</a:t>
            </a:r>
            <a:br>
              <a:rPr lang="fa-IR" sz="2000" b="1" dirty="0" smtClean="0"/>
            </a:br>
            <a:endParaRPr lang="en-US" b="1" dirty="0"/>
          </a:p>
        </p:txBody>
      </p:sp>
      <p:sp>
        <p:nvSpPr>
          <p:cNvPr id="8" name="Rounded Rectangle 4"/>
          <p:cNvSpPr>
            <a:spLocks noGrp="1"/>
          </p:cNvSpPr>
          <p:nvPr>
            <p:ph type="title"/>
          </p:nvPr>
        </p:nvSpPr>
        <p:spPr bwMode="auto">
          <a:xfrm>
            <a:off x="323850" y="188913"/>
            <a:ext cx="8229600" cy="849312"/>
          </a:xfrm>
          <a:prstGeom prst="rect">
            <a:avLst/>
          </a:prstGeom>
        </p:spPr>
        <p:style>
          <a:lnRef idx="0">
            <a:scrgbClr r="0" g="0" b="0"/>
          </a:lnRef>
          <a:fillRef idx="0">
            <a:scrgbClr r="0" g="0" b="0"/>
          </a:fillRef>
          <a:effectRef idx="0">
            <a:scrgbClr r="0" g="0" b="0"/>
          </a:effectRef>
          <a:fontRef idx="minor">
            <a:schemeClr val="lt1"/>
          </a:fontRef>
        </p:style>
        <p:txBody>
          <a:bodyPr lIns="106680" tIns="53340" rIns="106680" bIns="53340" spcCol="1270" anchor="ctr"/>
          <a:lstStyle/>
          <a:p>
            <a:pPr algn="ctr" defTabSz="1244600" rtl="1">
              <a:lnSpc>
                <a:spcPct val="90000"/>
              </a:lnSpc>
              <a:spcAft>
                <a:spcPct val="35000"/>
              </a:spcAft>
              <a:defRPr/>
            </a:pPr>
            <a:r>
              <a:rPr lang="ar-SA" sz="2800" dirty="0"/>
              <a:t>تحقيق در وضعيت رعايت اصول اخلاق در ايران</a:t>
            </a:r>
            <a:endParaRPr lang="en-US" sz="2800" dirty="0"/>
          </a:p>
        </p:txBody>
      </p:sp>
      <p:graphicFrame>
        <p:nvGraphicFramePr>
          <p:cNvPr id="13" name="Diagram 12"/>
          <p:cNvGraphicFramePr/>
          <p:nvPr/>
        </p:nvGraphicFramePr>
        <p:xfrm>
          <a:off x="1571604" y="214290"/>
          <a:ext cx="61722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1643042" y="142852"/>
            <a:ext cx="6934200" cy="3560763"/>
            <a:chOff x="720" y="205"/>
            <a:chExt cx="4368" cy="2243"/>
          </a:xfrm>
        </p:grpSpPr>
        <p:sp>
          <p:nvSpPr>
            <p:cNvPr id="55301" name="Text Box 5"/>
            <p:cNvSpPr txBox="1">
              <a:spLocks noChangeArrowheads="1"/>
            </p:cNvSpPr>
            <p:nvPr/>
          </p:nvSpPr>
          <p:spPr bwMode="auto">
            <a:xfrm>
              <a:off x="1252" y="205"/>
              <a:ext cx="3264" cy="384"/>
            </a:xfrm>
            <a:prstGeom prst="rect">
              <a:avLst/>
            </a:prstGeom>
            <a:noFill/>
            <a:ln w="9525">
              <a:noFill/>
              <a:miter lim="800000"/>
              <a:headEnd/>
              <a:tailEnd/>
            </a:ln>
            <a:effectLst/>
          </p:spPr>
          <p:txBody>
            <a:bodyPr>
              <a:spAutoFit/>
            </a:bodyPr>
            <a:lstStyle/>
            <a:p>
              <a:pPr algn="ctr" rtl="0">
                <a:spcBef>
                  <a:spcPct val="50000"/>
                </a:spcBef>
              </a:pPr>
              <a:endParaRPr lang="fa-IR" sz="3400" b="1" dirty="0">
                <a:latin typeface="Times New Roman" pitchFamily="18" charset="0"/>
                <a:ea typeface="B Lotus"/>
                <a:cs typeface="B Lotus"/>
              </a:endParaRPr>
            </a:p>
          </p:txBody>
        </p:sp>
        <p:sp>
          <p:nvSpPr>
            <p:cNvPr id="55304" name="Line 8"/>
            <p:cNvSpPr>
              <a:spLocks noChangeShapeType="1"/>
            </p:cNvSpPr>
            <p:nvPr/>
          </p:nvSpPr>
          <p:spPr bwMode="auto">
            <a:xfrm>
              <a:off x="2892" y="1256"/>
              <a:ext cx="1236" cy="424"/>
            </a:xfrm>
            <a:prstGeom prst="line">
              <a:avLst/>
            </a:prstGeom>
            <a:noFill/>
            <a:ln w="9525">
              <a:solidFill>
                <a:schemeClr val="tx1"/>
              </a:solidFill>
              <a:round/>
              <a:headEnd/>
              <a:tailEnd type="triangle" w="med" len="med"/>
            </a:ln>
            <a:effectLst/>
          </p:spPr>
          <p:txBody>
            <a:bodyPr wrap="none"/>
            <a:lstStyle/>
            <a:p>
              <a:endParaRPr lang="fa-IR"/>
            </a:p>
          </p:txBody>
        </p:sp>
        <p:sp>
          <p:nvSpPr>
            <p:cNvPr id="55306" name="Line 10"/>
            <p:cNvSpPr>
              <a:spLocks noChangeShapeType="1"/>
            </p:cNvSpPr>
            <p:nvPr/>
          </p:nvSpPr>
          <p:spPr bwMode="auto">
            <a:xfrm flipH="1">
              <a:off x="1632" y="1248"/>
              <a:ext cx="1260" cy="432"/>
            </a:xfrm>
            <a:prstGeom prst="line">
              <a:avLst/>
            </a:prstGeom>
            <a:noFill/>
            <a:ln w="9525">
              <a:solidFill>
                <a:schemeClr val="tx1"/>
              </a:solidFill>
              <a:round/>
              <a:headEnd/>
              <a:tailEnd type="triangle" w="med" len="med"/>
            </a:ln>
            <a:effectLst/>
          </p:spPr>
          <p:txBody>
            <a:bodyPr wrap="none"/>
            <a:lstStyle/>
            <a:p>
              <a:endParaRPr lang="fa-IR"/>
            </a:p>
          </p:txBody>
        </p:sp>
        <p:sp>
          <p:nvSpPr>
            <p:cNvPr id="55307" name="Oval 11"/>
            <p:cNvSpPr>
              <a:spLocks noChangeArrowheads="1"/>
            </p:cNvSpPr>
            <p:nvPr/>
          </p:nvSpPr>
          <p:spPr bwMode="auto">
            <a:xfrm>
              <a:off x="720" y="1728"/>
              <a:ext cx="1248" cy="720"/>
            </a:xfrm>
            <a:prstGeom prst="ellipse">
              <a:avLst/>
            </a:prstGeom>
            <a:solidFill>
              <a:srgbClr val="C0C0C0"/>
            </a:solidFill>
            <a:ln w="9525">
              <a:solidFill>
                <a:srgbClr val="3366FF"/>
              </a:solidFill>
              <a:round/>
              <a:headEnd/>
              <a:tailEnd/>
            </a:ln>
            <a:effectLst/>
            <a:scene3d>
              <a:camera prst="orthographicFront"/>
              <a:lightRig rig="threePt" dir="t"/>
            </a:scene3d>
            <a:sp3d>
              <a:bevelT w="114300" prst="artDeco"/>
            </a:sp3d>
          </p:spPr>
          <p:txBody>
            <a:bodyPr wrap="none" anchor="ctr"/>
            <a:lstStyle/>
            <a:p>
              <a:pPr algn="ctr" rtl="0"/>
              <a:r>
                <a:rPr lang="x-none" sz="3200" b="1" dirty="0">
                  <a:latin typeface="Times New Roman" pitchFamily="18" charset="0"/>
                  <a:cs typeface="B Titr" pitchFamily="2" charset="-78"/>
                </a:rPr>
                <a:t>ملي</a:t>
              </a:r>
              <a:endParaRPr lang="en-US" sz="3200" dirty="0">
                <a:latin typeface="Times New Roman" pitchFamily="18" charset="0"/>
                <a:cs typeface="B Titr" pitchFamily="2" charset="-78"/>
              </a:endParaRPr>
            </a:p>
          </p:txBody>
        </p:sp>
        <p:sp>
          <p:nvSpPr>
            <p:cNvPr id="55308" name="Oval 12"/>
            <p:cNvSpPr>
              <a:spLocks noChangeArrowheads="1"/>
            </p:cNvSpPr>
            <p:nvPr/>
          </p:nvSpPr>
          <p:spPr bwMode="auto">
            <a:xfrm>
              <a:off x="3840" y="1728"/>
              <a:ext cx="1248" cy="720"/>
            </a:xfrm>
            <a:prstGeom prst="ellipse">
              <a:avLst/>
            </a:prstGeom>
            <a:solidFill>
              <a:srgbClr val="C0C0C0"/>
            </a:solidFill>
            <a:ln w="9525">
              <a:solidFill>
                <a:srgbClr val="3366FF"/>
              </a:solidFill>
              <a:round/>
              <a:headEnd/>
              <a:tailEnd/>
            </a:ln>
            <a:effectLst/>
            <a:scene3d>
              <a:camera prst="orthographicFront"/>
              <a:lightRig rig="threePt" dir="t"/>
            </a:scene3d>
            <a:sp3d>
              <a:bevelT/>
            </a:sp3d>
          </p:spPr>
          <p:txBody>
            <a:bodyPr wrap="none" anchor="ctr"/>
            <a:lstStyle/>
            <a:p>
              <a:pPr algn="ctr" rtl="0"/>
              <a:r>
                <a:rPr lang="x-none" sz="3200" b="1" dirty="0">
                  <a:latin typeface="Times New Roman" pitchFamily="18" charset="0"/>
                  <a:cs typeface="B Titr" pitchFamily="2" charset="-78"/>
                </a:rPr>
                <a:t>بين المللي</a:t>
              </a:r>
            </a:p>
          </p:txBody>
        </p:sp>
      </p:grpSp>
      <p:sp>
        <p:nvSpPr>
          <p:cNvPr id="55309" name="Rectangle 13"/>
          <p:cNvSpPr>
            <a:spLocks noChangeArrowheads="1"/>
          </p:cNvSpPr>
          <p:nvPr/>
        </p:nvSpPr>
        <p:spPr bwMode="auto">
          <a:xfrm>
            <a:off x="5143504" y="4214818"/>
            <a:ext cx="3714776" cy="1569660"/>
          </a:xfrm>
          <a:prstGeom prst="rect">
            <a:avLst/>
          </a:prstGeom>
          <a:noFill/>
          <a:ln w="9525">
            <a:noFill/>
            <a:miter lim="800000"/>
            <a:headEnd/>
            <a:tailEnd/>
          </a:ln>
          <a:effectLst/>
        </p:spPr>
        <p:txBody>
          <a:bodyPr wrap="square">
            <a:spAutoFit/>
          </a:bodyPr>
          <a:lstStyle/>
          <a:p>
            <a:pPr marL="342900" indent="-342900" algn="r" rtl="1">
              <a:buFont typeface="Wingdings" pitchFamily="2" charset="2"/>
              <a:buChar char="ü"/>
            </a:pPr>
            <a:r>
              <a:rPr lang="fa-IR" sz="2400" dirty="0">
                <a:ea typeface="B Lotus"/>
              </a:rPr>
              <a:t>قانون نورنبرگ (1947)</a:t>
            </a:r>
          </a:p>
          <a:p>
            <a:pPr marL="342900" indent="-342900" algn="r" rtl="1">
              <a:buFont typeface="Wingdings" pitchFamily="2" charset="2"/>
              <a:buChar char="ü"/>
            </a:pPr>
            <a:r>
              <a:rPr lang="fa-IR" sz="2400" dirty="0">
                <a:ea typeface="B Lotus"/>
              </a:rPr>
              <a:t>بیانیه هلسینکی (1964) ... (2000)</a:t>
            </a:r>
          </a:p>
          <a:p>
            <a:pPr marL="342900" indent="-342900" algn="r" rtl="1">
              <a:buFont typeface="Wingdings" pitchFamily="2" charset="2"/>
              <a:buChar char="ü"/>
            </a:pPr>
            <a:r>
              <a:rPr lang="fa-IR" sz="2400" dirty="0">
                <a:ea typeface="B Lotus"/>
              </a:rPr>
              <a:t>دستورالعمل </a:t>
            </a:r>
            <a:r>
              <a:rPr lang="en-US" sz="2400" dirty="0" smtClean="0">
                <a:latin typeface="Times New Roman" pitchFamily="18" charset="0"/>
              </a:rPr>
              <a:t>WHO</a:t>
            </a:r>
            <a:r>
              <a:rPr lang="fa-IR" sz="2400" dirty="0">
                <a:latin typeface="Times New Roman" pitchFamily="18" charset="0"/>
                <a:ea typeface="B Lotus"/>
              </a:rPr>
              <a:t>(2002)</a:t>
            </a:r>
            <a:endParaRPr lang="en-US" sz="2400" dirty="0">
              <a:latin typeface="Times New Roman" pitchFamily="18" charset="0"/>
              <a:ea typeface="B Lotus"/>
            </a:endParaRPr>
          </a:p>
        </p:txBody>
      </p:sp>
      <p:sp>
        <p:nvSpPr>
          <p:cNvPr id="55310" name="Rectangle 14"/>
          <p:cNvSpPr>
            <a:spLocks noChangeArrowheads="1"/>
          </p:cNvSpPr>
          <p:nvPr/>
        </p:nvSpPr>
        <p:spPr bwMode="auto">
          <a:xfrm>
            <a:off x="214283" y="4214818"/>
            <a:ext cx="4214842" cy="2308324"/>
          </a:xfrm>
          <a:prstGeom prst="rect">
            <a:avLst/>
          </a:prstGeom>
          <a:noFill/>
          <a:ln w="9525">
            <a:noFill/>
            <a:miter lim="800000"/>
            <a:headEnd/>
            <a:tailEnd/>
          </a:ln>
          <a:effectLst/>
        </p:spPr>
        <p:txBody>
          <a:bodyPr wrap="square">
            <a:spAutoFit/>
          </a:bodyPr>
          <a:lstStyle/>
          <a:p>
            <a:pPr algn="r" rtl="1">
              <a:buFont typeface="Wingdings" pitchFamily="2" charset="2"/>
              <a:buChar char="v"/>
            </a:pPr>
            <a:r>
              <a:rPr lang="fa-IR" sz="2400" dirty="0" smtClean="0">
                <a:ea typeface="B Lotus"/>
              </a:rPr>
              <a:t>آئین نامه اخلاق در پژوهش (1370)</a:t>
            </a:r>
          </a:p>
          <a:p>
            <a:pPr algn="r" rtl="1">
              <a:buFont typeface="Wingdings" pitchFamily="2" charset="2"/>
              <a:buChar char="v"/>
            </a:pPr>
            <a:r>
              <a:rPr lang="fa-IR" sz="2400" dirty="0" smtClean="0">
                <a:ea typeface="B Lotus"/>
              </a:rPr>
              <a:t>کدهای حفاظت آزمودنی انسانی</a:t>
            </a:r>
          </a:p>
          <a:p>
            <a:pPr algn="r" rtl="1">
              <a:buFont typeface="Wingdings" pitchFamily="2" charset="2"/>
              <a:buChar char="v"/>
            </a:pPr>
            <a:r>
              <a:rPr lang="fa-IR" sz="2400" dirty="0" smtClean="0">
                <a:ea typeface="B Lotus"/>
              </a:rPr>
              <a:t>   در پژوهش های پزشکی (1378)</a:t>
            </a:r>
          </a:p>
          <a:p>
            <a:pPr algn="r" rtl="1">
              <a:buFont typeface="Wingdings" pitchFamily="2" charset="2"/>
              <a:buChar char="v"/>
            </a:pPr>
            <a:r>
              <a:rPr lang="fa-IR" sz="2400" dirty="0" smtClean="0">
                <a:ea typeface="B Lotus"/>
              </a:rPr>
              <a:t>آيين نامه بازنگري شده كميته هاي                   منطقه اي اخلاق در پژوهش هاي               علوم پزشكي(1383)</a:t>
            </a:r>
            <a:endParaRPr lang="en-US" sz="2400" dirty="0">
              <a:ea typeface="B Lotus"/>
            </a:endParaRPr>
          </a:p>
        </p:txBody>
      </p:sp>
      <p:sp>
        <p:nvSpPr>
          <p:cNvPr id="12" name="Rectangle 11"/>
          <p:cNvSpPr/>
          <p:nvPr/>
        </p:nvSpPr>
        <p:spPr>
          <a:xfrm>
            <a:off x="2411760" y="548681"/>
            <a:ext cx="5292080" cy="1015663"/>
          </a:xfrm>
          <a:prstGeom prst="rect">
            <a:avLst/>
          </a:prstGeom>
          <a:solidFill>
            <a:schemeClr val="bg1">
              <a:lumMod val="85000"/>
            </a:schemeClr>
          </a:solidFill>
          <a:scene3d>
            <a:camera prst="orthographicFront"/>
            <a:lightRig rig="threePt" dir="t"/>
          </a:scene3d>
          <a:sp3d>
            <a:bevelT w="114300" prst="artDeco"/>
          </a:sp3d>
        </p:spPr>
        <p:txBody>
          <a:bodyPr wrap="square">
            <a:spAutoFit/>
          </a:bodyPr>
          <a:lstStyle/>
          <a:p>
            <a:pPr algn="r">
              <a:spcBef>
                <a:spcPct val="50000"/>
              </a:spcBef>
            </a:pPr>
            <a:r>
              <a:rPr lang="x-none" sz="2400" b="1" smtClean="0">
                <a:latin typeface="Times New Roman" pitchFamily="18" charset="0"/>
                <a:ea typeface="B Lotus"/>
              </a:rPr>
              <a:t>ضوابط و </a:t>
            </a:r>
            <a:r>
              <a:rPr lang="fa-IR" sz="2400" b="1" dirty="0" smtClean="0">
                <a:latin typeface="Times New Roman" pitchFamily="18" charset="0"/>
                <a:ea typeface="B Lotus"/>
              </a:rPr>
              <a:t>استانداردهاي اخلاقي </a:t>
            </a:r>
            <a:r>
              <a:rPr lang="x-none" sz="2400" b="1" smtClean="0">
                <a:latin typeface="Arial" pitchFamily="34" charset="0"/>
                <a:ea typeface="B Lotus"/>
              </a:rPr>
              <a:t>پژوهش روي انسان</a:t>
            </a:r>
            <a:r>
              <a:rPr lang="en-US" sz="2400" b="1" dirty="0" smtClean="0">
                <a:latin typeface="Arial" pitchFamily="34" charset="0"/>
                <a:ea typeface="B Lotus"/>
              </a:rPr>
              <a:t> </a:t>
            </a:r>
            <a:endParaRPr lang="fa-IR" sz="2400" b="1" dirty="0" smtClean="0">
              <a:latin typeface="Arial" pitchFamily="34" charset="0"/>
              <a:ea typeface="B Lotus"/>
            </a:endParaRPr>
          </a:p>
          <a:p>
            <a:pPr algn="ctr">
              <a:spcBef>
                <a:spcPct val="50000"/>
              </a:spcBef>
            </a:pPr>
            <a:endParaRPr lang="x-none" sz="2400" dirty="0">
              <a:latin typeface="Arial" pitchFamily="34" charset="0"/>
              <a:ea typeface="B Lotus"/>
            </a:endParaRP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283968" y="0"/>
            <a:ext cx="3959225" cy="478406"/>
          </a:xfrm>
        </p:spPr>
        <p:txBody>
          <a:bodyPr>
            <a:noAutofit/>
          </a:bodyPr>
          <a:lstStyle/>
          <a:p>
            <a:pPr algn="ctr" rtl="1" eaLnBrk="1" hangingPunct="1"/>
            <a:r>
              <a:rPr lang="ar-SA" sz="4000" dirty="0" smtClean="0">
                <a:solidFill>
                  <a:schemeClr val="bg1"/>
                </a:solidFill>
                <a:latin typeface="Arial" pitchFamily="34" charset="0"/>
                <a:cs typeface="Arial" pitchFamily="34" charset="0"/>
              </a:rPr>
              <a:t>مراحل</a:t>
            </a:r>
            <a:r>
              <a:rPr lang="ar-SA" dirty="0" smtClean="0">
                <a:solidFill>
                  <a:schemeClr val="bg1"/>
                </a:solidFill>
                <a:latin typeface="Arial" pitchFamily="34" charset="0"/>
                <a:cs typeface="Arial" pitchFamily="34" charset="0"/>
              </a:rPr>
              <a:t> يك پژوهش باليني:</a:t>
            </a:r>
            <a:endParaRPr lang="en-US" dirty="0" smtClean="0">
              <a:solidFill>
                <a:schemeClr val="bg1"/>
              </a:solidFill>
              <a:latin typeface="Arial" pitchFamily="34" charset="0"/>
              <a:cs typeface="Arial" pitchFamily="34" charset="0"/>
            </a:endParaRPr>
          </a:p>
        </p:txBody>
      </p:sp>
      <p:sp>
        <p:nvSpPr>
          <p:cNvPr id="16387" name="Rectangle 3"/>
          <p:cNvSpPr>
            <a:spLocks noGrp="1" noChangeArrowheads="1"/>
          </p:cNvSpPr>
          <p:nvPr>
            <p:ph idx="1"/>
          </p:nvPr>
        </p:nvSpPr>
        <p:spPr>
          <a:xfrm>
            <a:off x="1371600" y="692696"/>
            <a:ext cx="7772400" cy="5500726"/>
          </a:xfrm>
        </p:spPr>
        <p:txBody>
          <a:bodyPr>
            <a:noAutofit/>
          </a:bodyPr>
          <a:lstStyle/>
          <a:p>
            <a:pPr marL="609600" indent="-609600" algn="r" rtl="1" eaLnBrk="1" hangingPunct="1">
              <a:buFontTx/>
              <a:buAutoNum type="arabicPeriod"/>
            </a:pPr>
            <a:r>
              <a:rPr lang="ar-SA" dirty="0" smtClean="0">
                <a:cs typeface="B Titr" pitchFamily="2" charset="-78"/>
              </a:rPr>
              <a:t> گزينش موضوع تحقيق</a:t>
            </a:r>
          </a:p>
          <a:p>
            <a:pPr marL="609600" indent="-609600" algn="r" rtl="1" eaLnBrk="1" hangingPunct="1">
              <a:buFontTx/>
              <a:buAutoNum type="arabicPeriod"/>
            </a:pPr>
            <a:r>
              <a:rPr lang="ar-SA" dirty="0" smtClean="0">
                <a:cs typeface="B Titr" pitchFamily="2" charset="-78"/>
              </a:rPr>
              <a:t> بيان مسأله</a:t>
            </a:r>
          </a:p>
          <a:p>
            <a:pPr marL="609600" indent="-609600" algn="r" rtl="1" eaLnBrk="1" hangingPunct="1">
              <a:buFontTx/>
              <a:buAutoNum type="arabicPeriod"/>
            </a:pPr>
            <a:r>
              <a:rPr lang="ar-SA" dirty="0" smtClean="0">
                <a:cs typeface="B Titr" pitchFamily="2" charset="-78"/>
              </a:rPr>
              <a:t> بازنگري مدارك موجود</a:t>
            </a:r>
          </a:p>
          <a:p>
            <a:pPr marL="609600" indent="-609600" algn="r" rtl="1" eaLnBrk="1" hangingPunct="1">
              <a:buFontTx/>
              <a:buAutoNum type="arabicPeriod"/>
            </a:pPr>
            <a:r>
              <a:rPr lang="ar-SA" dirty="0" smtClean="0">
                <a:cs typeface="B Titr" pitchFamily="2" charset="-78"/>
              </a:rPr>
              <a:t> ارائه هدفها و فرضيات</a:t>
            </a:r>
          </a:p>
          <a:p>
            <a:pPr marL="609600" indent="-609600" algn="r" rtl="1" eaLnBrk="1" hangingPunct="1">
              <a:buFontTx/>
              <a:buAutoNum type="arabicPeriod"/>
            </a:pPr>
            <a:r>
              <a:rPr lang="ar-SA" dirty="0" smtClean="0">
                <a:cs typeface="B Titr" pitchFamily="2" charset="-78"/>
              </a:rPr>
              <a:t> تهيه طرح و روش شناسي (متدولوژي) تحقيق</a:t>
            </a:r>
          </a:p>
          <a:p>
            <a:pPr marL="609600" indent="-609600" algn="r" rtl="1" eaLnBrk="1" hangingPunct="1">
              <a:buFontTx/>
              <a:buAutoNum type="arabicPeriod"/>
            </a:pPr>
            <a:r>
              <a:rPr lang="ar-SA" dirty="0" smtClean="0">
                <a:cs typeface="B Titr" pitchFamily="2" charset="-78"/>
              </a:rPr>
              <a:t> آماده كردن زمينه اجرايي طرح</a:t>
            </a:r>
          </a:p>
          <a:p>
            <a:pPr marL="609600" indent="-609600" algn="r" rtl="1" eaLnBrk="1" hangingPunct="1">
              <a:buFontTx/>
              <a:buAutoNum type="arabicPeriod"/>
            </a:pPr>
            <a:r>
              <a:rPr lang="ar-SA" dirty="0" smtClean="0">
                <a:cs typeface="B Titr" pitchFamily="2" charset="-78"/>
              </a:rPr>
              <a:t> انتخاب نيروي انساني و نيز مشاوران</a:t>
            </a:r>
          </a:p>
          <a:p>
            <a:pPr marL="609600" indent="-609600" algn="r" rtl="1" eaLnBrk="1" hangingPunct="1">
              <a:buFontTx/>
              <a:buAutoNum type="arabicPeriod"/>
            </a:pPr>
            <a:r>
              <a:rPr lang="ar-SA" dirty="0" smtClean="0">
                <a:cs typeface="B Titr" pitchFamily="2" charset="-78"/>
              </a:rPr>
              <a:t> مديريت، نظارت و ارزشيابي طرح</a:t>
            </a:r>
          </a:p>
          <a:p>
            <a:pPr marL="609600" indent="-609600" algn="r" rtl="1" eaLnBrk="1" hangingPunct="1">
              <a:buFontTx/>
              <a:buAutoNum type="arabicPeriod"/>
            </a:pPr>
            <a:r>
              <a:rPr lang="ar-SA" dirty="0" smtClean="0">
                <a:cs typeface="B Titr" pitchFamily="2" charset="-78"/>
              </a:rPr>
              <a:t> جمع‏آوري داده‏ها و تجزيه و تحليل دستاوردها</a:t>
            </a:r>
          </a:p>
          <a:p>
            <a:pPr marL="609600" indent="-609600" algn="r" rtl="1" eaLnBrk="1" hangingPunct="1">
              <a:buFontTx/>
              <a:buAutoNum type="arabicPeriod"/>
            </a:pPr>
            <a:r>
              <a:rPr lang="ar-SA" dirty="0" smtClean="0">
                <a:cs typeface="B Titr" pitchFamily="2" charset="-78"/>
              </a:rPr>
              <a:t> استفاده ا زنتايج و </a:t>
            </a:r>
            <a:r>
              <a:rPr lang="fa-IR" dirty="0" smtClean="0">
                <a:cs typeface="B Titr" pitchFamily="2" charset="-78"/>
              </a:rPr>
              <a:t>انتشار</a:t>
            </a:r>
            <a:r>
              <a:rPr lang="ar-SA" dirty="0" smtClean="0">
                <a:cs typeface="B Titr" pitchFamily="2" charset="-78"/>
              </a:rPr>
              <a:t> آنها</a:t>
            </a:r>
            <a:endParaRPr lang="en-US" dirty="0" smtClean="0">
              <a:cs typeface="B Titr" pitchFamily="2" charset="-78"/>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187450" y="366698"/>
          <a:ext cx="7272338" cy="99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2515" name="Rectangle 3"/>
          <p:cNvSpPr>
            <a:spLocks noGrp="1" noChangeArrowheads="1"/>
          </p:cNvSpPr>
          <p:nvPr>
            <p:ph idx="1"/>
          </p:nvPr>
        </p:nvSpPr>
        <p:spPr>
          <a:xfrm>
            <a:off x="755650" y="1628775"/>
            <a:ext cx="7772400" cy="4895850"/>
          </a:xfrm>
        </p:spPr>
        <p:txBody>
          <a:bodyPr>
            <a:noAutofit/>
          </a:bodyPr>
          <a:lstStyle/>
          <a:p>
            <a:pPr marL="742950" indent="-742950" algn="r" rtl="1" eaLnBrk="1" fontAlgn="auto" hangingPunct="1">
              <a:lnSpc>
                <a:spcPct val="90000"/>
              </a:lnSpc>
              <a:spcAft>
                <a:spcPts val="0"/>
              </a:spcAft>
              <a:buClr>
                <a:schemeClr val="accent3"/>
              </a:buClr>
              <a:buFont typeface="Wingdings 2" pitchFamily="18" charset="2"/>
              <a:buNone/>
              <a:defRPr/>
            </a:pPr>
            <a:r>
              <a:rPr lang="fa-IR" sz="3600" dirty="0" smtClean="0"/>
              <a:t>1-</a:t>
            </a:r>
            <a:r>
              <a:rPr lang="fa-IR" sz="3600" dirty="0" smtClean="0">
                <a:solidFill>
                  <a:srgbClr val="FFFF00"/>
                </a:solidFill>
              </a:rPr>
              <a:t> </a:t>
            </a:r>
            <a:r>
              <a:rPr lang="ar-SA" sz="3600" dirty="0" smtClean="0">
                <a:solidFill>
                  <a:srgbClr val="FF0000"/>
                </a:solidFill>
              </a:rPr>
              <a:t>توجه به اولويتها و نيازهاي اصلي</a:t>
            </a:r>
            <a:endParaRPr lang="fa-IR" sz="3600" dirty="0" smtClean="0">
              <a:solidFill>
                <a:srgbClr val="FF0000"/>
              </a:solidFill>
            </a:endParaRPr>
          </a:p>
          <a:p>
            <a:pPr marL="274320" indent="-274320" algn="r" rtl="1" eaLnBrk="1" fontAlgn="auto" hangingPunct="1">
              <a:lnSpc>
                <a:spcPct val="90000"/>
              </a:lnSpc>
              <a:spcAft>
                <a:spcPts val="0"/>
              </a:spcAft>
              <a:buClr>
                <a:schemeClr val="accent3"/>
              </a:buClr>
              <a:buFont typeface="Wingdings" pitchFamily="2" charset="2"/>
              <a:buNone/>
              <a:defRPr/>
            </a:pPr>
            <a:endParaRPr lang="ar-SA" b="1" i="1" dirty="0" smtClean="0">
              <a:solidFill>
                <a:srgbClr val="FFFF00"/>
              </a:solidFill>
            </a:endParaRPr>
          </a:p>
          <a:p>
            <a:pPr marL="274320" indent="-274320" algn="r" rtl="1" eaLnBrk="1" fontAlgn="auto" hangingPunct="1">
              <a:lnSpc>
                <a:spcPct val="90000"/>
              </a:lnSpc>
              <a:spcAft>
                <a:spcPts val="0"/>
              </a:spcAft>
              <a:buClr>
                <a:schemeClr val="accent3"/>
              </a:buClr>
              <a:buFont typeface="Wingdings 2" pitchFamily="18" charset="2"/>
              <a:buNone/>
              <a:defRPr/>
            </a:pPr>
            <a:r>
              <a:rPr lang="fa-IR" b="1" i="1" dirty="0" smtClean="0"/>
              <a:t>2-</a:t>
            </a:r>
            <a:r>
              <a:rPr lang="ar-SA" b="1" i="1" dirty="0" smtClean="0">
                <a:solidFill>
                  <a:schemeClr val="accent1">
                    <a:lumMod val="50000"/>
                  </a:schemeClr>
                </a:solidFill>
              </a:rPr>
              <a:t> در مرحله انتخاب موضوع تحقيق و بيان مسئله</a:t>
            </a:r>
            <a:endParaRPr lang="fa-IR" b="1" i="1" dirty="0" smtClean="0">
              <a:solidFill>
                <a:schemeClr val="accent1">
                  <a:lumMod val="50000"/>
                </a:schemeClr>
              </a:solidFill>
            </a:endParaRPr>
          </a:p>
          <a:p>
            <a:pPr marL="274320" indent="-274320" algn="r" rtl="1" eaLnBrk="1" fontAlgn="auto" hangingPunct="1">
              <a:lnSpc>
                <a:spcPct val="90000"/>
              </a:lnSpc>
              <a:spcAft>
                <a:spcPts val="0"/>
              </a:spcAft>
              <a:buClr>
                <a:schemeClr val="accent3"/>
              </a:buClr>
              <a:buFont typeface="Wingdings 2" pitchFamily="18" charset="2"/>
              <a:buNone/>
              <a:defRPr/>
            </a:pPr>
            <a:endParaRPr lang="ar-SA" b="1" i="1" dirty="0" smtClean="0">
              <a:solidFill>
                <a:schemeClr val="accent1">
                  <a:lumMod val="50000"/>
                </a:schemeClr>
              </a:solidFill>
            </a:endParaRPr>
          </a:p>
          <a:p>
            <a:pPr marL="640080" lvl="1" indent="-246888" algn="r" rtl="1" eaLnBrk="1" fontAlgn="auto" hangingPunct="1">
              <a:lnSpc>
                <a:spcPct val="90000"/>
              </a:lnSpc>
              <a:spcAft>
                <a:spcPts val="0"/>
              </a:spcAft>
              <a:buFont typeface="Wingdings 2"/>
              <a:buChar char=""/>
              <a:defRPr/>
            </a:pPr>
            <a:r>
              <a:rPr lang="ar-SA" dirty="0" smtClean="0"/>
              <a:t>پذيرش موضوع پژوهش توسط جمعيت مورد مطالعه</a:t>
            </a:r>
            <a:endParaRPr lang="fa-IR" dirty="0" smtClean="0"/>
          </a:p>
          <a:p>
            <a:pPr marL="640080" lvl="1" indent="-246888" algn="r" rtl="1" eaLnBrk="1" fontAlgn="auto" hangingPunct="1">
              <a:lnSpc>
                <a:spcPct val="90000"/>
              </a:lnSpc>
              <a:spcAft>
                <a:spcPts val="0"/>
              </a:spcAft>
              <a:buFont typeface="Wingdings 2" pitchFamily="18" charset="2"/>
              <a:buNone/>
              <a:defRPr/>
            </a:pPr>
            <a:endParaRPr lang="ar-SA" sz="3200" dirty="0" smtClean="0"/>
          </a:p>
          <a:p>
            <a:pPr marL="640080" lvl="1" indent="-246888" algn="r" rtl="1" eaLnBrk="1" fontAlgn="auto" hangingPunct="1">
              <a:lnSpc>
                <a:spcPct val="90000"/>
              </a:lnSpc>
              <a:spcAft>
                <a:spcPts val="0"/>
              </a:spcAft>
              <a:buFont typeface="Wingdings 2"/>
              <a:buChar char=""/>
              <a:defRPr/>
            </a:pPr>
            <a:r>
              <a:rPr lang="ar-SA" sz="3200" dirty="0" smtClean="0"/>
              <a:t> در نظر گرفتن باورها، رفتار و سنتهاي جامعه</a:t>
            </a:r>
            <a:endParaRPr lang="fa-IR" sz="3200" dirty="0" smtClean="0"/>
          </a:p>
          <a:p>
            <a:pPr marL="640080" lvl="1" indent="-246888" algn="r" rtl="1" eaLnBrk="1" fontAlgn="auto" hangingPunct="1">
              <a:lnSpc>
                <a:spcPct val="90000"/>
              </a:lnSpc>
              <a:spcAft>
                <a:spcPts val="0"/>
              </a:spcAft>
              <a:buFont typeface="Wingdings 2" pitchFamily="18" charset="2"/>
              <a:buNone/>
              <a:defRPr/>
            </a:pPr>
            <a:endParaRPr lang="fa-IR" sz="3200" dirty="0" smtClean="0"/>
          </a:p>
          <a:p>
            <a:pPr marL="640080" lvl="1" indent="-246888" algn="r" rtl="1" eaLnBrk="1" fontAlgn="auto" hangingPunct="1">
              <a:lnSpc>
                <a:spcPct val="90000"/>
              </a:lnSpc>
              <a:spcAft>
                <a:spcPts val="0"/>
              </a:spcAft>
              <a:buFont typeface="Wingdings 2"/>
              <a:buChar char=""/>
              <a:defRPr/>
            </a:pPr>
            <a:r>
              <a:rPr lang="ar-SA" sz="3200" dirty="0" smtClean="0"/>
              <a:t> ارائه درست داده‏هاي ديگران</a:t>
            </a:r>
            <a:endParaRPr lang="ar-SA" sz="3600" dirty="0" smtClean="0"/>
          </a:p>
          <a:p>
            <a:pPr marL="274320" indent="-274320" algn="r" rtl="1" eaLnBrk="1" fontAlgn="auto" hangingPunct="1">
              <a:lnSpc>
                <a:spcPct val="90000"/>
              </a:lnSpc>
              <a:spcAft>
                <a:spcPts val="0"/>
              </a:spcAft>
              <a:buClr>
                <a:schemeClr val="accent3"/>
              </a:buClr>
              <a:buFont typeface="Wingdings" pitchFamily="2" charset="2"/>
              <a:buNone/>
              <a:defRPr/>
            </a:pPr>
            <a:r>
              <a:rPr lang="ar-SA" dirty="0" smtClean="0">
                <a:solidFill>
                  <a:srgbClr val="FFFF00"/>
                </a:solidFill>
              </a:rPr>
              <a:t> </a:t>
            </a:r>
            <a:endParaRPr lang="en-US" sz="4000" dirty="0" smtClean="0"/>
          </a:p>
        </p:txBody>
      </p:sp>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179512" y="1556792"/>
            <a:ext cx="8686800" cy="4924425"/>
          </a:xfrm>
          <a:solidFill>
            <a:schemeClr val="accent1">
              <a:lumMod val="20000"/>
              <a:lumOff val="80000"/>
            </a:schemeClr>
          </a:solidFill>
        </p:spPr>
        <p:txBody>
          <a:bodyPr>
            <a:normAutofit/>
          </a:bodyPr>
          <a:lstStyle/>
          <a:p>
            <a:pPr algn="r" rtl="1" eaLnBrk="1" hangingPunct="1">
              <a:buFont typeface="Wingdings 2" pitchFamily="18" charset="2"/>
              <a:buNone/>
              <a:defRPr/>
            </a:pPr>
            <a:r>
              <a:rPr lang="fa-IR" dirty="0" smtClean="0"/>
              <a:t>3- </a:t>
            </a:r>
            <a:r>
              <a:rPr lang="ar-SA" dirty="0" smtClean="0">
                <a:solidFill>
                  <a:srgbClr val="FF0000"/>
                </a:solidFill>
              </a:rPr>
              <a:t>در مرحله بازنگري مدارك موجود</a:t>
            </a:r>
            <a:endParaRPr lang="fa-IR" dirty="0" smtClean="0">
              <a:solidFill>
                <a:srgbClr val="FF0000"/>
              </a:solidFill>
            </a:endParaRPr>
          </a:p>
          <a:p>
            <a:pPr lvl="1" algn="r" rtl="1">
              <a:buClr>
                <a:srgbClr val="FF0000"/>
              </a:buClr>
              <a:buFont typeface="Wingdings" pitchFamily="2" charset="2"/>
              <a:buChar char="Ø"/>
              <a:defRPr/>
            </a:pPr>
            <a:r>
              <a:rPr lang="ar-SA" sz="3200" dirty="0" smtClean="0"/>
              <a:t> رعايت صدا</a:t>
            </a:r>
            <a:r>
              <a:rPr lang="fa-IR" sz="3200" dirty="0" smtClean="0"/>
              <a:t>ق</a:t>
            </a:r>
            <a:r>
              <a:rPr lang="ar-SA" sz="3200" dirty="0" smtClean="0"/>
              <a:t>ت و امانت علمي</a:t>
            </a:r>
            <a:endParaRPr lang="en-GB" sz="3200" dirty="0" smtClean="0"/>
          </a:p>
          <a:p>
            <a:pPr lvl="1" algn="r" rtl="1">
              <a:buClr>
                <a:srgbClr val="FF0000"/>
              </a:buClr>
              <a:buFont typeface="Wingdings" pitchFamily="2" charset="2"/>
              <a:buChar char="Ø"/>
              <a:defRPr/>
            </a:pPr>
            <a:r>
              <a:rPr lang="en-GB" sz="3200" dirty="0"/>
              <a:t> </a:t>
            </a:r>
            <a:r>
              <a:rPr lang="fa-IR" sz="3200" dirty="0" smtClean="0"/>
              <a:t> </a:t>
            </a:r>
            <a:r>
              <a:rPr lang="ar-SA" sz="3200" dirty="0" smtClean="0"/>
              <a:t> رعايت بي طرفي و پرهيز از گرايشهاي خاص</a:t>
            </a:r>
            <a:r>
              <a:rPr lang="en-GB" sz="3200" dirty="0" smtClean="0"/>
              <a:t> </a:t>
            </a:r>
          </a:p>
          <a:p>
            <a:pPr lvl="1" algn="r" rtl="1">
              <a:buClr>
                <a:srgbClr val="FF0000"/>
              </a:buClr>
              <a:buFont typeface="Wingdings" pitchFamily="2" charset="2"/>
              <a:buChar char="Ø"/>
              <a:defRPr/>
            </a:pPr>
            <a:r>
              <a:rPr lang="ar-SA" sz="3200" dirty="0" smtClean="0"/>
              <a:t> </a:t>
            </a:r>
            <a:r>
              <a:rPr lang="fa-IR" sz="3200" dirty="0" smtClean="0"/>
              <a:t> </a:t>
            </a:r>
            <a:r>
              <a:rPr lang="ar-SA" sz="3200" dirty="0" smtClean="0"/>
              <a:t>ذكر اطلاعاتي كه ممكن است با نظر پژوهنده موافق نباشد</a:t>
            </a:r>
            <a:endParaRPr lang="en-GB" sz="3200" dirty="0" smtClean="0"/>
          </a:p>
          <a:p>
            <a:pPr lvl="1" algn="r" rtl="1">
              <a:buClr>
                <a:srgbClr val="FF0000"/>
              </a:buClr>
              <a:buFont typeface="Wingdings" pitchFamily="2" charset="2"/>
              <a:buChar char="Ø"/>
              <a:defRPr/>
            </a:pPr>
            <a:r>
              <a:rPr lang="en-GB" sz="3200" dirty="0"/>
              <a:t> </a:t>
            </a:r>
            <a:r>
              <a:rPr lang="fa-IR" sz="3200" dirty="0" smtClean="0"/>
              <a:t> </a:t>
            </a:r>
            <a:r>
              <a:rPr lang="ar-SA" sz="3200" dirty="0" smtClean="0"/>
              <a:t> ذكر نام ساير پژوهشگراني كه در همان زمينه تحقيقاتي انجام داده‏اند</a:t>
            </a:r>
            <a:endParaRPr lang="en-GB" sz="3200" dirty="0" smtClean="0"/>
          </a:p>
          <a:p>
            <a:pPr lvl="1" algn="r" rtl="1">
              <a:buClr>
                <a:srgbClr val="FF0000"/>
              </a:buClr>
              <a:buFont typeface="Wingdings" pitchFamily="2" charset="2"/>
              <a:buChar char="Ø"/>
              <a:defRPr/>
            </a:pPr>
            <a:r>
              <a:rPr lang="en-GB" sz="3200" dirty="0"/>
              <a:t> </a:t>
            </a:r>
            <a:r>
              <a:rPr lang="fa-IR" sz="3200" dirty="0" smtClean="0"/>
              <a:t> </a:t>
            </a:r>
            <a:r>
              <a:rPr lang="ar-SA" sz="3200" dirty="0" smtClean="0"/>
              <a:t> عدم استفاده از منابع مشكوك و فاقد اعتبار لازم</a:t>
            </a:r>
            <a:endParaRPr lang="en-US" sz="3200" dirty="0" smtClean="0"/>
          </a:p>
          <a:p>
            <a:pPr eaLnBrk="1" hangingPunct="1">
              <a:defRPr/>
            </a:pPr>
            <a:endParaRPr lang="en-US" dirty="0" smtClean="0"/>
          </a:p>
        </p:txBody>
      </p:sp>
      <p:graphicFrame>
        <p:nvGraphicFramePr>
          <p:cNvPr id="4" name="Diagram 3"/>
          <p:cNvGraphicFramePr/>
          <p:nvPr/>
        </p:nvGraphicFramePr>
        <p:xfrm>
          <a:off x="1187450" y="333375"/>
          <a:ext cx="7272338" cy="99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684213" y="1196975"/>
            <a:ext cx="7772400" cy="5472113"/>
          </a:xfrm>
          <a:solidFill>
            <a:schemeClr val="bg2">
              <a:lumMod val="90000"/>
            </a:schemeClr>
          </a:solidFill>
        </p:spPr>
        <p:txBody>
          <a:bodyPr/>
          <a:lstStyle/>
          <a:p>
            <a:pPr algn="r" rtl="1" eaLnBrk="1" hangingPunct="1">
              <a:buFont typeface="Wingdings 2" pitchFamily="18" charset="2"/>
              <a:buNone/>
            </a:pPr>
            <a:r>
              <a:rPr lang="fa-IR" sz="3200" dirty="0" smtClean="0"/>
              <a:t>3- </a:t>
            </a:r>
            <a:r>
              <a:rPr lang="ar-SA" sz="3200" dirty="0" smtClean="0">
                <a:solidFill>
                  <a:srgbClr val="FF0000"/>
                </a:solidFill>
              </a:rPr>
              <a:t>در مرحله برنامه‏ريزي و اجراي تحقيق</a:t>
            </a:r>
          </a:p>
          <a:p>
            <a:pPr lvl="1" algn="r" rtl="1" eaLnBrk="1" hangingPunct="1">
              <a:buFontTx/>
              <a:buBlip>
                <a:blip r:embed="rId2"/>
              </a:buBlip>
            </a:pPr>
            <a:r>
              <a:rPr lang="ar-SA" dirty="0" smtClean="0"/>
              <a:t> استفاده از جديدترين روشهاي تحقيق جهت اخذ نتيجه</a:t>
            </a:r>
          </a:p>
          <a:p>
            <a:pPr lvl="1" algn="r" rtl="1" eaLnBrk="1" hangingPunct="1">
              <a:buFontTx/>
              <a:buBlip>
                <a:blip r:embed="rId2"/>
              </a:buBlip>
            </a:pPr>
            <a:r>
              <a:rPr lang="ar-SA" dirty="0" smtClean="0"/>
              <a:t> عدم استفاده انحصاري از روشهايي كه با خواسته‏هاي پژوهشگر همسو شود.</a:t>
            </a:r>
            <a:endParaRPr lang="fa-IR" dirty="0" smtClean="0"/>
          </a:p>
          <a:p>
            <a:pPr lvl="1" algn="r" rtl="1" eaLnBrk="1" hangingPunct="1">
              <a:buNone/>
            </a:pPr>
            <a:endParaRPr lang="fa-IR" dirty="0" smtClean="0"/>
          </a:p>
          <a:p>
            <a:pPr algn="r" rtl="1" eaLnBrk="1" hangingPunct="1">
              <a:buFont typeface="Wingdings 2" pitchFamily="18" charset="2"/>
              <a:buNone/>
            </a:pPr>
            <a:r>
              <a:rPr lang="fa-IR" sz="3600" dirty="0" smtClean="0"/>
              <a:t>4- </a:t>
            </a:r>
            <a:r>
              <a:rPr lang="ar-SA" sz="3600" dirty="0" smtClean="0">
                <a:solidFill>
                  <a:srgbClr val="FF0000"/>
                </a:solidFill>
              </a:rPr>
              <a:t>در زمينه نيروي انساني</a:t>
            </a:r>
            <a:r>
              <a:rPr lang="fa-IR" sz="3600" dirty="0" smtClean="0">
                <a:solidFill>
                  <a:srgbClr val="FF0000"/>
                </a:solidFill>
              </a:rPr>
              <a:t> </a:t>
            </a:r>
            <a:r>
              <a:rPr lang="ar-SA" sz="3600" dirty="0" smtClean="0">
                <a:solidFill>
                  <a:srgbClr val="FF0000"/>
                </a:solidFill>
              </a:rPr>
              <a:t>ومديريت</a:t>
            </a:r>
          </a:p>
          <a:p>
            <a:pPr lvl="1" algn="r" rtl="1" eaLnBrk="1" hangingPunct="1">
              <a:buFontTx/>
              <a:buBlip>
                <a:blip r:embed="rId2"/>
              </a:buBlip>
            </a:pPr>
            <a:r>
              <a:rPr lang="ar-SA" dirty="0" smtClean="0"/>
              <a:t> توجه به رفاه اعضاي گروه تحقيقاتي</a:t>
            </a:r>
          </a:p>
          <a:p>
            <a:pPr lvl="1" algn="r" rtl="1" eaLnBrk="1" hangingPunct="1">
              <a:buFontTx/>
              <a:buBlip>
                <a:blip r:embed="rId2"/>
              </a:buBlip>
            </a:pPr>
            <a:r>
              <a:rPr lang="ar-SA" dirty="0" smtClean="0"/>
              <a:t> مراقبت به منظور جلوگيري از سوء استفاده اعضاي گروه تحقيقاتي از افراد يا اجتماع مورد بررسي</a:t>
            </a:r>
          </a:p>
          <a:p>
            <a:pPr lvl="1" algn="r" rtl="1" eaLnBrk="1" hangingPunct="1">
              <a:buFontTx/>
              <a:buBlip>
                <a:blip r:embed="rId2"/>
              </a:buBlip>
            </a:pPr>
            <a:r>
              <a:rPr lang="ar-SA" dirty="0" smtClean="0"/>
              <a:t> دقت در حسن استفاده از بودجه و وسايل</a:t>
            </a:r>
          </a:p>
          <a:p>
            <a:pPr algn="r" rtl="1" eaLnBrk="1" hangingPunct="1">
              <a:buFont typeface="Wingdings" pitchFamily="2" charset="2"/>
              <a:buBlip>
                <a:blip r:embed="rId2"/>
              </a:buBlip>
            </a:pPr>
            <a:endParaRPr lang="en-US" sz="2400" dirty="0" smtClean="0"/>
          </a:p>
        </p:txBody>
      </p:sp>
      <p:graphicFrame>
        <p:nvGraphicFramePr>
          <p:cNvPr id="4" name="Diagram 3"/>
          <p:cNvGraphicFramePr/>
          <p:nvPr/>
        </p:nvGraphicFramePr>
        <p:xfrm>
          <a:off x="1187624" y="188640"/>
          <a:ext cx="7272338"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323528" y="1916832"/>
            <a:ext cx="8496300" cy="3970318"/>
          </a:xfrm>
          <a:prstGeom prst="rect">
            <a:avLst/>
          </a:prstGeom>
          <a:solidFill>
            <a:schemeClr val="bg2"/>
          </a:solidFill>
          <a:ln w="9525">
            <a:noFill/>
            <a:miter lim="800000"/>
            <a:headEnd/>
            <a:tailEnd/>
          </a:ln>
          <a:effectLst/>
        </p:spPr>
        <p:txBody>
          <a:bodyPr>
            <a:spAutoFit/>
          </a:bodyPr>
          <a:lstStyle/>
          <a:p>
            <a:pPr algn="r" rtl="1">
              <a:spcBef>
                <a:spcPct val="50000"/>
              </a:spcBef>
              <a:buClr>
                <a:srgbClr val="FF0000"/>
              </a:buClr>
              <a:buSzPct val="75000"/>
              <a:buFont typeface="Wingdings" pitchFamily="2" charset="2"/>
              <a:buChar char="q"/>
              <a:defRPr/>
            </a:pPr>
            <a:r>
              <a:rPr lang="ar-SA" sz="2800" dirty="0">
                <a:solidFill>
                  <a:schemeClr val="tx1"/>
                </a:solidFill>
                <a:effectLst>
                  <a:outerShdw blurRad="38100" dist="38100" dir="2700000" algn="tl">
                    <a:srgbClr val="000000"/>
                  </a:outerShdw>
                </a:effectLst>
                <a:latin typeface="B Homa"/>
              </a:rPr>
              <a:t> </a:t>
            </a:r>
            <a:r>
              <a:rPr lang="ar-SA" sz="2800" dirty="0">
                <a:solidFill>
                  <a:schemeClr val="tx1"/>
                </a:solidFill>
                <a:effectLst/>
                <a:latin typeface="B Titr"/>
              </a:rPr>
              <a:t>رعايت صداقت هنگام تجزيه و تحليل نتايج  و عدم تحريف دستاوردها در جهتي كه با خواسته‏هاي پژوهشگر همسو شود</a:t>
            </a:r>
            <a:r>
              <a:rPr lang="ar-SA" sz="2800" dirty="0" smtClean="0">
                <a:solidFill>
                  <a:schemeClr val="tx1"/>
                </a:solidFill>
                <a:effectLst/>
                <a:latin typeface="B Titr"/>
              </a:rPr>
              <a:t>.</a:t>
            </a:r>
            <a:endParaRPr lang="en-GB" sz="2800" dirty="0" smtClean="0">
              <a:solidFill>
                <a:schemeClr val="tx1"/>
              </a:solidFill>
              <a:effectLst/>
              <a:latin typeface="B Titr"/>
            </a:endParaRPr>
          </a:p>
          <a:p>
            <a:pPr algn="r" rtl="1">
              <a:spcBef>
                <a:spcPct val="50000"/>
              </a:spcBef>
              <a:buClr>
                <a:srgbClr val="FF0000"/>
              </a:buClr>
              <a:buSzPct val="75000"/>
              <a:buFont typeface="Wingdings" pitchFamily="2" charset="2"/>
              <a:buChar char="q"/>
              <a:defRPr/>
            </a:pPr>
            <a:r>
              <a:rPr lang="en-GB" sz="2800" dirty="0">
                <a:latin typeface="B Titr"/>
              </a:rPr>
              <a:t> </a:t>
            </a:r>
            <a:r>
              <a:rPr lang="ar-SA" sz="2800" dirty="0" smtClean="0">
                <a:solidFill>
                  <a:schemeClr val="tx1"/>
                </a:solidFill>
                <a:effectLst/>
                <a:latin typeface="B Titr"/>
              </a:rPr>
              <a:t> </a:t>
            </a:r>
            <a:r>
              <a:rPr lang="ar-SA" sz="2800" dirty="0">
                <a:solidFill>
                  <a:schemeClr val="tx2"/>
                </a:solidFill>
                <a:effectLst/>
                <a:latin typeface="B Titr"/>
              </a:rPr>
              <a:t>محرمانه نگه‏داشتن اطلاعات و نام افراد مورد </a:t>
            </a:r>
            <a:r>
              <a:rPr lang="ar-SA" sz="2800" dirty="0" smtClean="0">
                <a:solidFill>
                  <a:schemeClr val="tx2"/>
                </a:solidFill>
                <a:effectLst/>
                <a:latin typeface="B Titr"/>
              </a:rPr>
              <a:t>بررسي</a:t>
            </a:r>
            <a:endParaRPr lang="en-GB" sz="2800" dirty="0" smtClean="0">
              <a:solidFill>
                <a:schemeClr val="tx2"/>
              </a:solidFill>
              <a:effectLst/>
              <a:latin typeface="B Titr"/>
            </a:endParaRPr>
          </a:p>
          <a:p>
            <a:pPr algn="r" rtl="1">
              <a:spcBef>
                <a:spcPct val="50000"/>
              </a:spcBef>
              <a:buClr>
                <a:srgbClr val="FF0000"/>
              </a:buClr>
              <a:buSzPct val="75000"/>
              <a:buFont typeface="Wingdings" pitchFamily="2" charset="2"/>
              <a:buChar char="q"/>
              <a:defRPr/>
            </a:pPr>
            <a:r>
              <a:rPr lang="en-GB" sz="2800" dirty="0">
                <a:solidFill>
                  <a:schemeClr val="tx2"/>
                </a:solidFill>
                <a:latin typeface="B Titr"/>
              </a:rPr>
              <a:t> </a:t>
            </a:r>
            <a:r>
              <a:rPr lang="ar-SA" sz="2800" dirty="0" smtClean="0">
                <a:solidFill>
                  <a:schemeClr val="tx1"/>
                </a:solidFill>
                <a:effectLst/>
                <a:latin typeface="B Titr"/>
              </a:rPr>
              <a:t> </a:t>
            </a:r>
            <a:r>
              <a:rPr lang="ar-SA" sz="2800" dirty="0">
                <a:solidFill>
                  <a:schemeClr val="tx1"/>
                </a:solidFill>
                <a:effectLst/>
                <a:latin typeface="B Titr"/>
              </a:rPr>
              <a:t>انتشار نتايج به زبان ساده به گونه‏اي كه نتايج حاصله قابل استفاده كليه دست اندركاران باشد</a:t>
            </a:r>
            <a:r>
              <a:rPr lang="ar-SA" sz="2800" dirty="0" smtClean="0">
                <a:solidFill>
                  <a:schemeClr val="tx1"/>
                </a:solidFill>
                <a:effectLst/>
                <a:latin typeface="B Titr"/>
              </a:rPr>
              <a:t>.</a:t>
            </a:r>
            <a:endParaRPr lang="en-GB" sz="2800" dirty="0" smtClean="0">
              <a:solidFill>
                <a:schemeClr val="tx1"/>
              </a:solidFill>
              <a:effectLst/>
              <a:latin typeface="B Titr"/>
            </a:endParaRPr>
          </a:p>
          <a:p>
            <a:pPr algn="r" rtl="1">
              <a:spcBef>
                <a:spcPct val="50000"/>
              </a:spcBef>
              <a:buClr>
                <a:srgbClr val="FF0000"/>
              </a:buClr>
              <a:buSzPct val="75000"/>
              <a:buFont typeface="Wingdings" pitchFamily="2" charset="2"/>
              <a:buChar char="q"/>
              <a:defRPr/>
            </a:pPr>
            <a:r>
              <a:rPr lang="en-GB" sz="2800" dirty="0">
                <a:latin typeface="B Titr"/>
              </a:rPr>
              <a:t> </a:t>
            </a:r>
            <a:r>
              <a:rPr lang="ar-SA" sz="2800" dirty="0" smtClean="0">
                <a:solidFill>
                  <a:schemeClr val="tx1"/>
                </a:solidFill>
                <a:effectLst/>
                <a:latin typeface="B Titr"/>
              </a:rPr>
              <a:t> </a:t>
            </a:r>
            <a:r>
              <a:rPr lang="ar-SA" sz="2800" dirty="0">
                <a:effectLst/>
                <a:latin typeface="B Titr"/>
              </a:rPr>
              <a:t>رعايت حر</a:t>
            </a:r>
            <a:r>
              <a:rPr lang="fa-IR" sz="2800" dirty="0">
                <a:effectLst/>
                <a:latin typeface="B Titr"/>
              </a:rPr>
              <a:t>م</a:t>
            </a:r>
            <a:r>
              <a:rPr lang="ar-SA" sz="2800" dirty="0">
                <a:effectLst/>
                <a:latin typeface="B Titr"/>
              </a:rPr>
              <a:t>ت افراد يا اجتماع هنگام بحث و تفسير </a:t>
            </a:r>
            <a:r>
              <a:rPr lang="ar-SA" sz="2800" dirty="0" smtClean="0">
                <a:effectLst/>
                <a:latin typeface="B Titr"/>
              </a:rPr>
              <a:t>نتايج</a:t>
            </a:r>
            <a:endParaRPr lang="en-GB" sz="2800" dirty="0" smtClean="0">
              <a:effectLst/>
              <a:latin typeface="B Titr"/>
            </a:endParaRPr>
          </a:p>
          <a:p>
            <a:pPr algn="r" rtl="1">
              <a:spcBef>
                <a:spcPct val="50000"/>
              </a:spcBef>
              <a:buClr>
                <a:srgbClr val="FF0000"/>
              </a:buClr>
              <a:buSzPct val="75000"/>
              <a:buFont typeface="Wingdings" pitchFamily="2" charset="2"/>
              <a:buChar char="q"/>
              <a:defRPr/>
            </a:pPr>
            <a:r>
              <a:rPr lang="en-GB" sz="2800" dirty="0">
                <a:latin typeface="B Titr"/>
              </a:rPr>
              <a:t> </a:t>
            </a:r>
            <a:r>
              <a:rPr lang="ar-SA" sz="2800" dirty="0" smtClean="0">
                <a:solidFill>
                  <a:schemeClr val="tx1"/>
                </a:solidFill>
                <a:effectLst/>
                <a:latin typeface="B Titr"/>
              </a:rPr>
              <a:t> </a:t>
            </a:r>
            <a:r>
              <a:rPr lang="ar-SA" sz="2800" dirty="0">
                <a:solidFill>
                  <a:schemeClr val="tx1"/>
                </a:solidFill>
                <a:effectLst/>
                <a:latin typeface="B Titr"/>
              </a:rPr>
              <a:t>در اختيار گذاردن نتايج به مسئولان در سطوح مختلف</a:t>
            </a:r>
            <a:endParaRPr lang="en-US" sz="2800" dirty="0">
              <a:solidFill>
                <a:schemeClr val="tx1"/>
              </a:solidFill>
              <a:effectLst/>
              <a:latin typeface="B Titr"/>
            </a:endParaRPr>
          </a:p>
        </p:txBody>
      </p:sp>
      <p:sp>
        <p:nvSpPr>
          <p:cNvPr id="20483" name="Rectangle 3"/>
          <p:cNvSpPr>
            <a:spLocks noChangeArrowheads="1"/>
          </p:cNvSpPr>
          <p:nvPr/>
        </p:nvSpPr>
        <p:spPr bwMode="auto">
          <a:xfrm>
            <a:off x="1172990" y="1268760"/>
            <a:ext cx="7092005" cy="584775"/>
          </a:xfrm>
          <a:prstGeom prst="rect">
            <a:avLst/>
          </a:prstGeom>
          <a:noFill/>
          <a:ln w="9525">
            <a:noFill/>
            <a:miter lim="800000"/>
            <a:headEnd/>
            <a:tailEnd/>
          </a:ln>
        </p:spPr>
        <p:txBody>
          <a:bodyPr wrap="none">
            <a:spAutoFit/>
          </a:bodyPr>
          <a:lstStyle/>
          <a:p>
            <a:pPr algn="ctr"/>
            <a:r>
              <a:rPr lang="fa-IR" sz="3200" dirty="0">
                <a:solidFill>
                  <a:srgbClr val="FF0000"/>
                </a:solidFill>
                <a:effectLst/>
              </a:rPr>
              <a:t>5- </a:t>
            </a:r>
            <a:r>
              <a:rPr lang="ar-SA" sz="3200" dirty="0">
                <a:solidFill>
                  <a:srgbClr val="FF0000"/>
                </a:solidFill>
                <a:effectLst/>
              </a:rPr>
              <a:t>در مرحله تجزيه و تحليل، گزارش و انتشار نتايج</a:t>
            </a:r>
            <a:endParaRPr lang="en-US" sz="3200" dirty="0">
              <a:solidFill>
                <a:srgbClr val="FF0000"/>
              </a:solidFill>
              <a:effectLst/>
            </a:endParaRPr>
          </a:p>
        </p:txBody>
      </p:sp>
      <p:graphicFrame>
        <p:nvGraphicFramePr>
          <p:cNvPr id="4" name="Diagram 3"/>
          <p:cNvGraphicFramePr/>
          <p:nvPr/>
        </p:nvGraphicFramePr>
        <p:xfrm>
          <a:off x="1187450" y="333375"/>
          <a:ext cx="7272338" cy="99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in-tree.jpg"/>
          <p:cNvPicPr>
            <a:picLocks noGrp="1" noChangeAspect="1"/>
          </p:cNvPicPr>
          <p:nvPr>
            <p:ph idx="1"/>
          </p:nvPr>
        </p:nvPicPr>
        <p:blipFill>
          <a:blip r:embed="rId2" cstate="print"/>
          <a:stretch>
            <a:fillRect/>
          </a:stretch>
        </p:blipFill>
        <p:spPr>
          <a:xfrm>
            <a:off x="0" y="0"/>
            <a:ext cx="9143999" cy="6858000"/>
          </a:xfrm>
        </p:spPr>
      </p:pic>
      <p:sp>
        <p:nvSpPr>
          <p:cNvPr id="5" name="Rectangle 4"/>
          <p:cNvSpPr/>
          <p:nvPr/>
        </p:nvSpPr>
        <p:spPr>
          <a:xfrm>
            <a:off x="428596" y="1643050"/>
            <a:ext cx="7929618" cy="4875181"/>
          </a:xfrm>
          <a:prstGeom prst="rect">
            <a:avLst/>
          </a:prstGeom>
        </p:spPr>
        <p:txBody>
          <a:bodyPr wrap="square">
            <a:spAutoFit/>
          </a:bodyPr>
          <a:lstStyle/>
          <a:p>
            <a:pPr algn="r" rtl="1">
              <a:buFont typeface="Wingdings" pitchFamily="2" charset="2"/>
              <a:buNone/>
            </a:pPr>
            <a:r>
              <a:rPr lang="fa-IR" sz="2800" b="1" dirty="0" smtClean="0">
                <a:solidFill>
                  <a:srgbClr val="FFFF99"/>
                </a:solidFill>
                <a:latin typeface="Arial" pitchFamily="34" charset="0"/>
                <a:cs typeface="Arial" pitchFamily="34" charset="0"/>
              </a:rPr>
              <a:t>از دانشجوي پزشكی انتظار می رود در پايان کلاس بتواند:</a:t>
            </a:r>
          </a:p>
          <a:p>
            <a:pPr algn="r" rtl="1">
              <a:buFont typeface="Wingdings" pitchFamily="2" charset="2"/>
              <a:buNone/>
            </a:pPr>
            <a:r>
              <a:rPr lang="fa-IR" sz="2800" b="1" dirty="0" smtClean="0">
                <a:solidFill>
                  <a:srgbClr val="FFFF99"/>
                </a:solidFill>
                <a:latin typeface="Arial" pitchFamily="34" charset="0"/>
                <a:cs typeface="Arial" pitchFamily="34" charset="0"/>
              </a:rPr>
              <a:t> </a:t>
            </a:r>
            <a:endParaRPr lang="en-US" sz="2800" b="1" dirty="0" smtClean="0">
              <a:solidFill>
                <a:srgbClr val="FFFF99"/>
              </a:solidFill>
              <a:latin typeface="Arial" pitchFamily="34" charset="0"/>
              <a:cs typeface="Arial" pitchFamily="34" charset="0"/>
            </a:endParaRPr>
          </a:p>
          <a:p>
            <a:pPr algn="r" rtl="1">
              <a:lnSpc>
                <a:spcPct val="130000"/>
              </a:lnSpc>
              <a:buFont typeface="Wingdings" pitchFamily="2" charset="2"/>
              <a:buChar char="ü"/>
            </a:pPr>
            <a:r>
              <a:rPr lang="fa-IR" sz="2800" b="1" dirty="0" smtClean="0">
                <a:solidFill>
                  <a:srgbClr val="FFFF99"/>
                </a:solidFill>
                <a:latin typeface="Arial" pitchFamily="34" charset="0"/>
                <a:cs typeface="Arial" pitchFamily="34" charset="0"/>
              </a:rPr>
              <a:t>كاربرد اصول چهارگانه اخلاق پزشكی را در حيطه آموزش و پژوهش </a:t>
            </a:r>
          </a:p>
          <a:p>
            <a:pPr algn="r" rtl="1">
              <a:lnSpc>
                <a:spcPct val="130000"/>
              </a:lnSpc>
              <a:buNone/>
            </a:pPr>
            <a:r>
              <a:rPr lang="fa-IR" sz="2800" b="1" dirty="0" smtClean="0">
                <a:solidFill>
                  <a:srgbClr val="FFFF99"/>
                </a:solidFill>
                <a:latin typeface="Arial" pitchFamily="34" charset="0"/>
                <a:cs typeface="Arial" pitchFamily="34" charset="0"/>
              </a:rPr>
              <a:t>    تشريح كند. </a:t>
            </a:r>
          </a:p>
          <a:p>
            <a:pPr algn="r" rtl="1">
              <a:lnSpc>
                <a:spcPct val="130000"/>
              </a:lnSpc>
            </a:pPr>
            <a:endParaRPr lang="fa-IR" sz="2800" b="1" dirty="0" smtClean="0">
              <a:solidFill>
                <a:srgbClr val="FFFF99"/>
              </a:solidFill>
              <a:latin typeface="Arial" pitchFamily="34" charset="0"/>
              <a:cs typeface="Arial" pitchFamily="34" charset="0"/>
            </a:endParaRPr>
          </a:p>
          <a:p>
            <a:pPr algn="r" rtl="1">
              <a:lnSpc>
                <a:spcPct val="130000"/>
              </a:lnSpc>
              <a:buNone/>
            </a:pPr>
            <a:endParaRPr lang="en-US" sz="2800" b="1" dirty="0" smtClean="0">
              <a:solidFill>
                <a:srgbClr val="FFFF99"/>
              </a:solidFill>
              <a:latin typeface="Arial" pitchFamily="34" charset="0"/>
              <a:cs typeface="Arial" pitchFamily="34" charset="0"/>
            </a:endParaRPr>
          </a:p>
          <a:p>
            <a:pPr algn="r" rtl="1">
              <a:lnSpc>
                <a:spcPct val="130000"/>
              </a:lnSpc>
              <a:buFont typeface="Wingdings" pitchFamily="2" charset="2"/>
              <a:buChar char="ü"/>
            </a:pPr>
            <a:r>
              <a:rPr lang="fa-IR" sz="2800" b="1" u="sng" dirty="0" smtClean="0">
                <a:solidFill>
                  <a:srgbClr val="FFFF99"/>
                </a:solidFill>
                <a:latin typeface="Arial" pitchFamily="34" charset="0"/>
                <a:cs typeface="Arial" pitchFamily="34" charset="0"/>
              </a:rPr>
              <a:t>به عنوان يك دانشجوي در حال تحصيل، اين اصول را در هنگام مواجهه با بيماران به كار بندد. </a:t>
            </a:r>
          </a:p>
        </p:txBody>
      </p:sp>
      <p:sp>
        <p:nvSpPr>
          <p:cNvPr id="8" name="Rectangle 7"/>
          <p:cNvSpPr/>
          <p:nvPr/>
        </p:nvSpPr>
        <p:spPr>
          <a:xfrm>
            <a:off x="2123728" y="692696"/>
            <a:ext cx="327334" cy="707886"/>
          </a:xfrm>
          <a:prstGeom prst="rect">
            <a:avLst/>
          </a:prstGeom>
        </p:spPr>
        <p:txBody>
          <a:bodyPr wrap="none">
            <a:spAutoFit/>
          </a:bodyPr>
          <a:lstStyle/>
          <a:p>
            <a:r>
              <a:rPr lang="fa-IR" sz="4000" b="1" dirty="0" smtClean="0">
                <a:solidFill>
                  <a:srgbClr val="FFFF00"/>
                </a:solidFill>
              </a:rPr>
              <a:t> </a:t>
            </a:r>
            <a:endParaRPr lang="en-US" sz="4000" dirty="0">
              <a:solidFill>
                <a:srgbClr val="FFFF00"/>
              </a:solidFill>
            </a:endParaRPr>
          </a:p>
        </p:txBody>
      </p:sp>
      <p:sp>
        <p:nvSpPr>
          <p:cNvPr id="7" name="Rectangle 6"/>
          <p:cNvSpPr/>
          <p:nvPr/>
        </p:nvSpPr>
        <p:spPr>
          <a:xfrm>
            <a:off x="2714612" y="357166"/>
            <a:ext cx="3357586" cy="707886"/>
          </a:xfrm>
          <a:prstGeom prst="rect">
            <a:avLst/>
          </a:prstGeom>
        </p:spPr>
        <p:txBody>
          <a:bodyPr wrap="square">
            <a:spAutoFit/>
          </a:bodyPr>
          <a:lstStyle/>
          <a:p>
            <a:pPr algn="ctr"/>
            <a:r>
              <a:rPr lang="fa-IR" sz="4000" b="1" dirty="0" smtClean="0">
                <a:solidFill>
                  <a:schemeClr val="bg1">
                    <a:lumMod val="95000"/>
                  </a:schemeClr>
                </a:solidFill>
              </a:rPr>
              <a:t>اهداف</a:t>
            </a:r>
            <a:endParaRPr lang="en-US" sz="4000" b="1" dirty="0">
              <a:solidFill>
                <a:schemeClr val="bg1">
                  <a:lumMod val="95000"/>
                </a:schemeClr>
              </a:solidFill>
            </a:endParaRP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857488" y="0"/>
            <a:ext cx="4371975" cy="88265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rtl="1" eaLnBrk="1" hangingPunct="1"/>
            <a:r>
              <a:rPr lang="ar-SA" sz="6000" b="1" dirty="0" smtClean="0">
                <a:ln w="11430"/>
                <a:solidFill>
                  <a:schemeClr val="accent6">
                    <a:lumMod val="50000"/>
                  </a:schemeClr>
                </a:solidFill>
                <a:effectLst>
                  <a:outerShdw blurRad="80000" dist="40000" dir="5040000" algn="tl">
                    <a:srgbClr val="000000">
                      <a:alpha val="30000"/>
                    </a:srgbClr>
                  </a:outerShdw>
                </a:effectLst>
                <a:cs typeface="B Titr" pitchFamily="2" charset="-78"/>
              </a:rPr>
              <a:t>قانون نورنبرگ:</a:t>
            </a:r>
            <a:endParaRPr lang="en-US" sz="6000" b="1" dirty="0" smtClean="0">
              <a:ln w="11430"/>
              <a:solidFill>
                <a:schemeClr val="accent6">
                  <a:lumMod val="50000"/>
                </a:schemeClr>
              </a:solidFill>
              <a:effectLst>
                <a:outerShdw blurRad="80000" dist="40000" dir="5040000" algn="tl">
                  <a:srgbClr val="000000">
                    <a:alpha val="30000"/>
                  </a:srgbClr>
                </a:outerShdw>
              </a:effectLst>
              <a:cs typeface="B Titr" pitchFamily="2" charset="-78"/>
            </a:endParaRPr>
          </a:p>
        </p:txBody>
      </p:sp>
      <p:sp>
        <p:nvSpPr>
          <p:cNvPr id="21507" name="Rectangle 3"/>
          <p:cNvSpPr>
            <a:spLocks noGrp="1" noChangeArrowheads="1"/>
          </p:cNvSpPr>
          <p:nvPr>
            <p:ph type="body" idx="1"/>
          </p:nvPr>
        </p:nvSpPr>
        <p:spPr>
          <a:xfrm>
            <a:off x="395536" y="1052736"/>
            <a:ext cx="8201052" cy="5544616"/>
          </a:xfrm>
          <a:solidFill>
            <a:schemeClr val="accent1">
              <a:lumMod val="20000"/>
              <a:lumOff val="80000"/>
            </a:schemeClr>
          </a:solidFill>
        </p:spPr>
        <p:txBody>
          <a:bodyPr>
            <a:noAutofit/>
          </a:bodyPr>
          <a:lstStyle/>
          <a:p>
            <a:pPr marL="609600" indent="-609600" algn="r" rtl="1" eaLnBrk="1" hangingPunct="1">
              <a:buFontTx/>
              <a:buAutoNum type="arabicPeriod"/>
            </a:pPr>
            <a:r>
              <a:rPr lang="ar-SA" sz="2800" b="1" dirty="0" smtClean="0">
                <a:solidFill>
                  <a:srgbClr val="C00000"/>
                </a:solidFill>
              </a:rPr>
              <a:t> رضايت </a:t>
            </a:r>
            <a:r>
              <a:rPr lang="ar-SA" sz="2800" b="1" dirty="0" smtClean="0"/>
              <a:t>انسان مورد آزمايش، بطور مطلق بايد باطيب خاطر باشد.</a:t>
            </a:r>
          </a:p>
          <a:p>
            <a:pPr marL="609600" indent="-609600" algn="r" rtl="1" eaLnBrk="1" hangingPunct="1">
              <a:buFontTx/>
              <a:buAutoNum type="arabicPeriod"/>
            </a:pPr>
            <a:r>
              <a:rPr lang="ar-SA" sz="2800" b="1" dirty="0" smtClean="0"/>
              <a:t> آزمايش بايد طوري باشد كه </a:t>
            </a:r>
            <a:r>
              <a:rPr lang="ar-SA" sz="2800" b="1" dirty="0" smtClean="0">
                <a:solidFill>
                  <a:srgbClr val="FF0000"/>
                </a:solidFill>
              </a:rPr>
              <a:t>نتايج مفيد و پرثمري </a:t>
            </a:r>
            <a:r>
              <a:rPr lang="ar-SA" sz="2800" b="1" dirty="0" smtClean="0"/>
              <a:t>براي جامعه داشته باشد و در عين حال از راهها و وسايل ديگر امكان دست يافتن به آن نبوده باشد.</a:t>
            </a:r>
          </a:p>
          <a:p>
            <a:pPr marL="609600" indent="-609600" algn="r" rtl="1" eaLnBrk="1" hangingPunct="1">
              <a:buFontTx/>
              <a:buAutoNum type="arabicPeriod"/>
            </a:pPr>
            <a:r>
              <a:rPr lang="ar-SA" sz="2800" b="1" dirty="0" smtClean="0"/>
              <a:t> آزمايش بايد بر اساس نتايج بدست آمده بر روي </a:t>
            </a:r>
            <a:r>
              <a:rPr lang="ar-SA" sz="2800" b="1" dirty="0" smtClean="0">
                <a:solidFill>
                  <a:srgbClr val="FF0000"/>
                </a:solidFill>
              </a:rPr>
              <a:t>حيوانات</a:t>
            </a:r>
            <a:r>
              <a:rPr lang="ar-SA" sz="2800" b="1" dirty="0" smtClean="0"/>
              <a:t> آزمايشگاهي و اطلاعات مكتسبه از وضع طبيعي و مشكلات بيماري باشد.</a:t>
            </a:r>
          </a:p>
          <a:p>
            <a:pPr marL="609600" indent="-609600" algn="r" rtl="1" eaLnBrk="1" hangingPunct="1">
              <a:buFontTx/>
              <a:buAutoNum type="arabicPeriod"/>
            </a:pPr>
            <a:r>
              <a:rPr lang="ar-SA" sz="2800" b="1" dirty="0" smtClean="0"/>
              <a:t> آزمايش بايد طوري  ترتيب داده شود كه از هر گونه </a:t>
            </a:r>
            <a:r>
              <a:rPr lang="ar-SA" sz="2800" b="1" dirty="0" smtClean="0">
                <a:solidFill>
                  <a:srgbClr val="FF0000"/>
                </a:solidFill>
              </a:rPr>
              <a:t>آزار جسمي و روحي</a:t>
            </a:r>
            <a:r>
              <a:rPr lang="ar-SA" sz="2800" b="1" dirty="0" smtClean="0"/>
              <a:t> اجتناب گردد.</a:t>
            </a:r>
          </a:p>
          <a:p>
            <a:pPr marL="609600" indent="-609600" algn="r" rtl="1" eaLnBrk="1" hangingPunct="1">
              <a:buFontTx/>
              <a:buAutoNum type="arabicPeriod"/>
            </a:pPr>
            <a:r>
              <a:rPr lang="ar-SA" sz="2800" b="1" dirty="0" smtClean="0"/>
              <a:t> نبايد هيچ گونه آزمايشي كه در آن دليلي بر </a:t>
            </a:r>
            <a:r>
              <a:rPr lang="ar-SA" sz="2800" b="1" dirty="0" smtClean="0">
                <a:solidFill>
                  <a:srgbClr val="FF0000"/>
                </a:solidFill>
              </a:rPr>
              <a:t>مرگ و يا جراحات </a:t>
            </a:r>
            <a:r>
              <a:rPr lang="ar-SA" sz="2800" b="1" dirty="0" smtClean="0"/>
              <a:t>عليل كننده باشد انجام گيرد.</a:t>
            </a:r>
            <a:endParaRPr lang="en-US" sz="2800" b="1"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67744" y="0"/>
            <a:ext cx="4429125" cy="714380"/>
          </a:xfrm>
        </p:spPr>
        <p:txBody>
          <a:bodyPr>
            <a:noAutofit/>
          </a:bodyPr>
          <a:lstStyle/>
          <a:p>
            <a:pPr rtl="1"/>
            <a:r>
              <a:rPr lang="ar-SA" sz="6000" b="1" dirty="0" smtClean="0">
                <a:ln w="11430"/>
                <a:solidFill>
                  <a:schemeClr val="accent6">
                    <a:lumMod val="50000"/>
                  </a:schemeClr>
                </a:solidFill>
                <a:effectLst>
                  <a:outerShdw blurRad="80000" dist="40000" dir="5040000" algn="tl">
                    <a:srgbClr val="000000">
                      <a:alpha val="30000"/>
                    </a:srgbClr>
                  </a:outerShdw>
                </a:effectLst>
                <a:cs typeface="B Titr" pitchFamily="2" charset="-78"/>
              </a:rPr>
              <a:t>قانون نورنبرگ:</a:t>
            </a:r>
            <a:endParaRPr lang="en-US" sz="6000" dirty="0" smtClean="0">
              <a:solidFill>
                <a:schemeClr val="accent6">
                  <a:lumMod val="50000"/>
                </a:schemeClr>
              </a:solidFill>
              <a:cs typeface="B Titr" pitchFamily="2" charset="-78"/>
            </a:endParaRPr>
          </a:p>
        </p:txBody>
      </p:sp>
      <p:sp>
        <p:nvSpPr>
          <p:cNvPr id="22531" name="Rectangle 3"/>
          <p:cNvSpPr>
            <a:spLocks noGrp="1" noChangeArrowheads="1"/>
          </p:cNvSpPr>
          <p:nvPr>
            <p:ph type="body" idx="1"/>
          </p:nvPr>
        </p:nvSpPr>
        <p:spPr>
          <a:xfrm>
            <a:off x="467544" y="836712"/>
            <a:ext cx="8280920" cy="5760640"/>
          </a:xfrm>
        </p:spPr>
        <p:style>
          <a:lnRef idx="1">
            <a:schemeClr val="accent3"/>
          </a:lnRef>
          <a:fillRef idx="2">
            <a:schemeClr val="accent3"/>
          </a:fillRef>
          <a:effectRef idx="1">
            <a:schemeClr val="accent3"/>
          </a:effectRef>
          <a:fontRef idx="minor">
            <a:schemeClr val="dk1"/>
          </a:fontRef>
        </p:style>
        <p:txBody>
          <a:bodyPr>
            <a:noAutofit/>
          </a:bodyPr>
          <a:lstStyle/>
          <a:p>
            <a:pPr marL="609600" indent="-609600" algn="r" rtl="1" eaLnBrk="1" hangingPunct="1">
              <a:buFontTx/>
              <a:buAutoNum type="arabicPeriod" startAt="6"/>
            </a:pPr>
            <a:r>
              <a:rPr lang="ar-SA" sz="2400" dirty="0" smtClean="0"/>
              <a:t> بايد مقدمات يا تمهيدات لازم و كافي تدارك گردد تا سوژه مورد تجربه را، حتي از خطرات احتمال بسيار دور مانند جراحات، عليلي و مرگ محفوظ نمود.</a:t>
            </a:r>
          </a:p>
          <a:p>
            <a:pPr marL="609600" indent="-609600" algn="r" rtl="1" eaLnBrk="1" hangingPunct="1">
              <a:buFontTx/>
              <a:buAutoNum type="arabicPeriod" startAt="6"/>
            </a:pPr>
            <a:r>
              <a:rPr lang="ar-SA" sz="2400" dirty="0" smtClean="0"/>
              <a:t> آزمايش بايد فقط بوسيله دانشمنداني كه از نظر </a:t>
            </a:r>
            <a:r>
              <a:rPr lang="ar-SA" sz="2400" dirty="0" smtClean="0">
                <a:solidFill>
                  <a:srgbClr val="FF0000"/>
                </a:solidFill>
              </a:rPr>
              <a:t>اخلاقي و عملي </a:t>
            </a:r>
            <a:r>
              <a:rPr lang="ar-SA" sz="2400" dirty="0" smtClean="0"/>
              <a:t>صلاحيت دارند انجام گيرد.</a:t>
            </a:r>
          </a:p>
          <a:p>
            <a:pPr marL="609600" indent="-609600" algn="r" rtl="1" eaLnBrk="1" hangingPunct="1">
              <a:buFontTx/>
              <a:buAutoNum type="arabicPeriod" startAt="6"/>
            </a:pPr>
            <a:r>
              <a:rPr lang="ar-SA" sz="2400" dirty="0" smtClean="0"/>
              <a:t> در جريان آزمايش، انسان مورد آزمايش بايد </a:t>
            </a:r>
            <a:r>
              <a:rPr lang="ar-SA" sz="2400" dirty="0" smtClean="0">
                <a:solidFill>
                  <a:srgbClr val="FF0000"/>
                </a:solidFill>
              </a:rPr>
              <a:t>آزادي كامل </a:t>
            </a:r>
            <a:r>
              <a:rPr lang="ar-SA" sz="2400" dirty="0" smtClean="0"/>
              <a:t>داشته باشد تا هر وقت احساس نمود كه ادامه آزمايش از نظر جسمي و روحي براي وي غير ممكن است آن را قطع نمايد.</a:t>
            </a:r>
          </a:p>
          <a:p>
            <a:pPr marL="609600" indent="-609600" algn="r" rtl="1" eaLnBrk="1" hangingPunct="1">
              <a:buFontTx/>
              <a:buAutoNum type="arabicPeriod" startAt="6"/>
            </a:pPr>
            <a:r>
              <a:rPr lang="ar-SA" sz="2400" dirty="0" smtClean="0"/>
              <a:t> </a:t>
            </a:r>
            <a:endParaRPr lang="fa-IR" sz="2400" dirty="0" smtClean="0"/>
          </a:p>
          <a:p>
            <a:pPr marL="609600" indent="-609600" algn="r" rtl="1" eaLnBrk="1" hangingPunct="1">
              <a:buFontTx/>
              <a:buAutoNum type="arabicPeriod" startAt="6"/>
            </a:pPr>
            <a:r>
              <a:rPr lang="ar-SA" sz="2400" dirty="0" smtClean="0"/>
              <a:t>در جريان آزمايش دانشمند آزمايش كننده بايد آمادگي داشته باشد كه هر وقت حدس زد،‌ با وجود مهارت و دقت كافي، ادامه آزمايش احتمالاً به جراحت و يا عليلي سوژه منجر خواهد شد آن را</a:t>
            </a:r>
            <a:r>
              <a:rPr lang="ar-SA" sz="2400" dirty="0" smtClean="0">
                <a:solidFill>
                  <a:srgbClr val="FF0000"/>
                </a:solidFill>
              </a:rPr>
              <a:t> قطع </a:t>
            </a:r>
            <a:r>
              <a:rPr lang="ar-SA" sz="2400" dirty="0" smtClean="0"/>
              <a:t>نمايد.</a:t>
            </a:r>
            <a:endParaRPr lang="en-US" sz="2400" dirty="0" smtClean="0"/>
          </a:p>
        </p:txBody>
      </p:sp>
    </p:spTree>
  </p:cSld>
  <p:clrMapOvr>
    <a:masterClrMapping/>
  </p:clrMapOvr>
  <p:transition>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714348" y="1357298"/>
            <a:ext cx="7772400" cy="5214974"/>
          </a:xfrm>
          <a:solidFill>
            <a:schemeClr val="bg2"/>
          </a:solidFill>
        </p:spPr>
        <p:txBody>
          <a:bodyPr>
            <a:normAutofit lnSpcReduction="10000"/>
          </a:bodyPr>
          <a:lstStyle/>
          <a:p>
            <a:pPr marL="609600" indent="-609600" algn="r" rtl="1" eaLnBrk="1" hangingPunct="1">
              <a:lnSpc>
                <a:spcPct val="90000"/>
              </a:lnSpc>
              <a:buFontTx/>
              <a:buAutoNum type="arabicPeriod"/>
            </a:pPr>
            <a:r>
              <a:rPr lang="ar-SA" sz="2800" dirty="0" smtClean="0"/>
              <a:t> انجام تحقيق بيومديكال بر روي انسان بايستي با موازين پذيرفته شده علمي تطبيق داشته باشد </a:t>
            </a:r>
            <a:endParaRPr lang="fa-IR" sz="2800" dirty="0" smtClean="0"/>
          </a:p>
          <a:p>
            <a:pPr marL="609600" indent="-609600" algn="r" rtl="1" eaLnBrk="1" hangingPunct="1">
              <a:lnSpc>
                <a:spcPct val="90000"/>
              </a:lnSpc>
              <a:buFontTx/>
              <a:buAutoNum type="arabicPeriod"/>
            </a:pPr>
            <a:r>
              <a:rPr lang="ar-SA" sz="2800" dirty="0" smtClean="0">
                <a:solidFill>
                  <a:srgbClr val="FF0000"/>
                </a:solidFill>
              </a:rPr>
              <a:t> بر اساس تجربيات آزمايشگاهي و حيواني كافي و شناخت كامل از اطلاعات علمي موجود تدوين شود.</a:t>
            </a:r>
            <a:endParaRPr lang="en-US" sz="2800" dirty="0" smtClean="0">
              <a:solidFill>
                <a:srgbClr val="FF0000"/>
              </a:solidFill>
            </a:endParaRPr>
          </a:p>
          <a:p>
            <a:pPr marL="609600" indent="-609600" algn="r" rtl="1" eaLnBrk="1" hangingPunct="1">
              <a:lnSpc>
                <a:spcPct val="90000"/>
              </a:lnSpc>
              <a:buFontTx/>
              <a:buAutoNum type="arabicPeriod"/>
            </a:pPr>
            <a:endParaRPr lang="en-US" sz="2800" dirty="0" smtClean="0"/>
          </a:p>
          <a:p>
            <a:pPr marL="609600" indent="-609600" algn="r" rtl="1" eaLnBrk="1" hangingPunct="1">
              <a:lnSpc>
                <a:spcPct val="90000"/>
              </a:lnSpc>
              <a:buFontTx/>
              <a:buAutoNum type="arabicPeriod"/>
            </a:pPr>
            <a:r>
              <a:rPr lang="ar-SA" sz="2800" dirty="0" smtClean="0"/>
              <a:t> طراحي و اجراي هر روش آزمايشگاهي روي انسان بايد به روشني در يك پروتكل تحقيقاتي تدوين شده و توسط يك كميته مستقل بررسي و تصويب شود.</a:t>
            </a:r>
          </a:p>
          <a:p>
            <a:pPr marL="609600" indent="-609600" algn="r" rtl="1" eaLnBrk="1" hangingPunct="1">
              <a:lnSpc>
                <a:spcPct val="90000"/>
              </a:lnSpc>
              <a:buFontTx/>
              <a:buAutoNum type="arabicPeriod"/>
            </a:pPr>
            <a:endParaRPr lang="en-US" sz="2800" dirty="0" smtClean="0"/>
          </a:p>
          <a:p>
            <a:pPr marL="609600" indent="-609600" algn="r" rtl="1" eaLnBrk="1" hangingPunct="1">
              <a:lnSpc>
                <a:spcPct val="90000"/>
              </a:lnSpc>
              <a:buFontTx/>
              <a:buAutoNum type="arabicPeriod"/>
            </a:pPr>
            <a:r>
              <a:rPr lang="ar-SA" sz="2800" dirty="0" smtClean="0">
                <a:solidFill>
                  <a:srgbClr val="FF0000"/>
                </a:solidFill>
              </a:rPr>
              <a:t>تحقيقات بيومديكال روي انسان بايد منحصراً توسط افرادي كه از نظر علمي صلاحيت دارند و زير نظر پزشكي كه از نظر باليني كارآمد باشد انجام گيرد.</a:t>
            </a:r>
          </a:p>
          <a:p>
            <a:pPr marL="609600" indent="-609600" algn="r" rtl="1" eaLnBrk="1" hangingPunct="1">
              <a:lnSpc>
                <a:spcPct val="90000"/>
              </a:lnSpc>
              <a:buFontTx/>
              <a:buNone/>
            </a:pPr>
            <a:r>
              <a:rPr lang="ar-SA" sz="2800" dirty="0" smtClean="0">
                <a:solidFill>
                  <a:srgbClr val="FF0000"/>
                </a:solidFill>
              </a:rPr>
              <a:t> </a:t>
            </a:r>
            <a:endParaRPr lang="en-US" sz="2800" dirty="0" smtClean="0">
              <a:solidFill>
                <a:srgbClr val="FF0000"/>
              </a:solidFill>
            </a:endParaRPr>
          </a:p>
        </p:txBody>
      </p:sp>
      <p:sp>
        <p:nvSpPr>
          <p:cNvPr id="24579" name="Rectangle 2"/>
          <p:cNvSpPr>
            <a:spLocks noGrp="1" noChangeArrowheads="1"/>
          </p:cNvSpPr>
          <p:nvPr>
            <p:ph type="title"/>
          </p:nvPr>
        </p:nvSpPr>
        <p:spPr>
          <a:xfrm>
            <a:off x="2143108" y="285728"/>
            <a:ext cx="4572000" cy="692150"/>
          </a:xfrm>
          <a:blipFill dpi="0" rotWithShape="1">
            <a:blip r:embed="rId2" cstate="print"/>
            <a:srcRect/>
            <a:tile tx="0" ty="0" sx="100000" sy="100000" flip="none" algn="tl"/>
          </a:blipFill>
        </p:spPr>
        <p:txBody>
          <a:bodyPr>
            <a:noAutofit/>
          </a:bodyPr>
          <a:lstStyle/>
          <a:p>
            <a:pPr algn="ctr" rtl="1" eaLnBrk="1" hangingPunct="1"/>
            <a:r>
              <a:rPr lang="ar-SA" sz="4800" b="1" dirty="0" smtClean="0">
                <a:ln w="12700">
                  <a:solidFill>
                    <a:schemeClr val="tx2">
                      <a:satMod val="155000"/>
                    </a:schemeClr>
                  </a:solidFill>
                  <a:prstDash val="solid"/>
                </a:ln>
                <a:solidFill>
                  <a:schemeClr val="accent6">
                    <a:lumMod val="60000"/>
                    <a:lumOff val="40000"/>
                  </a:schemeClr>
                </a:solidFill>
                <a:effectLst>
                  <a:outerShdw blurRad="41275" dist="20320" dir="1800000" algn="tl" rotWithShape="0">
                    <a:srgbClr val="000000">
                      <a:alpha val="40000"/>
                    </a:srgbClr>
                  </a:outerShdw>
                </a:effectLst>
                <a:cs typeface="B Titr" pitchFamily="2" charset="-78"/>
              </a:rPr>
              <a:t>اصول اساسي بيانيه هلسينكي</a:t>
            </a:r>
            <a:endParaRPr lang="en-US" sz="4800" b="1" dirty="0" smtClean="0">
              <a:ln w="12700">
                <a:solidFill>
                  <a:schemeClr val="tx2">
                    <a:satMod val="155000"/>
                  </a:schemeClr>
                </a:solidFill>
                <a:prstDash val="solid"/>
              </a:ln>
              <a:solidFill>
                <a:schemeClr val="accent6">
                  <a:lumMod val="60000"/>
                  <a:lumOff val="40000"/>
                </a:schemeClr>
              </a:solidFill>
              <a:effectLst>
                <a:outerShdw blurRad="41275" dist="20320" dir="1800000" algn="tl" rotWithShape="0">
                  <a:srgbClr val="000000">
                    <a:alpha val="40000"/>
                  </a:srgbClr>
                </a:outerShdw>
              </a:effectLst>
              <a:cs typeface="B Titr" pitchFamily="2" charset="-78"/>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00166" y="188913"/>
            <a:ext cx="5699147" cy="692150"/>
          </a:xfrm>
          <a:blipFill dpi="0" rotWithShape="1">
            <a:blip r:embed="rId2" cstate="print"/>
            <a:srcRect/>
            <a:tile tx="0" ty="0" sx="100000" sy="100000" flip="none" algn="tl"/>
          </a:blipFill>
        </p:spPr>
        <p:txBody>
          <a:bodyPr>
            <a:noAutofit/>
          </a:bodyPr>
          <a:lstStyle/>
          <a:p>
            <a:pPr algn="ctr" rtl="1" eaLnBrk="1" hangingPunct="1"/>
            <a:r>
              <a:rPr lang="ar-SA" sz="2800" b="1" dirty="0" smtClean="0">
                <a:ln w="17780" cmpd="sng">
                  <a:solidFill>
                    <a:srgbClr val="FFFFFF"/>
                  </a:solidFill>
                  <a:prstDash val="solid"/>
                  <a:miter lim="800000"/>
                </a:ln>
                <a:effectLst>
                  <a:outerShdw blurRad="50800" algn="tl" rotWithShape="0">
                    <a:srgbClr val="000000"/>
                  </a:outerShdw>
                </a:effectLst>
                <a:cs typeface="B Titr" pitchFamily="2" charset="-78"/>
              </a:rPr>
              <a:t>اصول اساسي بيانيه هلسينكي</a:t>
            </a:r>
            <a:endParaRPr lang="en-US" sz="2800" b="1" dirty="0" smtClean="0">
              <a:ln w="17780" cmpd="sng">
                <a:solidFill>
                  <a:srgbClr val="FFFFFF"/>
                </a:solidFill>
                <a:prstDash val="solid"/>
                <a:miter lim="800000"/>
              </a:ln>
              <a:effectLst>
                <a:outerShdw blurRad="50800" algn="tl" rotWithShape="0">
                  <a:srgbClr val="000000"/>
                </a:outerShdw>
              </a:effectLst>
              <a:cs typeface="B Titr" pitchFamily="2" charset="-78"/>
            </a:endParaRPr>
          </a:p>
        </p:txBody>
      </p:sp>
      <p:sp>
        <p:nvSpPr>
          <p:cNvPr id="25603" name="Rectangle 3"/>
          <p:cNvSpPr>
            <a:spLocks noGrp="1" noChangeArrowheads="1"/>
          </p:cNvSpPr>
          <p:nvPr>
            <p:ph type="body" idx="1"/>
          </p:nvPr>
        </p:nvSpPr>
        <p:spPr>
          <a:xfrm>
            <a:off x="755650" y="1412875"/>
            <a:ext cx="7772400" cy="5257800"/>
          </a:xfrm>
          <a:solidFill>
            <a:schemeClr val="bg2"/>
          </a:solidFill>
        </p:spPr>
        <p:txBody>
          <a:bodyPr>
            <a:noAutofit/>
          </a:bodyPr>
          <a:lstStyle/>
          <a:p>
            <a:pPr marL="609600" indent="-609600" algn="r" rtl="1" eaLnBrk="1" hangingPunct="1">
              <a:buFont typeface="Wingdings" pitchFamily="2" charset="2"/>
              <a:buNone/>
            </a:pPr>
            <a:r>
              <a:rPr lang="ar-SA" sz="2800" dirty="0" smtClean="0">
                <a:latin typeface="+mj-lt"/>
              </a:rPr>
              <a:t>5. تحقيق بيومديكال روي انسان تنها در صورتي موجه است كه اهميت هدف تحقيق بر </a:t>
            </a:r>
            <a:r>
              <a:rPr lang="ar-SA" sz="2800" dirty="0" smtClean="0">
                <a:solidFill>
                  <a:srgbClr val="FF0000"/>
                </a:solidFill>
                <a:latin typeface="+mj-lt"/>
              </a:rPr>
              <a:t>خطرات </a:t>
            </a:r>
            <a:r>
              <a:rPr lang="ar-SA" sz="2800" dirty="0" smtClean="0">
                <a:latin typeface="+mj-lt"/>
              </a:rPr>
              <a:t>انجام آن برتري داشته باشد. </a:t>
            </a:r>
            <a:endParaRPr lang="fa-IR" sz="2800" dirty="0" smtClean="0">
              <a:latin typeface="+mj-lt"/>
            </a:endParaRPr>
          </a:p>
          <a:p>
            <a:pPr marL="609600" indent="-609600" algn="r" rtl="1" eaLnBrk="1" hangingPunct="1">
              <a:buFont typeface="Wingdings" pitchFamily="2" charset="2"/>
              <a:buNone/>
            </a:pPr>
            <a:endParaRPr lang="en-US" sz="2800" dirty="0" smtClean="0">
              <a:latin typeface="+mj-lt"/>
            </a:endParaRPr>
          </a:p>
          <a:p>
            <a:pPr marL="609600" indent="-609600" algn="r" rtl="1" eaLnBrk="1" hangingPunct="1">
              <a:buFont typeface="Wingdings" pitchFamily="2" charset="2"/>
              <a:buNone/>
            </a:pPr>
            <a:r>
              <a:rPr lang="fa-IR" sz="2800" dirty="0" smtClean="0">
                <a:latin typeface="+mj-lt"/>
              </a:rPr>
              <a:t>6.</a:t>
            </a:r>
            <a:r>
              <a:rPr lang="ar-SA" sz="2800" dirty="0" smtClean="0">
                <a:latin typeface="+mj-lt"/>
              </a:rPr>
              <a:t>هر تحقيق بيومديكال روي انسان بايد قبلاً به دقت ارزيابي شده باشد به گونه‏اي كه </a:t>
            </a:r>
            <a:r>
              <a:rPr lang="ar-SA" sz="2800" dirty="0" smtClean="0">
                <a:solidFill>
                  <a:srgbClr val="FF0000"/>
                </a:solidFill>
                <a:latin typeface="+mj-lt"/>
              </a:rPr>
              <a:t>خطرات قابل پيش‏بيني </a:t>
            </a:r>
            <a:r>
              <a:rPr lang="ar-SA" sz="2800" dirty="0" smtClean="0">
                <a:latin typeface="+mj-lt"/>
              </a:rPr>
              <a:t>با منافع احتمالي آن براي افراد مورد آزمايش يا ديگران مقايسه و سنجيده شود.</a:t>
            </a:r>
            <a:endParaRPr lang="en-US" sz="2800" dirty="0" smtClean="0">
              <a:latin typeface="+mj-lt"/>
            </a:endParaRPr>
          </a:p>
          <a:p>
            <a:pPr marL="609600" indent="-609600" algn="r" rtl="1" eaLnBrk="1" hangingPunct="1">
              <a:buFont typeface="Wingdings" pitchFamily="2" charset="2"/>
              <a:buNone/>
            </a:pPr>
            <a:endParaRPr lang="ar-SA" sz="2800" dirty="0" smtClean="0">
              <a:latin typeface="+mj-lt"/>
            </a:endParaRPr>
          </a:p>
          <a:p>
            <a:pPr marL="609600" indent="-609600" algn="r" rtl="1" eaLnBrk="1" hangingPunct="1">
              <a:buFont typeface="Wingdings" pitchFamily="2" charset="2"/>
              <a:buNone/>
            </a:pPr>
            <a:r>
              <a:rPr lang="ar-SA" sz="2800" dirty="0" smtClean="0">
                <a:latin typeface="+mj-lt"/>
              </a:rPr>
              <a:t> </a:t>
            </a:r>
            <a:r>
              <a:rPr lang="fa-IR" sz="2800" dirty="0" smtClean="0">
                <a:latin typeface="+mj-lt"/>
              </a:rPr>
              <a:t>7</a:t>
            </a:r>
            <a:r>
              <a:rPr lang="ar-SA" sz="2800" dirty="0" smtClean="0">
                <a:latin typeface="+mj-lt"/>
              </a:rPr>
              <a:t>. حق فرد مورد آزمايش براي </a:t>
            </a:r>
            <a:r>
              <a:rPr lang="ar-SA" sz="2800" dirty="0" smtClean="0">
                <a:solidFill>
                  <a:srgbClr val="FF0000"/>
                </a:solidFill>
                <a:latin typeface="+mj-lt"/>
              </a:rPr>
              <a:t>حفظ حيثيت </a:t>
            </a:r>
            <a:r>
              <a:rPr lang="ar-SA" sz="2800" dirty="0" smtClean="0">
                <a:latin typeface="+mj-lt"/>
              </a:rPr>
              <a:t>او بايد محفوظ باشد.</a:t>
            </a:r>
            <a:endParaRPr lang="en-US" sz="2800" dirty="0" smtClean="0">
              <a:latin typeface="+mj-lt"/>
            </a:endParaRPr>
          </a:p>
          <a:p>
            <a:pPr marL="609600" indent="-609600" algn="r" rtl="1" eaLnBrk="1" hangingPunct="1">
              <a:buFont typeface="Wingdings" pitchFamily="2" charset="2"/>
              <a:buNone/>
            </a:pPr>
            <a:endParaRPr lang="ar-SA" sz="2800" dirty="0" smtClean="0">
              <a:latin typeface="+mj-lt"/>
            </a:endParaRPr>
          </a:p>
          <a:p>
            <a:pPr marL="609600" indent="-609600" algn="r" rtl="1" eaLnBrk="1" hangingPunct="1">
              <a:buFont typeface="Wingdings" pitchFamily="2" charset="2"/>
              <a:buNone/>
            </a:pPr>
            <a:r>
              <a:rPr lang="fa-IR" sz="2800" dirty="0" smtClean="0">
                <a:latin typeface="+mj-lt"/>
              </a:rPr>
              <a:t>8</a:t>
            </a:r>
            <a:r>
              <a:rPr lang="ar-SA" sz="2800" dirty="0" smtClean="0">
                <a:latin typeface="+mj-lt"/>
              </a:rPr>
              <a:t>. پزشك بايد در انتشار نتايج </a:t>
            </a:r>
            <a:r>
              <a:rPr lang="ar-SA" sz="2800" dirty="0" smtClean="0">
                <a:solidFill>
                  <a:srgbClr val="FF0000"/>
                </a:solidFill>
                <a:latin typeface="+mj-lt"/>
              </a:rPr>
              <a:t>صحت اطلاعات</a:t>
            </a:r>
            <a:r>
              <a:rPr lang="ar-SA" sz="2800" dirty="0" smtClean="0">
                <a:latin typeface="+mj-lt"/>
              </a:rPr>
              <a:t> را رعايت كند.</a:t>
            </a:r>
          </a:p>
          <a:p>
            <a:pPr marL="609600" indent="-609600" algn="r" rtl="1" eaLnBrk="1" hangingPunct="1">
              <a:buFont typeface="Wingdings" pitchFamily="2" charset="2"/>
              <a:buNone/>
            </a:pPr>
            <a:endParaRPr lang="en-US" sz="2800" dirty="0" smtClean="0">
              <a:latin typeface="+mj-lt"/>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230832" y="1196752"/>
            <a:ext cx="8661648" cy="5400600"/>
          </a:xfrm>
          <a:solidFill>
            <a:schemeClr val="accent6">
              <a:lumMod val="40000"/>
              <a:lumOff val="60000"/>
            </a:schemeClr>
          </a:solidFill>
        </p:spPr>
        <p:txBody>
          <a:bodyPr>
            <a:normAutofit/>
          </a:bodyPr>
          <a:lstStyle/>
          <a:p>
            <a:pPr algn="r" rtl="1">
              <a:lnSpc>
                <a:spcPct val="90000"/>
              </a:lnSpc>
              <a:buNone/>
            </a:pPr>
            <a:r>
              <a:rPr lang="fa-IR" sz="2400" b="1" dirty="0" smtClean="0">
                <a:ea typeface="B Lotus"/>
              </a:rPr>
              <a:t>كدهای اخلاقی حفاظت از آزمودنی انسانی در پژوهش های علوم پزشکی</a:t>
            </a:r>
          </a:p>
          <a:p>
            <a:pPr algn="r" rtl="1">
              <a:lnSpc>
                <a:spcPct val="90000"/>
              </a:lnSpc>
              <a:buFont typeface="Wingdings" pitchFamily="2" charset="2"/>
              <a:buNone/>
            </a:pPr>
            <a:r>
              <a:rPr lang="fa-IR" dirty="0" smtClean="0">
                <a:ea typeface="B Lotus"/>
                <a:cs typeface="B Lotus"/>
              </a:rPr>
              <a:t>شامل </a:t>
            </a:r>
            <a:r>
              <a:rPr lang="fa-IR" dirty="0">
                <a:ea typeface="B Lotus"/>
                <a:cs typeface="B Lotus"/>
              </a:rPr>
              <a:t>مقدمه و </a:t>
            </a:r>
            <a:r>
              <a:rPr lang="fa-IR" dirty="0" smtClean="0">
                <a:ea typeface="B Lotus"/>
                <a:cs typeface="B Lotus"/>
              </a:rPr>
              <a:t>30 </a:t>
            </a:r>
            <a:r>
              <a:rPr lang="fa-IR" dirty="0">
                <a:ea typeface="B Lotus"/>
                <a:cs typeface="B Lotus"/>
              </a:rPr>
              <a:t>رهنمود:</a:t>
            </a:r>
          </a:p>
          <a:p>
            <a:pPr lvl="1" algn="r" rtl="1">
              <a:lnSpc>
                <a:spcPct val="90000"/>
              </a:lnSpc>
              <a:buClr>
                <a:schemeClr val="hlink"/>
              </a:buClr>
              <a:buFont typeface="Wingdings" pitchFamily="2" charset="2"/>
              <a:buChar char="ü"/>
            </a:pPr>
            <a:r>
              <a:rPr lang="fa-IR" dirty="0">
                <a:ea typeface="B Lotus"/>
                <a:cs typeface="B Lotus"/>
              </a:rPr>
              <a:t>رضایت آزمودنی (15 رهنمود)</a:t>
            </a:r>
          </a:p>
          <a:p>
            <a:pPr lvl="1" algn="r" rtl="1">
              <a:lnSpc>
                <a:spcPct val="90000"/>
              </a:lnSpc>
              <a:buClr>
                <a:schemeClr val="hlink"/>
              </a:buClr>
              <a:buFont typeface="Wingdings" pitchFamily="2" charset="2"/>
              <a:buChar char="ü"/>
            </a:pPr>
            <a:r>
              <a:rPr lang="fa-IR" dirty="0">
                <a:ea typeface="B Lotus"/>
                <a:cs typeface="B Lotus"/>
              </a:rPr>
              <a:t>سود و زیان (6 رهنمود)</a:t>
            </a:r>
          </a:p>
          <a:p>
            <a:pPr lvl="1" algn="r" rtl="1">
              <a:lnSpc>
                <a:spcPct val="90000"/>
              </a:lnSpc>
              <a:buClr>
                <a:schemeClr val="hlink"/>
              </a:buClr>
              <a:buFont typeface="Wingdings" pitchFamily="2" charset="2"/>
              <a:buChar char="ü"/>
            </a:pPr>
            <a:r>
              <a:rPr lang="fa-IR" dirty="0">
                <a:ea typeface="B Lotus"/>
                <a:cs typeface="B Lotus"/>
              </a:rPr>
              <a:t>جبران خسارت (2 رهنمود)</a:t>
            </a:r>
          </a:p>
          <a:p>
            <a:pPr lvl="1" algn="r" rtl="1">
              <a:lnSpc>
                <a:spcPct val="90000"/>
              </a:lnSpc>
              <a:buClr>
                <a:schemeClr val="hlink"/>
              </a:buClr>
              <a:buFont typeface="Wingdings" pitchFamily="2" charset="2"/>
              <a:buChar char="ü"/>
            </a:pPr>
            <a:r>
              <a:rPr lang="fa-IR" dirty="0">
                <a:ea typeface="B Lotus"/>
                <a:cs typeface="B Lotus"/>
              </a:rPr>
              <a:t>رازداری (1 رهنمود)</a:t>
            </a:r>
          </a:p>
          <a:p>
            <a:pPr lvl="1" algn="r" rtl="1">
              <a:lnSpc>
                <a:spcPct val="90000"/>
              </a:lnSpc>
              <a:buClr>
                <a:schemeClr val="hlink"/>
              </a:buClr>
              <a:buFont typeface="Wingdings" pitchFamily="2" charset="2"/>
              <a:buChar char="ü"/>
            </a:pPr>
            <a:r>
              <a:rPr lang="fa-IR" dirty="0">
                <a:ea typeface="B Lotus"/>
                <a:cs typeface="B Lotus"/>
              </a:rPr>
              <a:t>انتخاب آزمودنی، گروههای خاص (5 رهنمود)</a:t>
            </a:r>
          </a:p>
          <a:p>
            <a:pPr lvl="1" algn="r" rtl="1">
              <a:lnSpc>
                <a:spcPct val="90000"/>
              </a:lnSpc>
              <a:buClr>
                <a:schemeClr val="hlink"/>
              </a:buClr>
              <a:buFont typeface="Wingdings" pitchFamily="2" charset="2"/>
              <a:buChar char="ü"/>
            </a:pPr>
            <a:r>
              <a:rPr lang="fa-IR" dirty="0">
                <a:ea typeface="B Lotus"/>
                <a:cs typeface="B Lotus"/>
              </a:rPr>
              <a:t>گزارش نتایج تحقیق (1 رهنمود)</a:t>
            </a:r>
          </a:p>
          <a:p>
            <a:pPr algn="r" rtl="1">
              <a:lnSpc>
                <a:spcPct val="90000"/>
              </a:lnSpc>
              <a:buFont typeface="Wingdings" pitchFamily="2" charset="2"/>
              <a:buNone/>
            </a:pPr>
            <a:endParaRPr lang="en-US" dirty="0">
              <a:ea typeface="B Lotus"/>
              <a:cs typeface="B Lotus"/>
            </a:endParaRPr>
          </a:p>
        </p:txBody>
      </p:sp>
      <p:sp>
        <p:nvSpPr>
          <p:cNvPr id="28677" name="Text Box 5"/>
          <p:cNvSpPr txBox="1">
            <a:spLocks noChangeArrowheads="1"/>
          </p:cNvSpPr>
          <p:nvPr/>
        </p:nvSpPr>
        <p:spPr bwMode="auto">
          <a:xfrm>
            <a:off x="428596" y="5715016"/>
            <a:ext cx="8286808" cy="830997"/>
          </a:xfrm>
          <a:prstGeom prst="rect">
            <a:avLst/>
          </a:prstGeom>
          <a:noFill/>
          <a:ln w="9525">
            <a:noFill/>
            <a:miter lim="800000"/>
            <a:headEnd/>
            <a:tailEnd/>
          </a:ln>
          <a:effectLst/>
        </p:spPr>
        <p:txBody>
          <a:bodyPr wrap="square">
            <a:spAutoFit/>
          </a:bodyPr>
          <a:lstStyle/>
          <a:p>
            <a:pPr algn="ctr"/>
            <a:r>
              <a:rPr lang="fa-IR" sz="2400" b="1" dirty="0">
                <a:solidFill>
                  <a:srgbClr val="00B050"/>
                </a:solidFill>
                <a:latin typeface="Arial"/>
                <a:ea typeface="B Lotus"/>
                <a:cs typeface="B Lotus"/>
              </a:rPr>
              <a:t>”تضمين كننده رعايت اين اصول (كدها) همانا تقوا ، احساس مسئوليت و تعهد اخلاقي محققين محترم مي باشد.“</a:t>
            </a:r>
          </a:p>
        </p:txBody>
      </p:sp>
      <p:sp>
        <p:nvSpPr>
          <p:cNvPr id="4" name="Rectangle 3"/>
          <p:cNvSpPr/>
          <p:nvPr/>
        </p:nvSpPr>
        <p:spPr>
          <a:xfrm>
            <a:off x="323528" y="260648"/>
            <a:ext cx="8640960" cy="535531"/>
          </a:xfrm>
          <a:prstGeom prst="rect">
            <a:avLst/>
          </a:prstGeom>
        </p:spPr>
        <p:txBody>
          <a:bodyPr wrap="square">
            <a:spAutoFit/>
          </a:bodyPr>
          <a:lstStyle/>
          <a:p>
            <a:pPr algn="ctr" rtl="1">
              <a:lnSpc>
                <a:spcPct val="90000"/>
              </a:lnSpc>
              <a:buFont typeface="Wingdings" pitchFamily="2" charset="2"/>
              <a:buNone/>
            </a:pPr>
            <a:r>
              <a:rPr lang="fa-IR" sz="3200" u="sng" dirty="0" smtClean="0">
                <a:ea typeface="B Lotus"/>
              </a:rPr>
              <a:t>آئین نامه اخلاق در پژوهش های علوم پزشکی (1383) </a:t>
            </a:r>
            <a:r>
              <a:rPr lang="fa-IR" sz="3200" dirty="0" smtClean="0">
                <a:ea typeface="B Lotus"/>
              </a:rPr>
              <a:t>:</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692275" y="260350"/>
          <a:ext cx="5903913" cy="99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nvPr>
        </p:nvGraphicFramePr>
        <p:xfrm>
          <a:off x="428625" y="2214563"/>
          <a:ext cx="8229600" cy="33512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med">
    <p:spli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rcRect t="26272" b="35825"/>
          <a:stretch>
            <a:fillRect/>
          </a:stretch>
        </p:blipFill>
        <p:spPr>
          <a:xfrm>
            <a:off x="179512" y="476672"/>
            <a:ext cx="8640960" cy="5976664"/>
          </a:xfrm>
          <a:prstGeom prst="rect">
            <a:avLst/>
          </a:prstGeom>
        </p:spPr>
        <p:style>
          <a:lnRef idx="1">
            <a:schemeClr val="accent3"/>
          </a:lnRef>
          <a:fillRef idx="2">
            <a:schemeClr val="accent3"/>
          </a:fillRef>
          <a:effectRef idx="1">
            <a:schemeClr val="accent3"/>
          </a:effectRef>
          <a:fontRef idx="minor">
            <a:schemeClr val="dk1"/>
          </a:fontRef>
        </p:style>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subTitle" idx="1"/>
          </p:nvPr>
        </p:nvSpPr>
        <p:spPr>
          <a:xfrm>
            <a:off x="0" y="6021288"/>
            <a:ext cx="5573216" cy="550862"/>
          </a:xfrm>
        </p:spPr>
        <p:txBody>
          <a:bodyPr>
            <a:normAutofit/>
          </a:bodyPr>
          <a:lstStyle/>
          <a:p>
            <a:pPr algn="ctr" eaLnBrk="1" hangingPunct="1">
              <a:defRPr/>
            </a:pPr>
            <a:r>
              <a:rPr lang="fa-IR" sz="2000" b="1" dirty="0" smtClean="0">
                <a:solidFill>
                  <a:schemeClr val="accent1">
                    <a:lumMod val="50000"/>
                  </a:schemeClr>
                </a:solidFill>
              </a:rPr>
              <a:t>ماده سه و چهار آيين نامه اجرايي كميته اخلاق در پژوهش</a:t>
            </a:r>
            <a:endParaRPr lang="en-US" sz="2000" b="1" dirty="0" smtClean="0">
              <a:solidFill>
                <a:schemeClr val="accent1">
                  <a:lumMod val="50000"/>
                </a:schemeClr>
              </a:solidFill>
            </a:endParaRPr>
          </a:p>
        </p:txBody>
      </p:sp>
      <p:sp>
        <p:nvSpPr>
          <p:cNvPr id="4" name="Horizontal Scroll 3"/>
          <p:cNvSpPr/>
          <p:nvPr/>
        </p:nvSpPr>
        <p:spPr>
          <a:xfrm>
            <a:off x="827584" y="0"/>
            <a:ext cx="6696744" cy="1944216"/>
          </a:xfrm>
          <a:prstGeom prst="horizontalScroll">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rgbClr val="FFC000"/>
                </a:solidFill>
                <a:effectLst>
                  <a:reflection blurRad="12700" stA="34000" endA="740" endPos="53000" dir="5400000" sy="-100000" algn="bl" rotWithShape="0"/>
                </a:effectLst>
                <a:latin typeface="Arial" pitchFamily="34" charset="0"/>
                <a:cs typeface="Arial" pitchFamily="34" charset="0"/>
              </a:rPr>
              <a:t>شرح وظايف و محدوده اختيارات كميته اخلاق </a:t>
            </a:r>
            <a:r>
              <a:rPr lang="en-US" sz="2800" b="1" dirty="0" smtClean="0">
                <a:solidFill>
                  <a:srgbClr val="FFC000"/>
                </a:solidFill>
                <a:effectLst>
                  <a:reflection blurRad="12700" stA="34000" endA="740" endPos="53000" dir="5400000" sy="-100000" algn="bl" rotWithShape="0"/>
                </a:effectLst>
                <a:latin typeface="Arial" pitchFamily="34" charset="0"/>
                <a:cs typeface="Arial" pitchFamily="34" charset="0"/>
              </a:rPr>
              <a:t/>
            </a:r>
            <a:br>
              <a:rPr lang="en-US" sz="2800" b="1" dirty="0" smtClean="0">
                <a:solidFill>
                  <a:srgbClr val="FFC000"/>
                </a:solidFill>
                <a:effectLst>
                  <a:reflection blurRad="12700" stA="34000" endA="740" endPos="53000" dir="5400000" sy="-100000" algn="bl" rotWithShape="0"/>
                </a:effectLst>
                <a:latin typeface="Arial" pitchFamily="34" charset="0"/>
                <a:cs typeface="Arial" pitchFamily="34" charset="0"/>
              </a:rPr>
            </a:br>
            <a:r>
              <a:rPr lang="fa-IR" sz="2800" b="1" dirty="0" smtClean="0">
                <a:solidFill>
                  <a:srgbClr val="FFC000"/>
                </a:solidFill>
                <a:effectLst>
                  <a:reflection blurRad="12700" stA="34000" endA="740" endPos="53000" dir="5400000" sy="-100000" algn="bl" rotWithShape="0"/>
                </a:effectLst>
                <a:latin typeface="Arial" pitchFamily="34" charset="0"/>
                <a:cs typeface="Arial" pitchFamily="34" charset="0"/>
              </a:rPr>
              <a:t>در پژوهش هاي علوم پزشكي</a:t>
            </a:r>
            <a:endParaRPr lang="en-US" sz="2800" b="1" dirty="0">
              <a:solidFill>
                <a:srgbClr val="FFC000"/>
              </a:solidFill>
              <a:effectLst>
                <a:reflection blurRad="12700" stA="34000" endA="740" endPos="53000" dir="5400000" sy="-100000" algn="bl" rotWithShape="0"/>
              </a:effectLst>
              <a:latin typeface="Arial" pitchFamily="34" charset="0"/>
              <a:cs typeface="Arial" pitchFamily="34" charset="0"/>
            </a:endParaRPr>
          </a:p>
        </p:txBody>
      </p:sp>
    </p:spTree>
  </p:cSld>
  <p:clrMapOvr>
    <a:masterClrMapping/>
  </p:clrMapOvr>
  <p:transition>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79388" y="115888"/>
            <a:ext cx="8785225" cy="6308725"/>
          </a:xfrm>
        </p:spPr>
        <p:txBody>
          <a:bodyPr>
            <a:normAutofit fontScale="85000" lnSpcReduction="10000"/>
          </a:bodyPr>
          <a:lstStyle/>
          <a:p>
            <a:pPr algn="r" eaLnBrk="1" hangingPunct="1">
              <a:lnSpc>
                <a:spcPct val="115000"/>
              </a:lnSpc>
              <a:buFont typeface="Wingdings" pitchFamily="2" charset="2"/>
              <a:buNone/>
              <a:defRPr/>
            </a:pPr>
            <a:r>
              <a:rPr lang="fa-IR" sz="2400" dirty="0" smtClean="0">
                <a:solidFill>
                  <a:srgbClr val="CC0000"/>
                </a:solidFill>
                <a:cs typeface="+mj-cs"/>
              </a:rPr>
              <a:t>1-</a:t>
            </a:r>
            <a:r>
              <a:rPr lang="fa-IR" sz="2400" dirty="0" smtClean="0">
                <a:cs typeface="+mj-cs"/>
              </a:rPr>
              <a:t> </a:t>
            </a:r>
            <a:r>
              <a:rPr lang="fa-IR" sz="2400" b="1" dirty="0" smtClean="0"/>
              <a:t>بررسي طرح هاي تحقيقاتي علوم پزشكي از حيث ملاحظات شرعي، حقوقي و اخلاق از قبيل: </a:t>
            </a:r>
          </a:p>
          <a:p>
            <a:pPr algn="r" eaLnBrk="1" hangingPunct="1">
              <a:lnSpc>
                <a:spcPct val="115000"/>
              </a:lnSpc>
              <a:buFont typeface="Wingdings" pitchFamily="2" charset="2"/>
              <a:buNone/>
              <a:defRPr/>
            </a:pPr>
            <a:r>
              <a:rPr lang="fa-IR" sz="2400" b="1" dirty="0" smtClean="0"/>
              <a:t>رضايت آزمودني، رعايت حقوق آزمودني، حفظ آزمودني از خطرات احتمالي تحقيق، رعايت رازداري، </a:t>
            </a:r>
          </a:p>
          <a:p>
            <a:pPr algn="r" eaLnBrk="1" hangingPunct="1">
              <a:lnSpc>
                <a:spcPct val="115000"/>
              </a:lnSpc>
              <a:buFont typeface="Wingdings" pitchFamily="2" charset="2"/>
              <a:buNone/>
              <a:defRPr/>
            </a:pPr>
            <a:r>
              <a:rPr lang="fa-IR" sz="2400" b="1" dirty="0" smtClean="0"/>
              <a:t>مراعات حقوق همكاران، استفاده صحيح از اطلاعات، حفظ ارزشهاي اسلامي در انتخاب موضوع و روند </a:t>
            </a:r>
          </a:p>
          <a:p>
            <a:pPr algn="r" eaLnBrk="1" hangingPunct="1">
              <a:lnSpc>
                <a:spcPct val="115000"/>
              </a:lnSpc>
              <a:buFont typeface="Wingdings" pitchFamily="2" charset="2"/>
              <a:buNone/>
              <a:defRPr/>
            </a:pPr>
            <a:r>
              <a:rPr lang="fa-IR" sz="2400" b="1" dirty="0" smtClean="0"/>
              <a:t>انجام تحقيق و ..</a:t>
            </a:r>
            <a:r>
              <a:rPr lang="fa-IR" sz="2400" dirty="0" smtClean="0">
                <a:cs typeface="+mj-cs"/>
              </a:rPr>
              <a:t>.</a:t>
            </a:r>
          </a:p>
          <a:p>
            <a:pPr algn="r" rtl="1">
              <a:lnSpc>
                <a:spcPct val="115000"/>
              </a:lnSpc>
              <a:buNone/>
              <a:defRPr/>
            </a:pPr>
            <a:endParaRPr lang="fa-IR" sz="2400" dirty="0" smtClean="0">
              <a:solidFill>
                <a:srgbClr val="CC0000"/>
              </a:solidFill>
              <a:cs typeface="+mj-cs"/>
            </a:endParaRPr>
          </a:p>
          <a:p>
            <a:pPr algn="r" rtl="1">
              <a:lnSpc>
                <a:spcPct val="115000"/>
              </a:lnSpc>
              <a:buNone/>
              <a:defRPr/>
            </a:pPr>
            <a:r>
              <a:rPr lang="fa-IR" sz="2400" b="1" u="sng" dirty="0" smtClean="0">
                <a:solidFill>
                  <a:srgbClr val="CC0000"/>
                </a:solidFill>
                <a:cs typeface="+mj-cs"/>
              </a:rPr>
              <a:t>تبصره يك:</a:t>
            </a:r>
            <a:r>
              <a:rPr lang="fa-IR" sz="2400" b="1" u="sng" dirty="0" smtClean="0">
                <a:cs typeface="+mj-cs"/>
              </a:rPr>
              <a:t> </a:t>
            </a:r>
            <a:r>
              <a:rPr lang="fa-IR" sz="2400" b="1" dirty="0" smtClean="0"/>
              <a:t>كليه پايان نامه هاي دوره دكتري تخصصي و فوق تخصصي و </a:t>
            </a:r>
            <a:r>
              <a:rPr lang="en-US" sz="2400" b="1" dirty="0" smtClean="0"/>
              <a:t>PhD</a:t>
            </a:r>
            <a:r>
              <a:rPr lang="fa-IR" sz="2400" b="1" dirty="0" smtClean="0"/>
              <a:t>دوره های</a:t>
            </a:r>
          </a:p>
          <a:p>
            <a:pPr algn="r" eaLnBrk="1" hangingPunct="1">
              <a:lnSpc>
                <a:spcPct val="115000"/>
              </a:lnSpc>
              <a:buFont typeface="Wingdings" pitchFamily="2" charset="2"/>
              <a:buNone/>
              <a:defRPr/>
            </a:pPr>
            <a:r>
              <a:rPr lang="fa-IR" sz="2400" b="1" dirty="0" smtClean="0"/>
              <a:t>مختلف پزشكي كه داراي سوژه هاي انساني مي باشند مي بايست مصوبه كميته منطقه اي اخلاق در </a:t>
            </a:r>
          </a:p>
          <a:p>
            <a:pPr algn="r" eaLnBrk="1" hangingPunct="1">
              <a:lnSpc>
                <a:spcPct val="115000"/>
              </a:lnSpc>
              <a:buFont typeface="Wingdings" pitchFamily="2" charset="2"/>
              <a:buNone/>
              <a:defRPr/>
            </a:pPr>
            <a:r>
              <a:rPr lang="fa-IR" sz="2400" b="1" dirty="0" smtClean="0"/>
              <a:t>پژوهش را اخذ نمايد</a:t>
            </a:r>
            <a:r>
              <a:rPr lang="fa-IR" sz="2400" dirty="0" smtClean="0">
                <a:cs typeface="+mj-cs"/>
              </a:rPr>
              <a:t>.</a:t>
            </a:r>
          </a:p>
          <a:p>
            <a:pPr algn="r" eaLnBrk="1" hangingPunct="1">
              <a:lnSpc>
                <a:spcPct val="115000"/>
              </a:lnSpc>
              <a:buFont typeface="Wingdings" pitchFamily="2" charset="2"/>
              <a:buNone/>
              <a:defRPr/>
            </a:pPr>
            <a:r>
              <a:rPr lang="fa-IR" sz="2400" b="1" u="sng" dirty="0" smtClean="0">
                <a:solidFill>
                  <a:srgbClr val="CC0000"/>
                </a:solidFill>
                <a:cs typeface="+mj-cs"/>
              </a:rPr>
              <a:t>تبصره دو:</a:t>
            </a:r>
            <a:r>
              <a:rPr lang="fa-IR" sz="2400" b="1" u="sng" dirty="0" smtClean="0">
                <a:cs typeface="+mj-cs"/>
              </a:rPr>
              <a:t> </a:t>
            </a:r>
            <a:r>
              <a:rPr lang="fa-IR" sz="2400" b="1" dirty="0" smtClean="0"/>
              <a:t>ساير پايان نامه هاي دانشجويي داراي سوژه هاي انساني با نظر شوراي پژوهشي مربوطه </a:t>
            </a:r>
          </a:p>
          <a:p>
            <a:pPr algn="r" eaLnBrk="1" hangingPunct="1">
              <a:lnSpc>
                <a:spcPct val="115000"/>
              </a:lnSpc>
              <a:buFont typeface="Wingdings" pitchFamily="2" charset="2"/>
              <a:buNone/>
              <a:defRPr/>
            </a:pPr>
            <a:r>
              <a:rPr lang="fa-IR" sz="2400" b="1" dirty="0" smtClean="0"/>
              <a:t>در صورت نياز به كميته منطقه اي اخلاق در پژوهش ارائه و مورد بررسي قرار مي گيرد.</a:t>
            </a:r>
            <a:endParaRPr lang="fa-IR" sz="2400" b="1" dirty="0" smtClean="0">
              <a:solidFill>
                <a:srgbClr val="CC0000"/>
              </a:solidFill>
            </a:endParaRPr>
          </a:p>
          <a:p>
            <a:pPr algn="r" eaLnBrk="1" hangingPunct="1">
              <a:lnSpc>
                <a:spcPct val="115000"/>
              </a:lnSpc>
              <a:buFont typeface="Wingdings" pitchFamily="2" charset="2"/>
              <a:buNone/>
              <a:defRPr/>
            </a:pPr>
            <a:endParaRPr lang="fa-IR" sz="2400" dirty="0" smtClean="0">
              <a:solidFill>
                <a:srgbClr val="CC0000"/>
              </a:solidFill>
              <a:cs typeface="+mj-cs"/>
            </a:endParaRPr>
          </a:p>
          <a:p>
            <a:pPr algn="r" eaLnBrk="1" hangingPunct="1">
              <a:lnSpc>
                <a:spcPct val="115000"/>
              </a:lnSpc>
              <a:buFont typeface="Wingdings" pitchFamily="2" charset="2"/>
              <a:buNone/>
              <a:defRPr/>
            </a:pPr>
            <a:endParaRPr lang="fa-IR" sz="2400" dirty="0" smtClean="0">
              <a:solidFill>
                <a:srgbClr val="CC0000"/>
              </a:solidFill>
              <a:cs typeface="+mj-cs"/>
            </a:endParaRPr>
          </a:p>
          <a:p>
            <a:pPr algn="r" eaLnBrk="1" hangingPunct="1">
              <a:lnSpc>
                <a:spcPct val="115000"/>
              </a:lnSpc>
              <a:buFont typeface="Wingdings" pitchFamily="2" charset="2"/>
              <a:buNone/>
              <a:defRPr/>
            </a:pPr>
            <a:r>
              <a:rPr lang="fa-IR" sz="2400" dirty="0" smtClean="0">
                <a:solidFill>
                  <a:srgbClr val="CC0000"/>
                </a:solidFill>
                <a:cs typeface="+mj-cs"/>
              </a:rPr>
              <a:t>2- </a:t>
            </a:r>
            <a:r>
              <a:rPr lang="fa-IR" sz="2400" dirty="0" smtClean="0">
                <a:cs typeface="+mj-cs"/>
              </a:rPr>
              <a:t>كليه طرح ها و پايان نامه هايي كه به صورت طرح ملي پذيرفته مي شود و طرح هايي كه داراي </a:t>
            </a:r>
          </a:p>
          <a:p>
            <a:pPr algn="r" eaLnBrk="1" hangingPunct="1">
              <a:lnSpc>
                <a:spcPct val="115000"/>
              </a:lnSpc>
              <a:buFont typeface="Wingdings" pitchFamily="2" charset="2"/>
              <a:buNone/>
              <a:defRPr/>
            </a:pPr>
            <a:r>
              <a:rPr lang="fa-IR" sz="2400" dirty="0" smtClean="0">
                <a:cs typeface="+mj-cs"/>
              </a:rPr>
              <a:t>همكار(چه از نظر تأمين منابع مالي و يا نيروي انساني) با شخص و يا مراكز حقيقي يا حقوقي خارج مي </a:t>
            </a:r>
          </a:p>
          <a:p>
            <a:pPr algn="r" eaLnBrk="1" hangingPunct="1">
              <a:lnSpc>
                <a:spcPct val="115000"/>
              </a:lnSpc>
              <a:buFont typeface="Wingdings" pitchFamily="2" charset="2"/>
              <a:buNone/>
              <a:defRPr/>
            </a:pPr>
            <a:r>
              <a:rPr lang="fa-IR" sz="2400" dirty="0" smtClean="0">
                <a:cs typeface="+mj-cs"/>
              </a:rPr>
              <a:t>باشند، علاوه بر اخذ موافقت نامه كميته منطقه اي مي بايست تأييديه كميته كشوري اخلاق در پژوهش </a:t>
            </a:r>
          </a:p>
          <a:p>
            <a:pPr algn="r" eaLnBrk="1" hangingPunct="1">
              <a:lnSpc>
                <a:spcPct val="115000"/>
              </a:lnSpc>
              <a:buFont typeface="Wingdings" pitchFamily="2" charset="2"/>
              <a:buNone/>
              <a:defRPr/>
            </a:pPr>
            <a:r>
              <a:rPr lang="fa-IR" sz="2400" dirty="0" smtClean="0">
                <a:cs typeface="+mj-cs"/>
              </a:rPr>
              <a:t>هاي علوم پزشكي را نيز كسب نمايد.</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627784" y="188640"/>
          <a:ext cx="3857652" cy="954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nvPr>
        </p:nvGraphicFramePr>
        <p:xfrm>
          <a:off x="395288" y="1196974"/>
          <a:ext cx="8229600" cy="5661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med">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59832" y="764704"/>
            <a:ext cx="4680520" cy="648072"/>
          </a:xfrm>
        </p:spPr>
        <p:style>
          <a:lnRef idx="1">
            <a:schemeClr val="accent2"/>
          </a:lnRef>
          <a:fillRef idx="2">
            <a:schemeClr val="accent2"/>
          </a:fillRef>
          <a:effectRef idx="1">
            <a:schemeClr val="accent2"/>
          </a:effectRef>
          <a:fontRef idx="minor">
            <a:schemeClr val="dk1"/>
          </a:fontRef>
        </p:style>
        <p:txBody>
          <a:bodyPr/>
          <a:lstStyle/>
          <a:p>
            <a:pPr algn="ctr" rtl="1"/>
            <a:r>
              <a:rPr lang="fa-IR" sz="3200" b="1" dirty="0" smtClean="0">
                <a:solidFill>
                  <a:srgbClr val="00B050"/>
                </a:solidFill>
                <a:latin typeface="Arial" pitchFamily="34" charset="0"/>
                <a:cs typeface="Arial" pitchFamily="34" charset="0"/>
              </a:rPr>
              <a:t>فضایل اخلاقی دانشجو پزشکی</a:t>
            </a:r>
            <a:endParaRPr lang="en-US" sz="3200" b="1" dirty="0" smtClean="0">
              <a:solidFill>
                <a:srgbClr val="00B050"/>
              </a:solidFill>
              <a:latin typeface="Arial" pitchFamily="34" charset="0"/>
              <a:cs typeface="Arial" pitchFamily="34" charset="0"/>
            </a:endParaRPr>
          </a:p>
        </p:txBody>
      </p:sp>
      <p:sp>
        <p:nvSpPr>
          <p:cNvPr id="16387" name="Content Placeholder 2"/>
          <p:cNvSpPr>
            <a:spLocks noGrp="1"/>
          </p:cNvSpPr>
          <p:nvPr>
            <p:ph idx="1"/>
          </p:nvPr>
        </p:nvSpPr>
        <p:spPr>
          <a:xfrm>
            <a:off x="468313" y="1916113"/>
            <a:ext cx="8229600" cy="4389437"/>
          </a:xfrm>
        </p:spPr>
        <p:txBody>
          <a:bodyPr/>
          <a:lstStyle/>
          <a:p>
            <a:pPr algn="r" rtl="1"/>
            <a:r>
              <a:rPr lang="fa-IR" sz="3600" b="1" dirty="0" smtClean="0">
                <a:cs typeface="Mitra" pitchFamily="2" charset="-78"/>
              </a:rPr>
              <a:t>احترام و ادب متناسب با جایگاه اساتید</a:t>
            </a:r>
          </a:p>
          <a:p>
            <a:pPr algn="r" rtl="1"/>
            <a:r>
              <a:rPr lang="fa-IR" sz="3600" b="1" dirty="0" smtClean="0">
                <a:cs typeface="Mitra" pitchFamily="2" charset="-78"/>
              </a:rPr>
              <a:t>فعال و کوشا بودن از جنبه علمی و عملی</a:t>
            </a:r>
          </a:p>
          <a:p>
            <a:pPr algn="r" rtl="1"/>
            <a:r>
              <a:rPr lang="fa-IR" sz="3600" b="1" dirty="0" smtClean="0">
                <a:cs typeface="Mitra" pitchFamily="2" charset="-78"/>
              </a:rPr>
              <a:t>رعایت اخلاق در سلوک با بیماران واطرافیان بیمار</a:t>
            </a:r>
          </a:p>
          <a:p>
            <a:pPr algn="r" rtl="1"/>
            <a:r>
              <a:rPr lang="fa-IR" sz="3600" b="1" dirty="0" smtClean="0">
                <a:cs typeface="Mitra" pitchFamily="2" charset="-78"/>
              </a:rPr>
              <a:t>آشنایی با اصول اخلاق پزشکی در حیطه آموزش و پژوهش  پزشکی</a:t>
            </a:r>
          </a:p>
          <a:p>
            <a:pPr algn="r" rtl="1"/>
            <a:r>
              <a:rPr lang="fa-IR" sz="3600" b="1" dirty="0" smtClean="0">
                <a:cs typeface="Mitra" pitchFamily="2" charset="-78"/>
              </a:rPr>
              <a:t> و به کار بستن این اصول در هنگام مواجهه </a:t>
            </a:r>
          </a:p>
          <a:p>
            <a:pPr algn="r" rtl="1">
              <a:buFont typeface="Wingdings 2" pitchFamily="18" charset="2"/>
              <a:buNone/>
            </a:pPr>
            <a:endParaRPr lang="fa-IR" sz="3600" b="1" dirty="0" smtClean="0">
              <a:cs typeface="Mitra" pitchFamily="2" charset="-78"/>
            </a:endParaRPr>
          </a:p>
          <a:p>
            <a:endParaRPr lang="en-US" sz="3600" b="1" dirty="0" smtClean="0">
              <a:cs typeface="Mitra"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1187624" y="2924944"/>
            <a:ext cx="6781800" cy="2952328"/>
          </a:xfrm>
          <a:solidFill>
            <a:schemeClr val="accent5">
              <a:lumMod val="20000"/>
              <a:lumOff val="80000"/>
            </a:schemeClr>
          </a:solidFill>
        </p:spPr>
        <p:txBody>
          <a:bodyPr>
            <a:noAutofit/>
          </a:bodyPr>
          <a:lstStyle/>
          <a:p>
            <a:pPr lvl="1" algn="r" rtl="1" eaLnBrk="1" hangingPunct="1"/>
            <a:r>
              <a:rPr lang="fa-IR" sz="4000" dirty="0" smtClean="0">
                <a:ea typeface="Majalla UI"/>
              </a:rPr>
              <a:t>احترام به </a:t>
            </a:r>
            <a:r>
              <a:rPr lang="ar-SA" sz="4000" dirty="0" smtClean="0">
                <a:ea typeface="Majalla UI"/>
              </a:rPr>
              <a:t>فرد</a:t>
            </a:r>
            <a:r>
              <a:rPr lang="fa-IR" sz="4000" dirty="0" smtClean="0">
                <a:ea typeface="Majalla UI"/>
              </a:rPr>
              <a:t> </a:t>
            </a:r>
            <a:r>
              <a:rPr lang="ar-SA" sz="4000" dirty="0" smtClean="0">
                <a:ea typeface="Majalla UI"/>
              </a:rPr>
              <a:t>و</a:t>
            </a:r>
            <a:r>
              <a:rPr lang="fa-IR" sz="4000" dirty="0" smtClean="0">
                <a:ea typeface="Majalla UI"/>
              </a:rPr>
              <a:t> </a:t>
            </a:r>
            <a:r>
              <a:rPr lang="ar-SA" sz="4000" dirty="0" smtClean="0">
                <a:ea typeface="Majalla UI"/>
              </a:rPr>
              <a:t>اختيار</a:t>
            </a:r>
            <a:r>
              <a:rPr lang="fa-IR" sz="4000" dirty="0" smtClean="0">
                <a:ea typeface="Majalla UI"/>
              </a:rPr>
              <a:t>او</a:t>
            </a:r>
          </a:p>
          <a:p>
            <a:pPr lvl="1" algn="r" rtl="1" eaLnBrk="1" hangingPunct="1"/>
            <a:r>
              <a:rPr lang="fa-IR" sz="4000" dirty="0" smtClean="0">
                <a:ea typeface="Majalla UI"/>
              </a:rPr>
              <a:t> </a:t>
            </a:r>
            <a:r>
              <a:rPr lang="ar-SA" sz="4000" dirty="0" smtClean="0">
                <a:ea typeface="Majalla UI"/>
              </a:rPr>
              <a:t>سودمندي</a:t>
            </a:r>
            <a:r>
              <a:rPr lang="en-US" sz="4000" dirty="0" smtClean="0"/>
              <a:t>		</a:t>
            </a:r>
            <a:endParaRPr lang="fa-IR" sz="4000" dirty="0" smtClean="0">
              <a:ea typeface="Majalla UI"/>
            </a:endParaRPr>
          </a:p>
          <a:p>
            <a:pPr lvl="1" algn="r" rtl="1" eaLnBrk="1" hangingPunct="1"/>
            <a:r>
              <a:rPr lang="fa-IR" sz="4000" dirty="0" smtClean="0">
                <a:ea typeface="Majalla UI"/>
              </a:rPr>
              <a:t> </a:t>
            </a:r>
            <a:r>
              <a:rPr lang="ar-SA" sz="4000" dirty="0" smtClean="0">
                <a:ea typeface="Majalla UI"/>
              </a:rPr>
              <a:t>عدم ضرررساني</a:t>
            </a:r>
            <a:endParaRPr lang="fa-IR" sz="4000" dirty="0" smtClean="0">
              <a:ea typeface="Majalla UI"/>
            </a:endParaRPr>
          </a:p>
          <a:p>
            <a:pPr lvl="1" algn="r" rtl="1" eaLnBrk="1" hangingPunct="1"/>
            <a:r>
              <a:rPr lang="fa-IR" sz="4000" dirty="0" smtClean="0">
                <a:ea typeface="Majalla UI"/>
              </a:rPr>
              <a:t> </a:t>
            </a:r>
            <a:r>
              <a:rPr lang="ar-SA" sz="4000" dirty="0" smtClean="0">
                <a:ea typeface="Majalla UI"/>
              </a:rPr>
              <a:t>عدالت </a:t>
            </a:r>
            <a:r>
              <a:rPr lang="fa-IR" sz="4000" dirty="0" smtClean="0">
                <a:ea typeface="Majalla UI"/>
              </a:rPr>
              <a:t>                       </a:t>
            </a:r>
            <a:r>
              <a:rPr lang="en-US" sz="4000" dirty="0" smtClean="0"/>
              <a:t>		</a:t>
            </a:r>
          </a:p>
          <a:p>
            <a:pPr algn="r" rtl="1" eaLnBrk="1" hangingPunct="1">
              <a:buFontTx/>
              <a:buNone/>
            </a:pPr>
            <a:endParaRPr lang="en-US" sz="4000" dirty="0" smtClean="0"/>
          </a:p>
        </p:txBody>
      </p:sp>
      <p:graphicFrame>
        <p:nvGraphicFramePr>
          <p:cNvPr id="4" name="Diagram 3"/>
          <p:cNvGraphicFramePr/>
          <p:nvPr/>
        </p:nvGraphicFramePr>
        <p:xfrm>
          <a:off x="1" y="188640"/>
          <a:ext cx="2699792" cy="707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1835696" y="1268760"/>
          <a:ext cx="6580252" cy="8572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ox(out)">
                                      <p:cBhvr>
                                        <p:cTn id="7" dur="1000"/>
                                        <p:tgtEl>
                                          <p:spTgt spid="16387">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box(out)">
                                      <p:cBhvr>
                                        <p:cTn id="10" dur="1000"/>
                                        <p:tgtEl>
                                          <p:spTgt spid="16387">
                                            <p:txEl>
                                              <p:pRg st="1" end="1"/>
                                            </p:txEl>
                                          </p:spTgt>
                                        </p:tgtEl>
                                      </p:cBhvr>
                                    </p:animEffect>
                                  </p:childTnLst>
                                </p:cTn>
                              </p:par>
                              <p:par>
                                <p:cTn id="11" presetID="4" presetClass="entr" presetSubtype="32" fill="hold"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Effect transition="in" filter="box(out)">
                                      <p:cBhvr>
                                        <p:cTn id="13" dur="1000"/>
                                        <p:tgtEl>
                                          <p:spTgt spid="16387">
                                            <p:txEl>
                                              <p:pRg st="2" end="2"/>
                                            </p:txEl>
                                          </p:spTgt>
                                        </p:tgtEl>
                                      </p:cBhvr>
                                    </p:animEffect>
                                  </p:childTnLst>
                                </p:cTn>
                              </p:par>
                              <p:par>
                                <p:cTn id="14" presetID="4" presetClass="entr" presetSubtype="32" fill="hold" nodeType="withEffect">
                                  <p:stCondLst>
                                    <p:cond delay="0"/>
                                  </p:stCondLst>
                                  <p:childTnLst>
                                    <p:set>
                                      <p:cBhvr>
                                        <p:cTn id="15" dur="1" fill="hold">
                                          <p:stCondLst>
                                            <p:cond delay="0"/>
                                          </p:stCondLst>
                                        </p:cTn>
                                        <p:tgtEl>
                                          <p:spTgt spid="16387">
                                            <p:txEl>
                                              <p:pRg st="3" end="3"/>
                                            </p:txEl>
                                          </p:spTgt>
                                        </p:tgtEl>
                                        <p:attrNameLst>
                                          <p:attrName>style.visibility</p:attrName>
                                        </p:attrNameLst>
                                      </p:cBhvr>
                                      <p:to>
                                        <p:strVal val="visible"/>
                                      </p:to>
                                    </p:set>
                                    <p:animEffect transition="in" filter="box(out)">
                                      <p:cBhvr>
                                        <p:cTn id="16" dur="10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3528" y="260648"/>
            <a:ext cx="8515350" cy="6336704"/>
          </a:xfrm>
          <a:prstGeom prst="rect">
            <a:avLst/>
          </a:prstGeom>
        </p:spPr>
      </p:pic>
    </p:spTree>
    <p:extLst>
      <p:ext uri="{BB962C8B-B14F-4D97-AF65-F5344CB8AC3E}">
        <p14:creationId xmlns="" xmlns:p14="http://schemas.microsoft.com/office/powerpoint/2010/main" val="683702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3528" y="260648"/>
            <a:ext cx="8496300" cy="6192688"/>
          </a:xfrm>
          <a:prstGeom prst="rect">
            <a:avLst/>
          </a:prstGeom>
        </p:spPr>
      </p:pic>
    </p:spTree>
    <p:extLst>
      <p:ext uri="{BB962C8B-B14F-4D97-AF65-F5344CB8AC3E}">
        <p14:creationId xmlns="" xmlns:p14="http://schemas.microsoft.com/office/powerpoint/2010/main" val="3041904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467544" y="332656"/>
            <a:ext cx="8229600" cy="6192688"/>
          </a:xfrm>
        </p:spPr>
      </p:pic>
    </p:spTree>
    <p:extLst>
      <p:ext uri="{BB962C8B-B14F-4D97-AF65-F5344CB8AC3E}">
        <p14:creationId xmlns="" xmlns:p14="http://schemas.microsoft.com/office/powerpoint/2010/main" val="1827226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2214563" y="1500188"/>
            <a:ext cx="5181600" cy="4525962"/>
          </a:xfrm>
          <a:solidFill>
            <a:schemeClr val="bg2"/>
          </a:solidFill>
        </p:spPr>
        <p:txBody>
          <a:bodyPr>
            <a:normAutofit lnSpcReduction="10000"/>
          </a:bodyPr>
          <a:lstStyle/>
          <a:p>
            <a:pPr algn="r" rtl="1" eaLnBrk="1" hangingPunct="1"/>
            <a:r>
              <a:rPr lang="fa-IR" sz="3200" dirty="0" smtClean="0">
                <a:ea typeface="Majalla UI"/>
              </a:rPr>
              <a:t>ارائه اطلاعات کتبي و شفاهي</a:t>
            </a:r>
          </a:p>
          <a:p>
            <a:pPr algn="r" rtl="1" eaLnBrk="1" hangingPunct="1"/>
            <a:r>
              <a:rPr lang="fa-IR" sz="3200" dirty="0" smtClean="0">
                <a:ea typeface="Majalla UI"/>
              </a:rPr>
              <a:t>زبان قابل فهم</a:t>
            </a:r>
          </a:p>
          <a:p>
            <a:pPr algn="r" rtl="1" eaLnBrk="1" hangingPunct="1"/>
            <a:r>
              <a:rPr lang="fa-IR" sz="3200" dirty="0" smtClean="0">
                <a:ea typeface="Majalla UI"/>
              </a:rPr>
              <a:t>فرصت پرسيدن سئوالات</a:t>
            </a:r>
          </a:p>
          <a:p>
            <a:pPr algn="r" rtl="1" eaLnBrk="1" hangingPunct="1"/>
            <a:r>
              <a:rPr lang="fa-IR" sz="3200" dirty="0" smtClean="0">
                <a:ea typeface="Majalla UI"/>
              </a:rPr>
              <a:t>عدم فريب و تهديد سوژه</a:t>
            </a:r>
          </a:p>
          <a:p>
            <a:pPr algn="r" rtl="1" eaLnBrk="1" hangingPunct="1"/>
            <a:r>
              <a:rPr lang="fa-IR" sz="3200" dirty="0" smtClean="0">
                <a:ea typeface="Majalla UI"/>
              </a:rPr>
              <a:t>فرصت تصميم گيري</a:t>
            </a:r>
          </a:p>
          <a:p>
            <a:pPr algn="r" rtl="1" eaLnBrk="1" hangingPunct="1"/>
            <a:r>
              <a:rPr lang="fa-IR" sz="3200" dirty="0" smtClean="0">
                <a:ea typeface="Majalla UI"/>
              </a:rPr>
              <a:t>ظرفيت تصميم گيري</a:t>
            </a:r>
          </a:p>
          <a:p>
            <a:pPr algn="r" rtl="1" eaLnBrk="1" hangingPunct="1"/>
            <a:r>
              <a:rPr lang="fa-IR" sz="3200" dirty="0" smtClean="0">
                <a:ea typeface="Majalla UI"/>
              </a:rPr>
              <a:t>داشتن اطلاعات کافي</a:t>
            </a:r>
          </a:p>
          <a:p>
            <a:pPr algn="r" rtl="1" eaLnBrk="1" hangingPunct="1"/>
            <a:r>
              <a:rPr lang="fa-IR" sz="3200" dirty="0" smtClean="0">
                <a:ea typeface="Majalla UI"/>
              </a:rPr>
              <a:t>انتخاب آزادانه</a:t>
            </a:r>
          </a:p>
          <a:p>
            <a:pPr algn="r" rtl="1" eaLnBrk="1" hangingPunct="1"/>
            <a:endParaRPr lang="en-US" sz="3200" dirty="0" smtClean="0"/>
          </a:p>
          <a:p>
            <a:pPr algn="r" rtl="1" eaLnBrk="1" hangingPunct="1"/>
            <a:endParaRPr lang="fa-IR" dirty="0" smtClean="0">
              <a:ea typeface="Majalla UI"/>
            </a:endParaRPr>
          </a:p>
          <a:p>
            <a:pPr algn="r" rtl="1" eaLnBrk="1" hangingPunct="1">
              <a:buFontTx/>
              <a:buNone/>
            </a:pPr>
            <a:endParaRPr lang="en-US" dirty="0" smtClean="0"/>
          </a:p>
        </p:txBody>
      </p:sp>
      <p:graphicFrame>
        <p:nvGraphicFramePr>
          <p:cNvPr id="4" name="Diagram 3"/>
          <p:cNvGraphicFramePr/>
          <p:nvPr/>
        </p:nvGraphicFramePr>
        <p:xfrm>
          <a:off x="1285852" y="428604"/>
          <a:ext cx="6316681" cy="64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428860" y="274638"/>
          <a:ext cx="4714908" cy="778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3" name="Rectangle 3"/>
          <p:cNvSpPr>
            <a:spLocks noGrp="1" noChangeArrowheads="1"/>
          </p:cNvSpPr>
          <p:nvPr>
            <p:ph type="body" sz="half" idx="1"/>
          </p:nvPr>
        </p:nvSpPr>
        <p:spPr>
          <a:xfrm>
            <a:off x="899592" y="1700808"/>
            <a:ext cx="4038600" cy="4525962"/>
          </a:xfrm>
          <a:solidFill>
            <a:schemeClr val="accent3">
              <a:lumMod val="20000"/>
              <a:lumOff val="80000"/>
            </a:schemeClr>
          </a:solidFill>
        </p:spPr>
        <p:txBody>
          <a:bodyPr>
            <a:normAutofit/>
          </a:bodyPr>
          <a:lstStyle/>
          <a:p>
            <a:pPr algn="r" rtl="1" eaLnBrk="1" hangingPunct="1"/>
            <a:r>
              <a:rPr lang="fa-IR" dirty="0" smtClean="0">
                <a:ea typeface="Majalla UI"/>
              </a:rPr>
              <a:t>احساس حق شناسي</a:t>
            </a:r>
          </a:p>
          <a:p>
            <a:pPr algn="r" rtl="1" eaLnBrk="1" hangingPunct="1"/>
            <a:r>
              <a:rPr lang="fa-IR" dirty="0" smtClean="0">
                <a:ea typeface="Majalla UI"/>
              </a:rPr>
              <a:t>ترس از رنجش</a:t>
            </a:r>
          </a:p>
          <a:p>
            <a:pPr algn="r" rtl="1" eaLnBrk="1" hangingPunct="1"/>
            <a:r>
              <a:rPr lang="fa-IR" dirty="0" smtClean="0">
                <a:ea typeface="Majalla UI"/>
              </a:rPr>
              <a:t>ترس از دريافت درمان ناکافي</a:t>
            </a:r>
          </a:p>
          <a:p>
            <a:pPr algn="r" rtl="1" eaLnBrk="1" hangingPunct="1"/>
            <a:r>
              <a:rPr lang="fa-IR" dirty="0" smtClean="0">
                <a:ea typeface="Majalla UI"/>
              </a:rPr>
              <a:t>انگيزه مالي</a:t>
            </a:r>
          </a:p>
          <a:p>
            <a:pPr algn="r" rtl="1" eaLnBrk="1" hangingPunct="1"/>
            <a:r>
              <a:rPr lang="fa-IR" dirty="0" smtClean="0">
                <a:ea typeface="Majalla UI"/>
              </a:rPr>
              <a:t>اميدهاي غير واقع گرايانه</a:t>
            </a:r>
          </a:p>
          <a:p>
            <a:pPr algn="r" rtl="1" eaLnBrk="1" hangingPunct="1"/>
            <a:endParaRPr lang="en-US" dirty="0" smtClean="0"/>
          </a:p>
        </p:txBody>
      </p:sp>
      <p:pic>
        <p:nvPicPr>
          <p:cNvPr id="30724" name="Picture 4" descr="Resize of Untitled-3"/>
          <p:cNvPicPr>
            <a:picLocks noGrp="1" noChangeAspect="1" noChangeArrowheads="1"/>
          </p:cNvPicPr>
          <p:nvPr>
            <p:ph sz="half" idx="2"/>
          </p:nvPr>
        </p:nvPicPr>
        <p:blipFill>
          <a:blip r:embed="rId6" cstate="print"/>
          <a:srcRect l="18295" t="-1683" r="17693" b="24237"/>
          <a:stretch>
            <a:fillRect/>
          </a:stretch>
        </p:blipFill>
        <p:spPr>
          <a:xfrm>
            <a:off x="5868144" y="1556792"/>
            <a:ext cx="2828925" cy="4480520"/>
          </a:xfrm>
          <a:noFill/>
        </p:spPr>
      </p:pic>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linds(horizontal)">
                                      <p:cBhvr>
                                        <p:cTn id="7" dur="1000"/>
                                        <p:tgtEl>
                                          <p:spTgt spid="3072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23">
                                            <p:txEl>
                                              <p:pRg st="1" end="1"/>
                                            </p:txEl>
                                          </p:spTgt>
                                        </p:tgtEl>
                                        <p:attrNameLst>
                                          <p:attrName>style.visibility</p:attrName>
                                        </p:attrNameLst>
                                      </p:cBhvr>
                                      <p:to>
                                        <p:strVal val="visible"/>
                                      </p:to>
                                    </p:set>
                                    <p:animEffect transition="in" filter="blinds(horizontal)">
                                      <p:cBhvr>
                                        <p:cTn id="10" dur="1000"/>
                                        <p:tgtEl>
                                          <p:spTgt spid="3072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animEffect transition="in" filter="blinds(horizontal)">
                                      <p:cBhvr>
                                        <p:cTn id="13" dur="1000"/>
                                        <p:tgtEl>
                                          <p:spTgt spid="3072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0723">
                                            <p:txEl>
                                              <p:pRg st="3" end="3"/>
                                            </p:txEl>
                                          </p:spTgt>
                                        </p:tgtEl>
                                        <p:attrNameLst>
                                          <p:attrName>style.visibility</p:attrName>
                                        </p:attrNameLst>
                                      </p:cBhvr>
                                      <p:to>
                                        <p:strVal val="visible"/>
                                      </p:to>
                                    </p:set>
                                    <p:animEffect transition="in" filter="blinds(horizontal)">
                                      <p:cBhvr>
                                        <p:cTn id="16" dur="1000"/>
                                        <p:tgtEl>
                                          <p:spTgt spid="3072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animEffect transition="in" filter="blinds(horizontal)">
                                      <p:cBhvr>
                                        <p:cTn id="19" dur="10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187624" y="188640"/>
          <a:ext cx="6316681" cy="64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7" name="Rectangle 3"/>
          <p:cNvSpPr>
            <a:spLocks noGrp="1" noChangeArrowheads="1"/>
          </p:cNvSpPr>
          <p:nvPr>
            <p:ph idx="1"/>
          </p:nvPr>
        </p:nvSpPr>
        <p:spPr>
          <a:xfrm>
            <a:off x="683568" y="1052736"/>
            <a:ext cx="7772400" cy="5805264"/>
          </a:xfrm>
          <a:solidFill>
            <a:schemeClr val="bg2"/>
          </a:solidFill>
        </p:spPr>
        <p:txBody>
          <a:bodyPr>
            <a:noAutofit/>
          </a:bodyPr>
          <a:lstStyle/>
          <a:p>
            <a:pPr algn="r" rtl="1" eaLnBrk="1" hangingPunct="1">
              <a:lnSpc>
                <a:spcPct val="90000"/>
              </a:lnSpc>
            </a:pPr>
            <a:r>
              <a:rPr lang="en-US" sz="2000" dirty="0" smtClean="0">
                <a:solidFill>
                  <a:srgbClr val="FF0000"/>
                </a:solidFill>
              </a:rPr>
              <a:t> </a:t>
            </a:r>
            <a:r>
              <a:rPr lang="ar-SA" sz="2400" dirty="0" smtClean="0">
                <a:solidFill>
                  <a:srgbClr val="FF0000"/>
                </a:solidFill>
                <a:ea typeface="Majalla UI"/>
              </a:rPr>
              <a:t>8 مؤلفه رضايت معتبر</a:t>
            </a:r>
            <a:endParaRPr lang="ar-SA" sz="2000" dirty="0" smtClean="0">
              <a:solidFill>
                <a:srgbClr val="FF0000"/>
              </a:solidFill>
              <a:ea typeface="Majalla UI"/>
            </a:endParaRPr>
          </a:p>
          <a:p>
            <a:pPr lvl="1" algn="r" rtl="1" eaLnBrk="1" hangingPunct="1">
              <a:lnSpc>
                <a:spcPct val="90000"/>
              </a:lnSpc>
            </a:pPr>
            <a:r>
              <a:rPr lang="ar-SA" sz="2000" dirty="0" smtClean="0">
                <a:ea typeface="Majalla UI"/>
              </a:rPr>
              <a:t> مشخص نمودن اينكه يك  </a:t>
            </a:r>
            <a:r>
              <a:rPr lang="ar-SA" sz="2000" dirty="0" smtClean="0">
                <a:solidFill>
                  <a:srgbClr val="FF0000"/>
                </a:solidFill>
                <a:ea typeface="Majalla UI"/>
              </a:rPr>
              <a:t>طرح تحقيقاتي </a:t>
            </a:r>
            <a:r>
              <a:rPr lang="ar-SA" sz="2000" dirty="0" smtClean="0">
                <a:ea typeface="Majalla UI"/>
              </a:rPr>
              <a:t>است، </a:t>
            </a:r>
            <a:endParaRPr lang="fa-IR" sz="2000" dirty="0" smtClean="0">
              <a:ea typeface="Majalla UI"/>
            </a:endParaRPr>
          </a:p>
          <a:p>
            <a:pPr lvl="1" algn="r" rtl="1" eaLnBrk="1" hangingPunct="1">
              <a:lnSpc>
                <a:spcPct val="90000"/>
              </a:lnSpc>
            </a:pPr>
            <a:endParaRPr lang="ar-SA" sz="2000" dirty="0" smtClean="0">
              <a:ea typeface="Majalla UI"/>
            </a:endParaRPr>
          </a:p>
          <a:p>
            <a:pPr lvl="1" algn="r" rtl="1" eaLnBrk="1" hangingPunct="1">
              <a:lnSpc>
                <a:spcPct val="90000"/>
              </a:lnSpc>
            </a:pPr>
            <a:r>
              <a:rPr lang="ar-SA" sz="2000" dirty="0" smtClean="0">
                <a:ea typeface="Majalla UI"/>
              </a:rPr>
              <a:t> شرح </a:t>
            </a:r>
            <a:r>
              <a:rPr lang="ar-SA" sz="2000" dirty="0" smtClean="0">
                <a:solidFill>
                  <a:srgbClr val="FF0000"/>
                </a:solidFill>
                <a:ea typeface="Majalla UI"/>
              </a:rPr>
              <a:t>خطرات و مشكلاتي</a:t>
            </a:r>
            <a:endParaRPr lang="fa-IR" sz="2000" dirty="0" smtClean="0">
              <a:solidFill>
                <a:srgbClr val="FF0000"/>
              </a:solidFill>
              <a:ea typeface="Majalla UI"/>
            </a:endParaRPr>
          </a:p>
          <a:p>
            <a:pPr lvl="1" algn="r" rtl="1" eaLnBrk="1" hangingPunct="1">
              <a:lnSpc>
                <a:spcPct val="90000"/>
              </a:lnSpc>
            </a:pPr>
            <a:endParaRPr lang="ar-SA" sz="2000" dirty="0" smtClean="0">
              <a:ea typeface="Majalla UI"/>
            </a:endParaRPr>
          </a:p>
          <a:p>
            <a:pPr lvl="1" algn="r" rtl="1" eaLnBrk="1" hangingPunct="1">
              <a:lnSpc>
                <a:spcPct val="90000"/>
              </a:lnSpc>
            </a:pPr>
            <a:r>
              <a:rPr lang="ar-SA" sz="2000" dirty="0" smtClean="0">
                <a:ea typeface="Majalla UI"/>
              </a:rPr>
              <a:t> </a:t>
            </a:r>
            <a:r>
              <a:rPr lang="ar-SA" sz="2000" dirty="0" smtClean="0">
                <a:solidFill>
                  <a:srgbClr val="FF0000"/>
                </a:solidFill>
                <a:ea typeface="Majalla UI"/>
              </a:rPr>
              <a:t>فوايد بالقوه </a:t>
            </a:r>
            <a:r>
              <a:rPr lang="ar-SA" sz="2000" dirty="0" smtClean="0">
                <a:ea typeface="Majalla UI"/>
              </a:rPr>
              <a:t>طرح براي شركت كنندگان يا سايرين</a:t>
            </a:r>
            <a:endParaRPr lang="fa-IR" sz="2000" dirty="0" smtClean="0">
              <a:ea typeface="Majalla UI"/>
            </a:endParaRPr>
          </a:p>
          <a:p>
            <a:pPr lvl="1" algn="r" rtl="1" eaLnBrk="1" hangingPunct="1">
              <a:lnSpc>
                <a:spcPct val="90000"/>
              </a:lnSpc>
            </a:pPr>
            <a:endParaRPr lang="ar-SA" sz="2000" dirty="0" smtClean="0">
              <a:ea typeface="Majalla UI"/>
            </a:endParaRPr>
          </a:p>
          <a:p>
            <a:pPr lvl="1" algn="r" rtl="1" eaLnBrk="1" hangingPunct="1">
              <a:lnSpc>
                <a:spcPct val="90000"/>
              </a:lnSpc>
            </a:pPr>
            <a:r>
              <a:rPr lang="ar-SA" sz="2000" dirty="0" smtClean="0">
                <a:ea typeface="Majalla UI"/>
              </a:rPr>
              <a:t> شرح </a:t>
            </a:r>
            <a:r>
              <a:rPr lang="ar-SA" sz="2000" dirty="0" smtClean="0">
                <a:solidFill>
                  <a:srgbClr val="FF0000"/>
                </a:solidFill>
                <a:ea typeface="Majalla UI"/>
              </a:rPr>
              <a:t>درمانهاي جايگزين </a:t>
            </a:r>
            <a:r>
              <a:rPr lang="ar-SA" sz="2000" dirty="0" smtClean="0">
                <a:ea typeface="Majalla UI"/>
              </a:rPr>
              <a:t>ديگربراي آن حالت خاص</a:t>
            </a:r>
            <a:endParaRPr lang="fa-IR" sz="2000" dirty="0" smtClean="0">
              <a:ea typeface="Majalla UI"/>
            </a:endParaRPr>
          </a:p>
          <a:p>
            <a:pPr lvl="1" algn="r" rtl="1" eaLnBrk="1" hangingPunct="1">
              <a:lnSpc>
                <a:spcPct val="90000"/>
              </a:lnSpc>
            </a:pPr>
            <a:endParaRPr lang="en-US" sz="2000" dirty="0" smtClean="0"/>
          </a:p>
          <a:p>
            <a:pPr lvl="1" algn="r" rtl="1" eaLnBrk="1" hangingPunct="1">
              <a:lnSpc>
                <a:spcPct val="90000"/>
              </a:lnSpc>
            </a:pPr>
            <a:r>
              <a:rPr lang="ar-SA" sz="2000" dirty="0" smtClean="0">
                <a:ea typeface="Majalla UI"/>
              </a:rPr>
              <a:t> شرح اين كه اطلاعات طرح </a:t>
            </a:r>
            <a:r>
              <a:rPr lang="ar-SA" sz="2000" dirty="0" smtClean="0">
                <a:solidFill>
                  <a:srgbClr val="FF0000"/>
                </a:solidFill>
                <a:ea typeface="Majalla UI"/>
              </a:rPr>
              <a:t>محرمانه</a:t>
            </a:r>
            <a:r>
              <a:rPr lang="ar-SA" sz="2000" dirty="0" smtClean="0">
                <a:ea typeface="Majalla UI"/>
              </a:rPr>
              <a:t> خواهد ماند</a:t>
            </a:r>
            <a:endParaRPr lang="fa-IR" sz="2000" dirty="0" smtClean="0">
              <a:ea typeface="Majalla UI"/>
            </a:endParaRPr>
          </a:p>
          <a:p>
            <a:pPr lvl="1" algn="r" rtl="1" eaLnBrk="1" hangingPunct="1">
              <a:lnSpc>
                <a:spcPct val="90000"/>
              </a:lnSpc>
            </a:pPr>
            <a:endParaRPr lang="ar-SA" sz="2000" dirty="0" smtClean="0">
              <a:ea typeface="Majalla UI"/>
            </a:endParaRPr>
          </a:p>
          <a:p>
            <a:pPr lvl="1" algn="r" rtl="1" eaLnBrk="1" hangingPunct="1">
              <a:lnSpc>
                <a:spcPct val="90000"/>
              </a:lnSpc>
            </a:pPr>
            <a:r>
              <a:rPr lang="ar-SA" sz="2000" dirty="0" smtClean="0">
                <a:ea typeface="Majalla UI"/>
              </a:rPr>
              <a:t> شرح چگونگي </a:t>
            </a:r>
            <a:r>
              <a:rPr lang="ar-SA" sz="2000" dirty="0" smtClean="0">
                <a:solidFill>
                  <a:srgbClr val="FF0000"/>
                </a:solidFill>
                <a:ea typeface="Majalla UI"/>
              </a:rPr>
              <a:t>جبران لطمات احتمالي </a:t>
            </a:r>
            <a:endParaRPr lang="en-US" sz="2000" dirty="0" smtClean="0">
              <a:solidFill>
                <a:srgbClr val="FF0000"/>
              </a:solidFill>
            </a:endParaRPr>
          </a:p>
          <a:p>
            <a:pPr lvl="1" algn="r" rtl="1" eaLnBrk="1" hangingPunct="1">
              <a:lnSpc>
                <a:spcPct val="90000"/>
              </a:lnSpc>
            </a:pPr>
            <a:endParaRPr lang="fa-IR" sz="2000" dirty="0" smtClean="0">
              <a:ea typeface="Majalla UI"/>
            </a:endParaRPr>
          </a:p>
          <a:p>
            <a:pPr lvl="1" algn="r" rtl="1" eaLnBrk="1" hangingPunct="1">
              <a:lnSpc>
                <a:spcPct val="90000"/>
              </a:lnSpc>
            </a:pPr>
            <a:r>
              <a:rPr lang="ar-SA" sz="2000" dirty="0" smtClean="0">
                <a:ea typeface="Majalla UI"/>
              </a:rPr>
              <a:t>شرح چگونگي تماس براي دريافت </a:t>
            </a:r>
            <a:r>
              <a:rPr lang="ar-SA" sz="2000" dirty="0" smtClean="0">
                <a:solidFill>
                  <a:srgbClr val="FF0000"/>
                </a:solidFill>
                <a:ea typeface="Majalla UI"/>
              </a:rPr>
              <a:t>اطلاعات بيشتر</a:t>
            </a:r>
          </a:p>
          <a:p>
            <a:pPr lvl="1" algn="r" rtl="1" eaLnBrk="1" hangingPunct="1">
              <a:lnSpc>
                <a:spcPct val="90000"/>
              </a:lnSpc>
            </a:pPr>
            <a:endParaRPr lang="fa-IR" sz="2000" dirty="0" smtClean="0">
              <a:ea typeface="Majalla UI"/>
            </a:endParaRPr>
          </a:p>
          <a:p>
            <a:pPr lvl="1" algn="r" rtl="1" eaLnBrk="1" hangingPunct="1">
              <a:lnSpc>
                <a:spcPct val="90000"/>
              </a:lnSpc>
            </a:pPr>
            <a:r>
              <a:rPr lang="ar-SA" sz="2000" dirty="0" smtClean="0">
                <a:ea typeface="Majalla UI"/>
              </a:rPr>
              <a:t>شرح اينكه شركت در مطالعه</a:t>
            </a:r>
            <a:r>
              <a:rPr lang="ar-SA" sz="2000" b="1" dirty="0" smtClean="0">
                <a:solidFill>
                  <a:srgbClr val="FFFF00"/>
                </a:solidFill>
                <a:ea typeface="Majalla UI"/>
              </a:rPr>
              <a:t> </a:t>
            </a:r>
            <a:r>
              <a:rPr lang="ar-SA" sz="2000" dirty="0" smtClean="0">
                <a:solidFill>
                  <a:srgbClr val="FF0000"/>
                </a:solidFill>
                <a:ea typeface="Majalla UI"/>
              </a:rPr>
              <a:t>اختياري</a:t>
            </a:r>
            <a:r>
              <a:rPr lang="ar-SA" sz="2000" b="1" dirty="0" smtClean="0">
                <a:ea typeface="Majalla UI"/>
              </a:rPr>
              <a:t> </a:t>
            </a:r>
            <a:r>
              <a:rPr lang="ar-SA" sz="2000" dirty="0" smtClean="0">
                <a:ea typeface="Majalla UI"/>
              </a:rPr>
              <a:t>است و خروج از آن سبب محروميت از ساير درمانها نخواهد شد.</a:t>
            </a:r>
          </a:p>
          <a:p>
            <a:pPr lvl="1" algn="r" rtl="1" eaLnBrk="1" hangingPunct="1">
              <a:lnSpc>
                <a:spcPct val="90000"/>
              </a:lnSpc>
              <a:buFontTx/>
              <a:buNone/>
            </a:pPr>
            <a:r>
              <a:rPr lang="ar-SA" sz="2000" dirty="0" smtClean="0">
                <a:ea typeface="Majalla UI"/>
              </a:rPr>
              <a:t> </a:t>
            </a:r>
            <a:endParaRPr lang="en-US" sz="2000" dirty="0" smtClean="0"/>
          </a:p>
        </p:txBody>
      </p:sp>
    </p:spTree>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475656" y="260648"/>
          <a:ext cx="6100781" cy="719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1" name="Rectangle 2"/>
          <p:cNvSpPr>
            <a:spLocks noGrp="1" noChangeArrowheads="1"/>
          </p:cNvSpPr>
          <p:nvPr>
            <p:ph idx="1"/>
          </p:nvPr>
        </p:nvSpPr>
        <p:spPr>
          <a:xfrm>
            <a:off x="611560" y="1268760"/>
            <a:ext cx="7772400" cy="5013325"/>
          </a:xfrm>
        </p:spPr>
        <p:txBody>
          <a:bodyPr>
            <a:noAutofit/>
          </a:bodyPr>
          <a:lstStyle/>
          <a:p>
            <a:pPr algn="r" rtl="1" eaLnBrk="1" hangingPunct="1">
              <a:lnSpc>
                <a:spcPct val="90000"/>
              </a:lnSpc>
              <a:buClr>
                <a:srgbClr val="FF0000"/>
              </a:buClr>
              <a:buFont typeface="Wingdings" pitchFamily="2" charset="2"/>
              <a:buChar char="q"/>
            </a:pPr>
            <a:r>
              <a:rPr lang="fa-IR" dirty="0" smtClean="0">
                <a:solidFill>
                  <a:srgbClr val="FF0000"/>
                </a:solidFill>
              </a:rPr>
              <a:t>5</a:t>
            </a:r>
            <a:r>
              <a:rPr lang="ar-SA" dirty="0" smtClean="0">
                <a:solidFill>
                  <a:srgbClr val="FF0000"/>
                </a:solidFill>
              </a:rPr>
              <a:t> مؤلفه ديگر</a:t>
            </a:r>
            <a:endParaRPr lang="en-GB" dirty="0" smtClean="0">
              <a:solidFill>
                <a:srgbClr val="FF0000"/>
              </a:solidFill>
            </a:endParaRPr>
          </a:p>
          <a:p>
            <a:pPr algn="r" rtl="1" eaLnBrk="1" hangingPunct="1">
              <a:lnSpc>
                <a:spcPct val="90000"/>
              </a:lnSpc>
              <a:buClr>
                <a:srgbClr val="FF0000"/>
              </a:buClr>
              <a:buFont typeface="Wingdings" pitchFamily="2" charset="2"/>
              <a:buChar char="q"/>
            </a:pPr>
            <a:r>
              <a:rPr lang="en-GB" dirty="0">
                <a:solidFill>
                  <a:srgbClr val="FF0000"/>
                </a:solidFill>
              </a:rPr>
              <a:t> </a:t>
            </a:r>
            <a:r>
              <a:rPr lang="fa-IR" dirty="0" smtClean="0"/>
              <a:t> </a:t>
            </a:r>
            <a:r>
              <a:rPr lang="ar-SA" dirty="0" smtClean="0"/>
              <a:t>بيان اينكه ممكن است </a:t>
            </a:r>
            <a:r>
              <a:rPr lang="ar-SA" dirty="0" smtClean="0">
                <a:solidFill>
                  <a:srgbClr val="FF0000"/>
                </a:solidFill>
              </a:rPr>
              <a:t>خطرات پيش‏بيني نشده </a:t>
            </a:r>
            <a:r>
              <a:rPr lang="ar-SA" dirty="0" smtClean="0"/>
              <a:t>ديگري براي فرد شركت كننده (يا جنين در صورت تحقيق در فرد باردار) وجود داشته باش</a:t>
            </a:r>
            <a:r>
              <a:rPr lang="fa-IR" dirty="0" smtClean="0"/>
              <a:t>د</a:t>
            </a:r>
            <a:endParaRPr lang="en-GB" dirty="0" smtClean="0"/>
          </a:p>
          <a:p>
            <a:pPr algn="r" rtl="1" eaLnBrk="1" hangingPunct="1">
              <a:lnSpc>
                <a:spcPct val="90000"/>
              </a:lnSpc>
              <a:buClr>
                <a:srgbClr val="FF0000"/>
              </a:buClr>
              <a:buFont typeface="Wingdings" pitchFamily="2" charset="2"/>
              <a:buChar char="q"/>
            </a:pPr>
            <a:r>
              <a:rPr lang="en-GB" dirty="0"/>
              <a:t> </a:t>
            </a:r>
            <a:r>
              <a:rPr lang="ar-SA" dirty="0" smtClean="0"/>
              <a:t> مواردي كه محقق ممكن است شركت كننده را از مطالعه</a:t>
            </a:r>
            <a:r>
              <a:rPr lang="ar-SA" dirty="0" smtClean="0">
                <a:solidFill>
                  <a:srgbClr val="FFFF00"/>
                </a:solidFill>
              </a:rPr>
              <a:t> </a:t>
            </a:r>
            <a:r>
              <a:rPr lang="ar-SA" dirty="0" smtClean="0">
                <a:solidFill>
                  <a:srgbClr val="FF0000"/>
                </a:solidFill>
              </a:rPr>
              <a:t>خارج</a:t>
            </a:r>
            <a:r>
              <a:rPr lang="ar-SA" dirty="0" smtClean="0">
                <a:solidFill>
                  <a:srgbClr val="FFFF00"/>
                </a:solidFill>
              </a:rPr>
              <a:t> </a:t>
            </a:r>
            <a:r>
              <a:rPr lang="ar-SA" dirty="0" smtClean="0"/>
              <a:t>كند</a:t>
            </a:r>
            <a:endParaRPr lang="en-GB" dirty="0" smtClean="0"/>
          </a:p>
          <a:p>
            <a:pPr algn="r" rtl="1" eaLnBrk="1" hangingPunct="1">
              <a:lnSpc>
                <a:spcPct val="90000"/>
              </a:lnSpc>
              <a:buClr>
                <a:srgbClr val="FF0000"/>
              </a:buClr>
              <a:buFont typeface="Wingdings" pitchFamily="2" charset="2"/>
              <a:buChar char="q"/>
            </a:pPr>
            <a:r>
              <a:rPr lang="en-GB" dirty="0"/>
              <a:t> </a:t>
            </a:r>
            <a:r>
              <a:rPr lang="fa-IR" dirty="0" smtClean="0"/>
              <a:t> </a:t>
            </a:r>
            <a:r>
              <a:rPr lang="ar-SA" dirty="0" smtClean="0">
                <a:solidFill>
                  <a:srgbClr val="FF0000"/>
                </a:solidFill>
              </a:rPr>
              <a:t>هزينه‏هاي اضافي </a:t>
            </a:r>
            <a:r>
              <a:rPr lang="ar-SA" dirty="0" smtClean="0"/>
              <a:t>كه شركت كننده بايد بپردازد</a:t>
            </a:r>
            <a:endParaRPr lang="en-GB" dirty="0" smtClean="0"/>
          </a:p>
          <a:p>
            <a:pPr algn="r" rtl="1" eaLnBrk="1" hangingPunct="1">
              <a:lnSpc>
                <a:spcPct val="90000"/>
              </a:lnSpc>
              <a:buClr>
                <a:srgbClr val="FF0000"/>
              </a:buClr>
              <a:buFont typeface="Wingdings" pitchFamily="2" charset="2"/>
              <a:buChar char="q"/>
            </a:pPr>
            <a:r>
              <a:rPr lang="en-GB" dirty="0"/>
              <a:t> </a:t>
            </a:r>
            <a:r>
              <a:rPr lang="fa-IR" dirty="0" smtClean="0"/>
              <a:t> </a:t>
            </a:r>
            <a:r>
              <a:rPr lang="ar-SA" dirty="0" smtClean="0"/>
              <a:t>مراحل خروج از مطالعه در صورت </a:t>
            </a:r>
            <a:r>
              <a:rPr lang="ar-SA" dirty="0" smtClean="0">
                <a:solidFill>
                  <a:srgbClr val="FF0000"/>
                </a:solidFill>
              </a:rPr>
              <a:t>تمايل</a:t>
            </a:r>
            <a:r>
              <a:rPr lang="ar-SA" dirty="0" smtClean="0"/>
              <a:t> شركت كننده</a:t>
            </a:r>
            <a:endParaRPr lang="en-GB" dirty="0" smtClean="0"/>
          </a:p>
          <a:p>
            <a:pPr algn="r" rtl="1" eaLnBrk="1" hangingPunct="1">
              <a:lnSpc>
                <a:spcPct val="90000"/>
              </a:lnSpc>
              <a:buClr>
                <a:srgbClr val="FF0000"/>
              </a:buClr>
              <a:buFont typeface="Wingdings" pitchFamily="2" charset="2"/>
              <a:buChar char="q"/>
            </a:pPr>
            <a:r>
              <a:rPr lang="en-GB" dirty="0"/>
              <a:t> </a:t>
            </a:r>
            <a:r>
              <a:rPr lang="fa-IR" dirty="0" smtClean="0"/>
              <a:t> </a:t>
            </a:r>
            <a:r>
              <a:rPr lang="ar-SA" dirty="0" smtClean="0"/>
              <a:t>جزئيات </a:t>
            </a:r>
            <a:r>
              <a:rPr lang="ar-SA" dirty="0" smtClean="0">
                <a:solidFill>
                  <a:srgbClr val="FF0000"/>
                </a:solidFill>
              </a:rPr>
              <a:t>تعداد شركت كنندگان </a:t>
            </a:r>
            <a:r>
              <a:rPr lang="ar-SA" dirty="0" smtClean="0"/>
              <a:t>در مطالعه</a:t>
            </a:r>
            <a:endParaRPr lang="en-US" dirty="0" smtClean="0"/>
          </a:p>
        </p:txBody>
      </p:sp>
    </p:spTree>
  </p:cSld>
  <p:clrMapOvr>
    <a:masterClrMapping/>
  </p:clrMapOvr>
  <p:transition spd="med">
    <p:split orient="vert"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857997"/>
        </p:xfrm>
        <a:graphic>
          <a:graphicData uri="http://schemas.openxmlformats.org/drawingml/2006/table">
            <a:tbl>
              <a:tblPr rtl="1"/>
              <a:tblGrid>
                <a:gridCol w="3304349"/>
                <a:gridCol w="252758"/>
                <a:gridCol w="5586893"/>
              </a:tblGrid>
              <a:tr h="707034">
                <a:tc gridSpan="2">
                  <a:txBody>
                    <a:bodyPr/>
                    <a:lstStyle/>
                    <a:p>
                      <a:pPr marL="0" marR="0" algn="r" rtl="1">
                        <a:spcBef>
                          <a:spcPts val="0"/>
                        </a:spcBef>
                        <a:spcAft>
                          <a:spcPts val="0"/>
                        </a:spcAft>
                      </a:pPr>
                      <a:r>
                        <a:rPr lang="fa-IR" sz="1400" b="1" dirty="0">
                          <a:latin typeface="Times New Roman"/>
                          <a:ea typeface="Times New Roman"/>
                          <a:cs typeface="Mitra"/>
                        </a:rPr>
                        <a:t>عنوان طرح پژوهشي:</a:t>
                      </a:r>
                      <a:endParaRPr lang="en-US" sz="1600" dirty="0">
                        <a:latin typeface="Times New Roman"/>
                        <a:ea typeface="Times New Roman"/>
                        <a:cs typeface="Arial"/>
                      </a:endParaRPr>
                    </a:p>
                  </a:txBody>
                  <a:tcPr marL="49250" marR="492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rtl="1">
                        <a:spcBef>
                          <a:spcPts val="0"/>
                        </a:spcBef>
                        <a:spcAft>
                          <a:spcPts val="0"/>
                        </a:spcAft>
                      </a:pPr>
                      <a:r>
                        <a:rPr lang="fa-IR" sz="1400" b="1" dirty="0">
                          <a:latin typeface="Times New Roman"/>
                          <a:ea typeface="Times New Roman"/>
                          <a:cs typeface="Mitra"/>
                        </a:rPr>
                        <a:t>نام مجري يا مجريان طرح:</a:t>
                      </a:r>
                      <a:endParaRPr lang="en-US" sz="1600" dirty="0">
                        <a:latin typeface="Times New Roman"/>
                        <a:ea typeface="Times New Roman"/>
                        <a:cs typeface="Arial"/>
                      </a:endParaRPr>
                    </a:p>
                  </a:txBody>
                  <a:tcPr marL="49250" marR="4925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019">
                <a:tc>
                  <a:txBody>
                    <a:bodyPr/>
                    <a:lstStyle/>
                    <a:p>
                      <a:pPr marL="0" marR="0" algn="r" rtl="1">
                        <a:spcBef>
                          <a:spcPts val="0"/>
                        </a:spcBef>
                        <a:spcAft>
                          <a:spcPts val="0"/>
                        </a:spcAft>
                      </a:pPr>
                      <a:r>
                        <a:rPr lang="fa-IR" sz="1400" b="1">
                          <a:latin typeface="Times New Roman"/>
                          <a:ea typeface="Times New Roman"/>
                          <a:cs typeface="Mitra"/>
                        </a:rPr>
                        <a:t>معرفي پژوهش</a:t>
                      </a:r>
                      <a:endParaRPr lang="en-US" sz="1600">
                        <a:latin typeface="Times New Roman"/>
                        <a:ea typeface="Times New Roman"/>
                        <a:cs typeface="Arial"/>
                      </a:endParaRPr>
                    </a:p>
                  </a:txBody>
                  <a:tcPr marL="49250" marR="492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r" rtl="0">
                        <a:spcBef>
                          <a:spcPts val="0"/>
                        </a:spcBef>
                        <a:spcAft>
                          <a:spcPts val="0"/>
                        </a:spcAft>
                      </a:pPr>
                      <a:endParaRPr lang="en-US" sz="1600">
                        <a:latin typeface="Times New Roman"/>
                        <a:ea typeface="Times New Roman"/>
                        <a:cs typeface="Mitra"/>
                      </a:endParaRPr>
                    </a:p>
                  </a:txBody>
                  <a:tcPr marL="49250" marR="4925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90282">
                <a:tc>
                  <a:txBody>
                    <a:bodyPr/>
                    <a:lstStyle/>
                    <a:p>
                      <a:pPr marL="0" marR="0" algn="r" rtl="1">
                        <a:spcBef>
                          <a:spcPts val="0"/>
                        </a:spcBef>
                        <a:spcAft>
                          <a:spcPts val="0"/>
                        </a:spcAft>
                      </a:pPr>
                      <a:endParaRPr lang="en-US" sz="1600">
                        <a:latin typeface="Times New Roman"/>
                        <a:ea typeface="Times New Roman"/>
                        <a:cs typeface="Arial"/>
                      </a:endParaRPr>
                    </a:p>
                    <a:p>
                      <a:pPr marL="0" marR="0" algn="r" rtl="1">
                        <a:spcBef>
                          <a:spcPts val="0"/>
                        </a:spcBef>
                        <a:spcAft>
                          <a:spcPts val="0"/>
                        </a:spcAft>
                      </a:pPr>
                      <a:r>
                        <a:rPr lang="fa-IR" sz="1400" b="1">
                          <a:latin typeface="Times New Roman"/>
                          <a:ea typeface="Times New Roman"/>
                          <a:cs typeface="Mitra"/>
                        </a:rPr>
                        <a:t>مزايا</a:t>
                      </a:r>
                      <a:endParaRPr lang="en-US" sz="1600">
                        <a:latin typeface="Times New Roman"/>
                        <a:ea typeface="Times New Roman"/>
                        <a:cs typeface="Arial"/>
                      </a:endParaRPr>
                    </a:p>
                  </a:txBody>
                  <a:tcPr marL="49250" marR="492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r" rtl="1">
                        <a:spcBef>
                          <a:spcPts val="0"/>
                        </a:spcBef>
                        <a:spcAft>
                          <a:spcPts val="0"/>
                        </a:spcAft>
                      </a:pPr>
                      <a:endParaRPr lang="fa-IR" sz="1600">
                        <a:latin typeface="Times New Roman"/>
                        <a:ea typeface="Times New Roman"/>
                        <a:cs typeface="Mitra"/>
                      </a:endParaRPr>
                    </a:p>
                  </a:txBody>
                  <a:tcPr marL="49250" marR="4925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90282">
                <a:tc>
                  <a:txBody>
                    <a:bodyPr/>
                    <a:lstStyle/>
                    <a:p>
                      <a:pPr marL="0" marR="0" algn="r" rtl="1">
                        <a:spcBef>
                          <a:spcPts val="0"/>
                        </a:spcBef>
                        <a:spcAft>
                          <a:spcPts val="0"/>
                        </a:spcAft>
                      </a:pPr>
                      <a:endParaRPr lang="en-US" sz="1600">
                        <a:latin typeface="Times New Roman"/>
                        <a:ea typeface="Times New Roman"/>
                        <a:cs typeface="Arial"/>
                      </a:endParaRPr>
                    </a:p>
                    <a:p>
                      <a:pPr marL="0" marR="0" algn="r" rtl="1">
                        <a:spcBef>
                          <a:spcPts val="0"/>
                        </a:spcBef>
                        <a:spcAft>
                          <a:spcPts val="0"/>
                        </a:spcAft>
                      </a:pPr>
                      <a:r>
                        <a:rPr lang="fa-IR" sz="1400" b="1">
                          <a:latin typeface="Times New Roman"/>
                          <a:ea typeface="Times New Roman"/>
                          <a:cs typeface="Mitra"/>
                        </a:rPr>
                        <a:t>خطرات</a:t>
                      </a:r>
                      <a:endParaRPr lang="en-US" sz="1600">
                        <a:latin typeface="Times New Roman"/>
                        <a:ea typeface="Times New Roman"/>
                        <a:cs typeface="Arial"/>
                      </a:endParaRPr>
                    </a:p>
                  </a:txBody>
                  <a:tcPr marL="49250" marR="492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r" rtl="1">
                        <a:spcBef>
                          <a:spcPts val="0"/>
                        </a:spcBef>
                        <a:spcAft>
                          <a:spcPts val="0"/>
                        </a:spcAft>
                      </a:pPr>
                      <a:endParaRPr lang="fa-IR" sz="1600">
                        <a:latin typeface="Times New Roman"/>
                        <a:ea typeface="Times New Roman"/>
                        <a:cs typeface="Mitra"/>
                      </a:endParaRPr>
                    </a:p>
                  </a:txBody>
                  <a:tcPr marL="49250" marR="4925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61483">
                <a:tc>
                  <a:txBody>
                    <a:bodyPr/>
                    <a:lstStyle/>
                    <a:p>
                      <a:pPr marL="0" marR="0" algn="r" rtl="1">
                        <a:spcBef>
                          <a:spcPts val="0"/>
                        </a:spcBef>
                        <a:spcAft>
                          <a:spcPts val="0"/>
                        </a:spcAft>
                      </a:pPr>
                      <a:r>
                        <a:rPr lang="fa-IR" sz="1400" b="1">
                          <a:latin typeface="Times New Roman"/>
                          <a:ea typeface="Times New Roman"/>
                          <a:cs typeface="Mitra"/>
                        </a:rPr>
                        <a:t>جبران خطرات</a:t>
                      </a:r>
                      <a:endParaRPr lang="en-US" sz="1600">
                        <a:latin typeface="Times New Roman"/>
                        <a:ea typeface="Times New Roman"/>
                        <a:cs typeface="Arial"/>
                      </a:endParaRPr>
                    </a:p>
                  </a:txBody>
                  <a:tcPr marL="49250" marR="492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r" rtl="1">
                        <a:spcBef>
                          <a:spcPts val="0"/>
                        </a:spcBef>
                        <a:spcAft>
                          <a:spcPts val="0"/>
                        </a:spcAft>
                      </a:pPr>
                      <a:endParaRPr lang="fa-IR" sz="1600">
                        <a:latin typeface="Times New Roman"/>
                        <a:ea typeface="Times New Roman"/>
                        <a:cs typeface="Mitra"/>
                      </a:endParaRPr>
                    </a:p>
                  </a:txBody>
                  <a:tcPr marL="49250" marR="4925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7256">
                <a:tc>
                  <a:txBody>
                    <a:bodyPr/>
                    <a:lstStyle/>
                    <a:p>
                      <a:pPr marL="0" marR="0" algn="r" rtl="1">
                        <a:spcBef>
                          <a:spcPts val="0"/>
                        </a:spcBef>
                        <a:spcAft>
                          <a:spcPts val="0"/>
                        </a:spcAft>
                      </a:pPr>
                      <a:r>
                        <a:rPr lang="fa-IR" sz="1400" b="1">
                          <a:latin typeface="Times New Roman"/>
                          <a:ea typeface="Times New Roman"/>
                          <a:cs typeface="Mitra"/>
                        </a:rPr>
                        <a:t>نمونه گيري،دارودرماني يا ساير خدمات(ذکرشود)</a:t>
                      </a:r>
                      <a:endParaRPr lang="en-US" sz="1600">
                        <a:latin typeface="Times New Roman"/>
                        <a:ea typeface="Times New Roman"/>
                        <a:cs typeface="Arial"/>
                      </a:endParaRPr>
                    </a:p>
                  </a:txBody>
                  <a:tcPr marL="49250" marR="492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r" rtl="1">
                        <a:spcBef>
                          <a:spcPts val="0"/>
                        </a:spcBef>
                        <a:spcAft>
                          <a:spcPts val="0"/>
                        </a:spcAft>
                      </a:pPr>
                      <a:endParaRPr lang="fa-IR" sz="1600">
                        <a:latin typeface="Times New Roman"/>
                        <a:ea typeface="Times New Roman"/>
                        <a:cs typeface="Mitra"/>
                      </a:endParaRPr>
                    </a:p>
                  </a:txBody>
                  <a:tcPr marL="49250" marR="4925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61483">
                <a:tc>
                  <a:txBody>
                    <a:bodyPr/>
                    <a:lstStyle/>
                    <a:p>
                      <a:pPr marL="0" marR="0" algn="r" rtl="1">
                        <a:spcBef>
                          <a:spcPts val="0"/>
                        </a:spcBef>
                        <a:spcAft>
                          <a:spcPts val="0"/>
                        </a:spcAft>
                      </a:pPr>
                      <a:r>
                        <a:rPr lang="fa-IR" sz="1400" b="1">
                          <a:latin typeface="Times New Roman"/>
                          <a:ea typeface="Times New Roman"/>
                          <a:cs typeface="Mitra"/>
                        </a:rPr>
                        <a:t>محرمانه بودن</a:t>
                      </a:r>
                      <a:endParaRPr lang="en-US" sz="1600">
                        <a:latin typeface="Times New Roman"/>
                        <a:ea typeface="Times New Roman"/>
                        <a:cs typeface="Arial"/>
                      </a:endParaRPr>
                    </a:p>
                  </a:txBody>
                  <a:tcPr marL="49250" marR="492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r" rtl="1">
                        <a:spcBef>
                          <a:spcPts val="0"/>
                        </a:spcBef>
                        <a:spcAft>
                          <a:spcPts val="0"/>
                        </a:spcAft>
                      </a:pPr>
                      <a:endParaRPr lang="fa-IR" sz="1600">
                        <a:latin typeface="Times New Roman"/>
                        <a:ea typeface="Times New Roman"/>
                        <a:cs typeface="Mitra"/>
                      </a:endParaRPr>
                    </a:p>
                  </a:txBody>
                  <a:tcPr marL="49250" marR="4925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61483">
                <a:tc>
                  <a:txBody>
                    <a:bodyPr/>
                    <a:lstStyle/>
                    <a:p>
                      <a:pPr marL="0" marR="0" algn="r" rtl="1">
                        <a:spcBef>
                          <a:spcPts val="0"/>
                        </a:spcBef>
                        <a:spcAft>
                          <a:spcPts val="0"/>
                        </a:spcAft>
                      </a:pPr>
                      <a:r>
                        <a:rPr lang="fa-IR" sz="1400" b="1">
                          <a:latin typeface="Times New Roman"/>
                          <a:ea typeface="Times New Roman"/>
                          <a:cs typeface="Mitra"/>
                        </a:rPr>
                        <a:t>پاسخگويي به پرسشها</a:t>
                      </a:r>
                      <a:endParaRPr lang="en-US" sz="1600">
                        <a:latin typeface="Times New Roman"/>
                        <a:ea typeface="Times New Roman"/>
                        <a:cs typeface="Arial"/>
                      </a:endParaRPr>
                    </a:p>
                  </a:txBody>
                  <a:tcPr marL="49250" marR="492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r" rtl="1">
                        <a:spcBef>
                          <a:spcPts val="0"/>
                        </a:spcBef>
                        <a:spcAft>
                          <a:spcPts val="0"/>
                        </a:spcAft>
                      </a:pPr>
                      <a:endParaRPr lang="fa-IR" sz="1600" dirty="0">
                        <a:latin typeface="Times New Roman"/>
                        <a:ea typeface="Times New Roman"/>
                        <a:cs typeface="Mitra"/>
                      </a:endParaRPr>
                    </a:p>
                  </a:txBody>
                  <a:tcPr marL="49250" marR="4925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844919">
                <a:tc>
                  <a:txBody>
                    <a:bodyPr/>
                    <a:lstStyle/>
                    <a:p>
                      <a:pPr marL="0" marR="0" algn="r" rtl="1">
                        <a:spcBef>
                          <a:spcPts val="0"/>
                        </a:spcBef>
                        <a:spcAft>
                          <a:spcPts val="0"/>
                        </a:spcAft>
                      </a:pPr>
                      <a:r>
                        <a:rPr lang="fa-IR" sz="1400" b="1">
                          <a:latin typeface="Times New Roman"/>
                          <a:ea typeface="Times New Roman"/>
                          <a:cs typeface="Mitra"/>
                        </a:rPr>
                        <a:t>حق انصراف درخروج ازمطالعه</a:t>
                      </a:r>
                      <a:endParaRPr lang="en-US" sz="1600">
                        <a:latin typeface="Times New Roman"/>
                        <a:ea typeface="Times New Roman"/>
                        <a:cs typeface="Arial"/>
                      </a:endParaRPr>
                    </a:p>
                  </a:txBody>
                  <a:tcPr marL="49250" marR="492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r" rtl="1">
                        <a:spcBef>
                          <a:spcPts val="0"/>
                        </a:spcBef>
                        <a:spcAft>
                          <a:spcPts val="0"/>
                        </a:spcAft>
                      </a:pPr>
                      <a:r>
                        <a:rPr lang="fa-IR" sz="1600" dirty="0">
                          <a:latin typeface="Times New Roman"/>
                          <a:ea typeface="Times New Roman"/>
                          <a:cs typeface="Mitra"/>
                        </a:rPr>
                        <a:t>شرکت من درمطالعه کاملاً اختياري است وآزاد خواهم بود که از شرکت درمطالعه امتناع نموده يا هرزمان مايل بودم بدون آنکه تغييري درنحوه رفتار پزشک درمانگر يا نحوه درمان ومراقبت ازبيماري اينجانب ايجاد شود ازپژوهش مذکور خارج شوم.</a:t>
                      </a:r>
                      <a:endParaRPr lang="en-US" sz="1600" dirty="0">
                        <a:latin typeface="Times New Roman"/>
                        <a:ea typeface="Times New Roman"/>
                        <a:cs typeface="Arial"/>
                      </a:endParaRPr>
                    </a:p>
                  </a:txBody>
                  <a:tcPr marL="49250" marR="4925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534756">
                <a:tc gridSpan="3">
                  <a:txBody>
                    <a:bodyPr/>
                    <a:lstStyle/>
                    <a:p>
                      <a:pPr marL="0" marR="0" algn="ctr" rtl="1">
                        <a:spcBef>
                          <a:spcPts val="0"/>
                        </a:spcBef>
                        <a:spcAft>
                          <a:spcPts val="0"/>
                        </a:spcAft>
                      </a:pPr>
                      <a:r>
                        <a:rPr lang="fa-IR" sz="1200" b="1" dirty="0">
                          <a:latin typeface="Times New Roman"/>
                          <a:ea typeface="Times New Roman"/>
                          <a:cs typeface="Mitra"/>
                        </a:rPr>
                        <a:t>((</a:t>
                      </a:r>
                      <a:r>
                        <a:rPr lang="fa-IR" sz="1800" b="1" dirty="0">
                          <a:latin typeface="Times New Roman"/>
                          <a:ea typeface="Times New Roman"/>
                          <a:cs typeface="Titr"/>
                        </a:rPr>
                        <a:t>رضايت</a:t>
                      </a:r>
                      <a:r>
                        <a:rPr lang="fa-IR" sz="1100" b="1" dirty="0">
                          <a:latin typeface="Times New Roman"/>
                          <a:ea typeface="Times New Roman"/>
                          <a:cs typeface="Mitra"/>
                        </a:rPr>
                        <a:t>))</a:t>
                      </a:r>
                      <a:endParaRPr lang="en-US" sz="1600" dirty="0">
                        <a:latin typeface="Times New Roman"/>
                        <a:ea typeface="Times New Roman"/>
                        <a:cs typeface="Arial"/>
                      </a:endParaRPr>
                    </a:p>
                    <a:p>
                      <a:pPr marL="0" marR="0" algn="justLow" rtl="1">
                        <a:spcBef>
                          <a:spcPts val="0"/>
                        </a:spcBef>
                        <a:spcAft>
                          <a:spcPts val="0"/>
                        </a:spcAft>
                      </a:pPr>
                      <a:r>
                        <a:rPr lang="fa-IR" sz="1600" dirty="0">
                          <a:latin typeface="Times New Roman"/>
                          <a:ea typeface="Times New Roman"/>
                          <a:cs typeface="Mitra"/>
                        </a:rPr>
                        <a:t>اينجانب                          با آگاهي کامل ازموارد فوق رضايت ميدهم که به عنوان يک فرد مورد مطالعه درپژوهش                                            به سرپرستي                                           شرکت نمايم .</a:t>
                      </a:r>
                      <a:endParaRPr lang="en-US" sz="1600" dirty="0">
                        <a:latin typeface="Times New Roman"/>
                        <a:ea typeface="Times New Roman"/>
                        <a:cs typeface="Arial"/>
                      </a:endParaRPr>
                    </a:p>
                    <a:p>
                      <a:pPr marL="0" marR="0" algn="justLow" rtl="1">
                        <a:spcBef>
                          <a:spcPts val="0"/>
                        </a:spcBef>
                        <a:spcAft>
                          <a:spcPts val="0"/>
                        </a:spcAft>
                      </a:pPr>
                      <a:r>
                        <a:rPr lang="fa-IR" sz="1600" dirty="0">
                          <a:latin typeface="Times New Roman"/>
                          <a:ea typeface="Times New Roman"/>
                          <a:cs typeface="Mitra"/>
                        </a:rPr>
                        <a:t>کليه اطلاعاتي که از من گرفته ميشود ونيز نام من محرمانه باقي خواهد ماند ونتايج تحقيقات به صورت کلي ودرقالب اطلاعات گروه مورد مطالعه منتشر ميگردد ونتايج فردي درصورت نياز بدون ذکر نام ومشخصات فردي عرضه خواهد گرديد وهمچنين برائت پزشک يا پزشکان اين طرح را ازکليه اقدامات مذکور دربرگه اطلاعاتي درصورت عدم تقصير درارائه اقدامات اعلام ميدارم.</a:t>
                      </a:r>
                      <a:endParaRPr lang="en-US" sz="1600" dirty="0">
                        <a:latin typeface="Times New Roman"/>
                        <a:ea typeface="Times New Roman"/>
                        <a:cs typeface="Arial"/>
                      </a:endParaRPr>
                    </a:p>
                    <a:p>
                      <a:pPr marL="0" marR="0" algn="justLow" rtl="1">
                        <a:spcBef>
                          <a:spcPts val="0"/>
                        </a:spcBef>
                        <a:spcAft>
                          <a:spcPts val="0"/>
                        </a:spcAft>
                      </a:pPr>
                      <a:r>
                        <a:rPr lang="fa-IR" sz="1600" dirty="0">
                          <a:latin typeface="Times New Roman"/>
                          <a:ea typeface="Times New Roman"/>
                          <a:cs typeface="Mitra"/>
                        </a:rPr>
                        <a:t>اين موافقت مانع ازاقدامات قانوني اينجانب درمقابل</a:t>
                      </a:r>
                      <a:r>
                        <a:rPr lang="fa-IR" sz="1600" dirty="0">
                          <a:solidFill>
                            <a:srgbClr val="FFFF99"/>
                          </a:solidFill>
                          <a:latin typeface="Times New Roman"/>
                          <a:ea typeface="Times New Roman"/>
                          <a:cs typeface="Mitra"/>
                        </a:rPr>
                        <a:t>    </a:t>
                      </a:r>
                      <a:r>
                        <a:rPr lang="fa-IR" sz="1600" dirty="0">
                          <a:solidFill>
                            <a:srgbClr val="CC99FF"/>
                          </a:solidFill>
                          <a:latin typeface="Times New Roman"/>
                          <a:ea typeface="Times New Roman"/>
                          <a:cs typeface="Mitra"/>
                        </a:rPr>
                        <a:t>(نام واحد ذکر گردد)        </a:t>
                      </a:r>
                      <a:r>
                        <a:rPr lang="fa-IR" sz="1600" dirty="0">
                          <a:latin typeface="Times New Roman"/>
                          <a:ea typeface="Times New Roman"/>
                          <a:cs typeface="Mitra"/>
                        </a:rPr>
                        <a:t>درصورتي که عملي خلاف وغير انساني انجام شود نخواهد بود.</a:t>
                      </a:r>
                      <a:endParaRPr lang="en-US" sz="1600" dirty="0">
                        <a:latin typeface="Times New Roman"/>
                        <a:ea typeface="Times New Roman"/>
                        <a:cs typeface="Arial"/>
                      </a:endParaRPr>
                    </a:p>
                    <a:p>
                      <a:pPr marL="0" marR="0" algn="r" rtl="1">
                        <a:spcBef>
                          <a:spcPts val="0"/>
                        </a:spcBef>
                        <a:spcAft>
                          <a:spcPts val="0"/>
                        </a:spcAft>
                      </a:pPr>
                      <a:r>
                        <a:rPr lang="fa-IR" sz="1400" b="1" dirty="0">
                          <a:latin typeface="Times New Roman"/>
                          <a:ea typeface="Times New Roman"/>
                          <a:cs typeface="Mitra"/>
                        </a:rPr>
                        <a:t>امضاء واثر انگشت فرد مورد پژوهش                                         نام و نام خانوادگي وامضاء شاهد                                     امضاء پژوهشگر</a:t>
                      </a:r>
                      <a:endParaRPr lang="en-US" sz="1600" dirty="0">
                        <a:latin typeface="Times New Roman"/>
                        <a:ea typeface="Times New Roman"/>
                        <a:cs typeface="Arial"/>
                      </a:endParaRPr>
                    </a:p>
                  </a:txBody>
                  <a:tcPr marL="49250" marR="4925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77826"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pPr>
              <a:defRPr/>
            </a:pPr>
            <a:endParaRPr lang="en-US">
              <a:latin typeface="Arial" charset="0"/>
              <a:cs typeface="Arial"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a:r>
              <a:rPr lang="fa-IR" dirty="0" smtClean="0"/>
              <a:t>موارديکه نياز به گرفتن رضايت ندارد</a:t>
            </a:r>
            <a:endParaRPr lang="en-US" dirty="0" smtClean="0"/>
          </a:p>
        </p:txBody>
      </p:sp>
      <p:sp>
        <p:nvSpPr>
          <p:cNvPr id="35843" name="Rectangle 3"/>
          <p:cNvSpPr>
            <a:spLocks noGrp="1" noChangeArrowheads="1"/>
          </p:cNvSpPr>
          <p:nvPr>
            <p:ph idx="1"/>
          </p:nvPr>
        </p:nvSpPr>
        <p:spPr>
          <a:xfrm>
            <a:off x="381000" y="2332038"/>
            <a:ext cx="8229600" cy="2697162"/>
          </a:xfrm>
        </p:spPr>
        <p:txBody>
          <a:bodyPr/>
          <a:lstStyle/>
          <a:p>
            <a:pPr algn="r" rtl="1"/>
            <a:r>
              <a:rPr lang="fa-IR" sz="4400" dirty="0" smtClean="0">
                <a:ea typeface="Majalla UI"/>
              </a:rPr>
              <a:t>کاليبراسيون تجهيزات</a:t>
            </a:r>
          </a:p>
          <a:p>
            <a:pPr algn="r" rtl="1"/>
            <a:r>
              <a:rPr lang="fa-IR" sz="4400" dirty="0" smtClean="0">
                <a:ea typeface="Majalla UI"/>
              </a:rPr>
              <a:t>بهبود روشهاي تشخيصي </a:t>
            </a:r>
          </a:p>
          <a:p>
            <a:pPr algn="r" rtl="1"/>
            <a:r>
              <a:rPr lang="fa-IR" sz="4400" dirty="0" smtClean="0">
                <a:ea typeface="Majalla UI"/>
              </a:rPr>
              <a:t>استفاده از نمونه هاي گمنام </a:t>
            </a:r>
            <a:endParaRPr lang="en-US" sz="44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2627784" y="260648"/>
            <a:ext cx="4824536" cy="836712"/>
          </a:xfrm>
          <a:ln/>
        </p:spPr>
        <p:style>
          <a:lnRef idx="1">
            <a:schemeClr val="accent3"/>
          </a:lnRef>
          <a:fillRef idx="2">
            <a:schemeClr val="accent3"/>
          </a:fillRef>
          <a:effectRef idx="1">
            <a:schemeClr val="accent3"/>
          </a:effectRef>
          <a:fontRef idx="minor">
            <a:schemeClr val="dk1"/>
          </a:fontRef>
        </p:style>
        <p:txBody>
          <a:bodyPr>
            <a:normAutofit/>
          </a:bodyPr>
          <a:lstStyle/>
          <a:p>
            <a:pPr algn="ctr" rtl="1"/>
            <a:r>
              <a:rPr lang="fa-IR" sz="4800" dirty="0">
                <a:solidFill>
                  <a:srgbClr val="00B050"/>
                </a:solidFill>
                <a:latin typeface="Arial" pitchFamily="34" charset="0"/>
                <a:cs typeface="Arial" pitchFamily="34" charset="0"/>
              </a:rPr>
              <a:t>اخلاق </a:t>
            </a:r>
            <a:r>
              <a:rPr lang="fa-IR" sz="4800" dirty="0" smtClean="0">
                <a:solidFill>
                  <a:srgbClr val="00B050"/>
                </a:solidFill>
                <a:latin typeface="Arial" pitchFamily="34" charset="0"/>
                <a:cs typeface="Arial" pitchFamily="34" charset="0"/>
              </a:rPr>
              <a:t>پزشكی</a:t>
            </a:r>
            <a:endParaRPr lang="en-US" sz="4800" dirty="0">
              <a:solidFill>
                <a:srgbClr val="00B050"/>
              </a:solidFill>
              <a:latin typeface="Arial" pitchFamily="34" charset="0"/>
              <a:cs typeface="Arial" pitchFamily="34" charset="0"/>
            </a:endParaRPr>
          </a:p>
        </p:txBody>
      </p:sp>
      <p:sp>
        <p:nvSpPr>
          <p:cNvPr id="60419" name="Rectangle 3"/>
          <p:cNvSpPr>
            <a:spLocks noGrp="1" noChangeArrowheads="1"/>
          </p:cNvSpPr>
          <p:nvPr>
            <p:ph type="body" sz="half" idx="1"/>
          </p:nvPr>
        </p:nvSpPr>
        <p:spPr>
          <a:xfrm>
            <a:off x="2339752" y="2132856"/>
            <a:ext cx="5205264" cy="2376264"/>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r" rtl="1">
              <a:lnSpc>
                <a:spcPct val="150000"/>
              </a:lnSpc>
            </a:pPr>
            <a:r>
              <a:rPr lang="fa-IR" b="1" dirty="0">
                <a:effectLst/>
                <a:latin typeface="Arial" pitchFamily="34" charset="0"/>
                <a:cs typeface="Arial" pitchFamily="34" charset="0"/>
              </a:rPr>
              <a:t>ارايه خدمات سلامت</a:t>
            </a:r>
          </a:p>
          <a:p>
            <a:pPr algn="r" rtl="1">
              <a:lnSpc>
                <a:spcPct val="150000"/>
              </a:lnSpc>
            </a:pPr>
            <a:r>
              <a:rPr lang="fa-IR" b="1" dirty="0">
                <a:effectLst/>
                <a:latin typeface="Arial" pitchFamily="34" charset="0"/>
                <a:cs typeface="Arial" pitchFamily="34" charset="0"/>
              </a:rPr>
              <a:t>پژوهش هاي </a:t>
            </a:r>
            <a:r>
              <a:rPr lang="fa-IR" b="1" dirty="0" smtClean="0">
                <a:effectLst/>
                <a:latin typeface="Arial" pitchFamily="34" charset="0"/>
                <a:cs typeface="Arial" pitchFamily="34" charset="0"/>
              </a:rPr>
              <a:t>پزشكی</a:t>
            </a:r>
            <a:endParaRPr lang="fa-IR" b="1" dirty="0">
              <a:effectLst/>
              <a:latin typeface="Arial" pitchFamily="34" charset="0"/>
              <a:cs typeface="Arial" pitchFamily="34" charset="0"/>
            </a:endParaRPr>
          </a:p>
          <a:p>
            <a:pPr algn="r" rtl="1">
              <a:lnSpc>
                <a:spcPct val="150000"/>
              </a:lnSpc>
            </a:pPr>
            <a:r>
              <a:rPr lang="fa-IR" b="1" dirty="0">
                <a:effectLst/>
                <a:latin typeface="Arial" pitchFamily="34" charset="0"/>
                <a:cs typeface="Arial" pitchFamily="34" charset="0"/>
              </a:rPr>
              <a:t>آموزش </a:t>
            </a:r>
            <a:r>
              <a:rPr lang="fa-IR" b="1" dirty="0" smtClean="0">
                <a:effectLst/>
                <a:latin typeface="Arial" pitchFamily="34" charset="0"/>
                <a:cs typeface="Arial" pitchFamily="34" charset="0"/>
              </a:rPr>
              <a:t>پزشكی</a:t>
            </a:r>
            <a:endParaRPr lang="en-US" b="1" dirty="0">
              <a:effectLst/>
              <a:latin typeface="Arial" pitchFamily="34" charset="0"/>
              <a:cs typeface="Arial" pitchFamily="34" charset="0"/>
            </a:endParaRPr>
          </a:p>
        </p:txBody>
      </p:sp>
    </p:spTree>
  </p:cSld>
  <p:clrMapOvr>
    <a:masterClrMapping/>
  </p:clrMapOvr>
  <p:transition spd="med">
    <p:whee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785918" y="285728"/>
          <a:ext cx="5572164" cy="928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867" name="Rectangle 3"/>
          <p:cNvSpPr>
            <a:spLocks noGrp="1" noChangeArrowheads="1"/>
          </p:cNvSpPr>
          <p:nvPr>
            <p:ph idx="1"/>
          </p:nvPr>
        </p:nvSpPr>
        <p:spPr>
          <a:xfrm>
            <a:off x="857224" y="1643050"/>
            <a:ext cx="7215206" cy="4572000"/>
          </a:xfrm>
        </p:spPr>
        <p:txBody>
          <a:bodyPr>
            <a:normAutofit/>
          </a:bodyPr>
          <a:lstStyle/>
          <a:p>
            <a:pPr marL="609600" indent="-609600" algn="r" rtl="1" eaLnBrk="1" hangingPunct="1">
              <a:buFontTx/>
              <a:buAutoNum type="arabicPeriod"/>
            </a:pPr>
            <a:r>
              <a:rPr lang="fa-IR" sz="2800" dirty="0" smtClean="0">
                <a:ea typeface="Majalla UI"/>
              </a:rPr>
              <a:t>هدف مطالعه و روش حفظ </a:t>
            </a:r>
            <a:r>
              <a:rPr lang="fa-IR" sz="2800" b="1" u="sng" dirty="0" smtClean="0">
                <a:ea typeface="Majalla UI"/>
              </a:rPr>
              <a:t>رازداري</a:t>
            </a:r>
            <a:r>
              <a:rPr lang="fa-IR" sz="2800" dirty="0" smtClean="0">
                <a:ea typeface="Majalla UI"/>
              </a:rPr>
              <a:t> بايد به کميته اخلاق ارائه شود</a:t>
            </a:r>
            <a:endParaRPr lang="en-GB" sz="2800" dirty="0" smtClean="0">
              <a:ea typeface="Majalla UI"/>
            </a:endParaRPr>
          </a:p>
          <a:p>
            <a:pPr marL="609600" indent="-609600" algn="r" rtl="1" eaLnBrk="1" hangingPunct="1">
              <a:buFontTx/>
              <a:buAutoNum type="arabicPeriod"/>
            </a:pPr>
            <a:r>
              <a:rPr lang="fa-IR" sz="2800" dirty="0" smtClean="0">
                <a:ea typeface="Majalla UI"/>
              </a:rPr>
              <a:t>نام و سمت افرادي که به اطلاعات دسترسي دارند مشخص باشد و فرم رعايت اصل رازداري را امضا کرده باشند</a:t>
            </a:r>
          </a:p>
          <a:p>
            <a:pPr marL="609600" indent="-609600" algn="r" rtl="1" eaLnBrk="1" hangingPunct="1">
              <a:buFontTx/>
              <a:buAutoNum type="arabicPeriod"/>
            </a:pPr>
            <a:r>
              <a:rPr lang="fa-IR" sz="2800" dirty="0" smtClean="0">
                <a:ea typeface="Majalla UI"/>
              </a:rPr>
              <a:t>زمان دسترسي به پرونده ها محدود و مشخص باشد</a:t>
            </a:r>
          </a:p>
          <a:p>
            <a:pPr marL="609600" indent="-609600" algn="r" rtl="1" eaLnBrk="1" hangingPunct="1">
              <a:buFontTx/>
              <a:buAutoNum type="arabicPeriod"/>
            </a:pPr>
            <a:r>
              <a:rPr lang="fa-IR" sz="2800" dirty="0" smtClean="0">
                <a:ea typeface="Majalla UI"/>
              </a:rPr>
              <a:t>انتقال اطلاعات از پرونده به فايل پژوهشي بصورت </a:t>
            </a:r>
          </a:p>
          <a:p>
            <a:pPr marL="609600" indent="-609600" algn="r" rtl="1" eaLnBrk="1" hangingPunct="1">
              <a:buNone/>
            </a:pPr>
            <a:r>
              <a:rPr lang="fa-IR" sz="2800" dirty="0" smtClean="0">
                <a:ea typeface="Majalla UI"/>
              </a:rPr>
              <a:t>        </a:t>
            </a:r>
            <a:r>
              <a:rPr lang="fa-IR" sz="2800" b="1" u="sng" dirty="0" smtClean="0">
                <a:ea typeface="Majalla UI"/>
              </a:rPr>
              <a:t>کد گذاري</a:t>
            </a:r>
            <a:r>
              <a:rPr lang="fa-IR" sz="2800" b="1" dirty="0" smtClean="0">
                <a:ea typeface="Majalla UI"/>
              </a:rPr>
              <a:t> </a:t>
            </a:r>
            <a:r>
              <a:rPr lang="fa-IR" sz="2800" dirty="0" smtClean="0">
                <a:ea typeface="Majalla UI"/>
              </a:rPr>
              <a:t>شده باشد</a:t>
            </a:r>
          </a:p>
          <a:p>
            <a:pPr marL="609600" indent="-609600" algn="r" rtl="1" eaLnBrk="1" hangingPunct="1">
              <a:buFontTx/>
              <a:buNone/>
            </a:pPr>
            <a:endParaRPr lang="en-US" sz="2800"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4" name="Diagram 3"/>
          <p:cNvGraphicFramePr/>
          <p:nvPr/>
        </p:nvGraphicFramePr>
        <p:xfrm>
          <a:off x="1357290" y="500042"/>
          <a:ext cx="6324616" cy="819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891" name="Rectangle 3"/>
          <p:cNvSpPr>
            <a:spLocks noGrp="1" noChangeArrowheads="1"/>
          </p:cNvSpPr>
          <p:nvPr>
            <p:ph idx="1"/>
          </p:nvPr>
        </p:nvSpPr>
        <p:spPr>
          <a:xfrm>
            <a:off x="1259632" y="1700808"/>
            <a:ext cx="6467492" cy="4214842"/>
          </a:xfrm>
        </p:spPr>
        <p:txBody>
          <a:bodyPr>
            <a:normAutofit fontScale="92500" lnSpcReduction="20000"/>
          </a:bodyPr>
          <a:lstStyle/>
          <a:p>
            <a:pPr algn="r" rtl="1" eaLnBrk="1" hangingPunct="1">
              <a:buFont typeface="Wingdings 2" pitchFamily="18" charset="2"/>
              <a:buBlip>
                <a:blip r:embed="rId6"/>
              </a:buBlip>
            </a:pPr>
            <a:r>
              <a:rPr lang="fa-IR" sz="3200" dirty="0" smtClean="0">
                <a:ea typeface="Majalla UI"/>
              </a:rPr>
              <a:t> حذف نام و نشاني و تاريخ تولد و...</a:t>
            </a:r>
          </a:p>
          <a:p>
            <a:pPr algn="r" rtl="1" eaLnBrk="1" hangingPunct="1">
              <a:buNone/>
            </a:pPr>
            <a:endParaRPr lang="en-GB" sz="3200" dirty="0" smtClean="0">
              <a:ea typeface="Majalla UI"/>
            </a:endParaRPr>
          </a:p>
          <a:p>
            <a:pPr algn="r" rtl="1" eaLnBrk="1" hangingPunct="1">
              <a:buFont typeface="Wingdings 2" pitchFamily="18" charset="2"/>
              <a:buBlip>
                <a:blip r:embed="rId6"/>
              </a:buBlip>
            </a:pPr>
            <a:r>
              <a:rPr lang="fa-IR" sz="3200" dirty="0" smtClean="0">
                <a:ea typeface="Majalla UI"/>
              </a:rPr>
              <a:t> کد گذاري</a:t>
            </a:r>
          </a:p>
          <a:p>
            <a:pPr algn="r" rtl="1" eaLnBrk="1" hangingPunct="1">
              <a:buNone/>
            </a:pPr>
            <a:endParaRPr lang="fa-IR" sz="3200" dirty="0" smtClean="0">
              <a:ea typeface="Majalla UI"/>
            </a:endParaRPr>
          </a:p>
          <a:p>
            <a:pPr algn="r" rtl="1" eaLnBrk="1" hangingPunct="1">
              <a:buFont typeface="Wingdings 2" pitchFamily="18" charset="2"/>
              <a:buBlip>
                <a:blip r:embed="rId6"/>
              </a:buBlip>
            </a:pPr>
            <a:r>
              <a:rPr lang="fa-IR" sz="3200" dirty="0" smtClean="0">
                <a:ea typeface="Majalla UI"/>
              </a:rPr>
              <a:t> افراد مجاز و شرايط </a:t>
            </a:r>
            <a:r>
              <a:rPr lang="en-US" sz="3200" dirty="0" smtClean="0"/>
              <a:t>Decoding </a:t>
            </a:r>
            <a:endParaRPr lang="fa-IR" sz="3200" dirty="0" smtClean="0"/>
          </a:p>
          <a:p>
            <a:pPr algn="r" rtl="1" eaLnBrk="1" hangingPunct="1">
              <a:buNone/>
            </a:pPr>
            <a:endParaRPr lang="en-US" sz="3200" dirty="0" smtClean="0"/>
          </a:p>
          <a:p>
            <a:pPr algn="r" rtl="1">
              <a:buBlip>
                <a:blip r:embed="rId6"/>
              </a:buBlip>
            </a:pPr>
            <a:r>
              <a:rPr lang="en-GB" dirty="0"/>
              <a:t> </a:t>
            </a:r>
            <a:r>
              <a:rPr lang="fa-IR" sz="2800" dirty="0">
                <a:ea typeface="Majalla UI"/>
              </a:rPr>
              <a:t>د</a:t>
            </a:r>
            <a:r>
              <a:rPr lang="fa-IR" sz="2800" dirty="0" smtClean="0">
                <a:ea typeface="Majalla UI"/>
              </a:rPr>
              <a:t>ر موارد </a:t>
            </a:r>
            <a:r>
              <a:rPr lang="fa-IR" sz="2800" b="1" dirty="0" smtClean="0">
                <a:ea typeface="Majalla UI"/>
              </a:rPr>
              <a:t>بيماريهاي خاص و حالات رواني </a:t>
            </a:r>
            <a:r>
              <a:rPr lang="fa-IR" sz="2800" dirty="0" smtClean="0">
                <a:ea typeface="Majalla UI"/>
              </a:rPr>
              <a:t>که فاش شدن ميتواند بر وضعيت زندگي بيمار تاثير بگذارد</a:t>
            </a:r>
          </a:p>
          <a:p>
            <a:pPr algn="r" rtl="1">
              <a:buNone/>
            </a:pPr>
            <a:r>
              <a:rPr lang="fa-IR" sz="2800" dirty="0" smtClean="0">
                <a:ea typeface="Majalla UI"/>
              </a:rPr>
              <a:t>    </a:t>
            </a:r>
            <a:r>
              <a:rPr lang="fa-IR" sz="2800" b="1" dirty="0" smtClean="0">
                <a:ea typeface="Majalla UI"/>
              </a:rPr>
              <a:t>اخذ رضايت آگاهانه </a:t>
            </a:r>
            <a:r>
              <a:rPr lang="fa-IR" sz="2800" dirty="0" smtClean="0">
                <a:ea typeface="Majalla UI"/>
              </a:rPr>
              <a:t>لازم است</a:t>
            </a:r>
            <a:r>
              <a:rPr lang="fa-IR" sz="3200" dirty="0" smtClean="0">
                <a:ea typeface="Majalla UI"/>
              </a:rPr>
              <a:t>.</a:t>
            </a:r>
            <a:endParaRPr lang="en-US" sz="3200" dirty="0" smtClean="0"/>
          </a:p>
        </p:txBody>
      </p:sp>
    </p:spTree>
  </p:cSld>
  <p:clrMapOvr>
    <a:overrideClrMapping bg1="lt1" tx1="dk1" bg2="lt2" tx2="dk2" accent1="accent1" accent2="accent2" accent3="accent3" accent4="accent4" accent5="accent5" accent6="accent6" hlink="hlink" folHlink="folHlink"/>
  </p:clrMapOvr>
  <p:transition spd="med">
    <p:blind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1639888"/>
            <a:ext cx="9143999" cy="4524375"/>
          </a:xfrm>
          <a:prstGeom prst="rect">
            <a:avLst/>
          </a:prstGeom>
          <a:noFill/>
          <a:ln w="9525">
            <a:noFill/>
            <a:miter lim="800000"/>
            <a:headEnd/>
            <a:tailEnd/>
          </a:ln>
        </p:spPr>
        <p:txBody>
          <a:bodyPr wrap="square" lIns="0" rIns="0" anchor="ctr">
            <a:spAutoFit/>
          </a:bodyPr>
          <a:lstStyle/>
          <a:p>
            <a:pPr marL="342900" indent="-342900" algn="r" rtl="1">
              <a:buFontTx/>
              <a:buAutoNum type="arabicPeriod"/>
            </a:pPr>
            <a:r>
              <a:rPr lang="ar-SA" sz="2400" b="1" dirty="0">
                <a:solidFill>
                  <a:schemeClr val="tx1">
                    <a:lumMod val="60000"/>
                    <a:lumOff val="40000"/>
                  </a:schemeClr>
                </a:solidFill>
                <a:effectLst/>
                <a:hlinkClick r:id="rId2"/>
              </a:rPr>
              <a:t>آيين نامه اجرايي اصول اخلاقي در پژوهش هاي علوم پزشكي </a:t>
            </a:r>
            <a:endParaRPr lang="en-US" sz="2400" b="1" dirty="0">
              <a:solidFill>
                <a:schemeClr val="tx1">
                  <a:lumMod val="60000"/>
                  <a:lumOff val="40000"/>
                </a:schemeClr>
              </a:solidFill>
              <a:effectLst/>
            </a:endParaRPr>
          </a:p>
          <a:p>
            <a:pPr marL="342900" indent="-342900" algn="r" rtl="1">
              <a:buFontTx/>
              <a:buAutoNum type="arabicPeriod"/>
            </a:pPr>
            <a:r>
              <a:rPr lang="fa-IR" sz="2400" b="1" dirty="0">
                <a:solidFill>
                  <a:schemeClr val="tx1">
                    <a:lumMod val="60000"/>
                    <a:lumOff val="40000"/>
                  </a:schemeClr>
                </a:solidFill>
                <a:effectLst/>
                <a:hlinkClick r:id="rId2"/>
              </a:rPr>
              <a:t>راهنماي اخلاقي پژوهش </a:t>
            </a:r>
            <a:r>
              <a:rPr lang="fa-IR" sz="2400" b="1" u="sng" dirty="0">
                <a:solidFill>
                  <a:schemeClr val="tx1">
                    <a:lumMod val="60000"/>
                    <a:lumOff val="40000"/>
                  </a:schemeClr>
                </a:solidFill>
                <a:effectLst/>
                <a:hlinkClick r:id="rId2"/>
              </a:rPr>
              <a:t>بر گروههاي خاص</a:t>
            </a:r>
            <a:endParaRPr lang="en-US" sz="2400" u="sng" dirty="0">
              <a:solidFill>
                <a:schemeClr val="tx1">
                  <a:lumMod val="60000"/>
                  <a:lumOff val="40000"/>
                </a:schemeClr>
              </a:solidFill>
              <a:effectLst/>
            </a:endParaRPr>
          </a:p>
          <a:p>
            <a:pPr marL="342900" indent="-342900" algn="r" rtl="1">
              <a:buFontTx/>
              <a:buAutoNum type="arabicPeriod"/>
            </a:pPr>
            <a:r>
              <a:rPr lang="fa-IR" sz="2400" b="1" u="sng" dirty="0">
                <a:solidFill>
                  <a:schemeClr val="tx1">
                    <a:lumMod val="60000"/>
                    <a:lumOff val="40000"/>
                  </a:schemeClr>
                </a:solidFill>
                <a:effectLst/>
              </a:rPr>
              <a:t>نكات اخلاقي در پژوهش بر روي ناتوان‌هاي ذهني</a:t>
            </a:r>
            <a:r>
              <a:rPr lang="fa-IR" sz="2400" b="1" dirty="0">
                <a:solidFill>
                  <a:schemeClr val="tx1">
                    <a:lumMod val="60000"/>
                    <a:lumOff val="40000"/>
                  </a:schemeClr>
                </a:solidFill>
                <a:effectLst/>
              </a:rPr>
              <a:t> </a:t>
            </a:r>
            <a:endParaRPr lang="en-US" sz="2400" dirty="0">
              <a:solidFill>
                <a:schemeClr val="tx1">
                  <a:lumMod val="60000"/>
                  <a:lumOff val="40000"/>
                </a:schemeClr>
              </a:solidFill>
              <a:effectLst/>
            </a:endParaRPr>
          </a:p>
          <a:p>
            <a:pPr marL="342900" indent="-342900" algn="r" rtl="1">
              <a:buFontTx/>
              <a:buAutoNum type="arabicPeriod"/>
            </a:pPr>
            <a:r>
              <a:rPr lang="fa-IR" sz="2400" b="1" dirty="0">
                <a:solidFill>
                  <a:schemeClr val="tx1">
                    <a:lumMod val="60000"/>
                    <a:lumOff val="40000"/>
                  </a:schemeClr>
                </a:solidFill>
                <a:effectLst/>
                <a:hlinkClick r:id="rId2"/>
              </a:rPr>
              <a:t>اصول اخلاقي در پژوهش بر روي اطفال</a:t>
            </a:r>
            <a:endParaRPr lang="en-US" sz="2400" dirty="0">
              <a:solidFill>
                <a:schemeClr val="tx1">
                  <a:lumMod val="60000"/>
                  <a:lumOff val="40000"/>
                </a:schemeClr>
              </a:solidFill>
              <a:effectLst/>
            </a:endParaRPr>
          </a:p>
          <a:p>
            <a:pPr marL="342900" indent="-342900" algn="r" rtl="1">
              <a:buFontTx/>
              <a:buAutoNum type="arabicPeriod"/>
            </a:pPr>
            <a:r>
              <a:rPr lang="fa-IR" sz="2400" b="1" dirty="0">
                <a:solidFill>
                  <a:schemeClr val="tx1">
                    <a:lumMod val="60000"/>
                    <a:lumOff val="40000"/>
                  </a:schemeClr>
                </a:solidFill>
                <a:effectLst/>
                <a:hlinkClick r:id="rId2"/>
              </a:rPr>
              <a:t>راهنماهاي اخلاقي در پژوهش بر روي زنان حامله و نوزادان </a:t>
            </a:r>
            <a:endParaRPr lang="en-US" sz="2400" dirty="0">
              <a:solidFill>
                <a:schemeClr val="tx1">
                  <a:lumMod val="60000"/>
                  <a:lumOff val="40000"/>
                </a:schemeClr>
              </a:solidFill>
              <a:effectLst/>
            </a:endParaRPr>
          </a:p>
          <a:p>
            <a:pPr marL="342900" indent="-342900" algn="r" rtl="1">
              <a:buFontTx/>
              <a:buAutoNum type="arabicPeriod"/>
            </a:pPr>
            <a:r>
              <a:rPr lang="fa-IR" sz="2400" b="1" dirty="0">
                <a:solidFill>
                  <a:schemeClr val="tx1">
                    <a:lumMod val="60000"/>
                    <a:lumOff val="40000"/>
                  </a:schemeClr>
                </a:solidFill>
                <a:effectLst/>
                <a:hlinkClick r:id="rId2"/>
              </a:rPr>
              <a:t>موارد اخلاقي در پژوهش بر روي موارد اورژانس</a:t>
            </a:r>
            <a:endParaRPr lang="en-US" sz="2400" dirty="0">
              <a:solidFill>
                <a:schemeClr val="tx1">
                  <a:lumMod val="60000"/>
                  <a:lumOff val="40000"/>
                </a:schemeClr>
              </a:solidFill>
              <a:effectLst/>
            </a:endParaRPr>
          </a:p>
          <a:p>
            <a:pPr marL="342900" indent="-342900" algn="r" rtl="1">
              <a:buFontTx/>
              <a:buAutoNum type="arabicPeriod"/>
            </a:pPr>
            <a:r>
              <a:rPr lang="fa-IR" sz="2400" b="1" dirty="0">
                <a:solidFill>
                  <a:schemeClr val="tx1">
                    <a:lumMod val="60000"/>
                    <a:lumOff val="40000"/>
                  </a:schemeClr>
                </a:solidFill>
                <a:effectLst/>
                <a:hlinkClick r:id="rId2"/>
              </a:rPr>
              <a:t>نكات اخلاقي براي انجام پژوهش بر روي زنداني‌ها</a:t>
            </a:r>
            <a:endParaRPr lang="en-US" sz="2400" dirty="0">
              <a:solidFill>
                <a:schemeClr val="tx1">
                  <a:lumMod val="60000"/>
                  <a:lumOff val="40000"/>
                </a:schemeClr>
              </a:solidFill>
              <a:effectLst/>
            </a:endParaRPr>
          </a:p>
          <a:p>
            <a:pPr marL="342900" indent="-342900" algn="r" rtl="1">
              <a:buFontTx/>
              <a:buAutoNum type="arabicPeriod"/>
            </a:pPr>
            <a:r>
              <a:rPr lang="fa-IR" sz="2400" b="1" dirty="0">
                <a:solidFill>
                  <a:schemeClr val="tx1">
                    <a:lumMod val="60000"/>
                    <a:lumOff val="40000"/>
                  </a:schemeClr>
                </a:solidFill>
                <a:effectLst/>
                <a:hlinkClick r:id="rId2"/>
              </a:rPr>
              <a:t>راهنماي اخلاقي پژوهشهاي پيوند عضو و بافت </a:t>
            </a:r>
            <a:endParaRPr lang="en-US" sz="2400" dirty="0">
              <a:solidFill>
                <a:schemeClr val="tx1">
                  <a:lumMod val="60000"/>
                  <a:lumOff val="40000"/>
                </a:schemeClr>
              </a:solidFill>
              <a:effectLst/>
            </a:endParaRPr>
          </a:p>
          <a:p>
            <a:pPr marL="342900" indent="-342900" algn="r" rtl="1">
              <a:buFontTx/>
              <a:buAutoNum type="arabicPeriod"/>
            </a:pPr>
            <a:r>
              <a:rPr lang="fa-IR" sz="2400" b="1" dirty="0">
                <a:solidFill>
                  <a:schemeClr val="tx1">
                    <a:lumMod val="60000"/>
                    <a:lumOff val="40000"/>
                  </a:schemeClr>
                </a:solidFill>
                <a:effectLst/>
                <a:hlinkClick r:id="rId2"/>
              </a:rPr>
              <a:t>راهنماي اخلاقي كار آزماييهاي باليني</a:t>
            </a:r>
            <a:endParaRPr lang="en-US" sz="2400" dirty="0">
              <a:solidFill>
                <a:schemeClr val="tx1">
                  <a:lumMod val="60000"/>
                  <a:lumOff val="40000"/>
                </a:schemeClr>
              </a:solidFill>
              <a:effectLst/>
            </a:endParaRPr>
          </a:p>
          <a:p>
            <a:pPr marL="342900" indent="-342900" algn="r" rtl="1">
              <a:buFontTx/>
              <a:buAutoNum type="arabicPeriod"/>
            </a:pPr>
            <a:r>
              <a:rPr lang="ar-SA" sz="2400" b="1" dirty="0">
                <a:solidFill>
                  <a:schemeClr val="tx1">
                    <a:lumMod val="60000"/>
                    <a:lumOff val="40000"/>
                  </a:schemeClr>
                </a:solidFill>
                <a:effectLst/>
                <a:hlinkClick r:id="rId2"/>
              </a:rPr>
              <a:t>راهنماي اخلاقي پژوهشهاي ژنتيك</a:t>
            </a:r>
            <a:endParaRPr lang="en-US" sz="2400" dirty="0">
              <a:solidFill>
                <a:schemeClr val="tx1">
                  <a:lumMod val="60000"/>
                  <a:lumOff val="40000"/>
                </a:schemeClr>
              </a:solidFill>
              <a:effectLst/>
            </a:endParaRPr>
          </a:p>
          <a:p>
            <a:pPr marL="342900" indent="-342900" algn="r" rtl="1">
              <a:buFontTx/>
              <a:buAutoNum type="arabicPeriod"/>
            </a:pPr>
            <a:r>
              <a:rPr lang="fa-IR" sz="2400" b="1" dirty="0">
                <a:solidFill>
                  <a:schemeClr val="tx1">
                    <a:lumMod val="60000"/>
                    <a:lumOff val="40000"/>
                  </a:schemeClr>
                </a:solidFill>
                <a:effectLst/>
                <a:hlinkClick r:id="rId2"/>
              </a:rPr>
              <a:t>راهنماي اخلاقي پژوهش بر حيوانات</a:t>
            </a:r>
            <a:endParaRPr lang="en-US" sz="2400" b="1" dirty="0">
              <a:solidFill>
                <a:schemeClr val="tx1">
                  <a:lumMod val="60000"/>
                  <a:lumOff val="40000"/>
                </a:schemeClr>
              </a:solidFill>
              <a:effectLst/>
              <a:hlinkClick r:id="rId2"/>
            </a:endParaRPr>
          </a:p>
          <a:p>
            <a:pPr marL="342900" indent="-342900" algn="r" rtl="1">
              <a:buFontTx/>
              <a:buAutoNum type="arabicPeriod"/>
            </a:pPr>
            <a:r>
              <a:rPr lang="fa-IR" sz="2400" b="1" dirty="0">
                <a:solidFill>
                  <a:schemeClr val="tx1">
                    <a:lumMod val="60000"/>
                    <a:lumOff val="40000"/>
                  </a:schemeClr>
                </a:solidFill>
                <a:effectLst/>
                <a:hlinkClick r:id="rId2"/>
              </a:rPr>
              <a:t>راهنماي اخلاقي پژوهش بر گامت و جنين</a:t>
            </a:r>
            <a:r>
              <a:rPr lang="en-US" sz="2400" dirty="0">
                <a:solidFill>
                  <a:schemeClr val="tx1">
                    <a:lumMod val="60000"/>
                    <a:lumOff val="40000"/>
                  </a:schemeClr>
                </a:solidFill>
                <a:effectLst/>
              </a:rPr>
              <a:t> </a:t>
            </a:r>
          </a:p>
        </p:txBody>
      </p:sp>
      <p:pic>
        <p:nvPicPr>
          <p:cNvPr id="38915" name="Picture 4" descr="ttl_site"/>
          <p:cNvPicPr>
            <a:picLocks noChangeAspect="1" noChangeArrowheads="1"/>
          </p:cNvPicPr>
          <p:nvPr/>
        </p:nvPicPr>
        <p:blipFill>
          <a:blip r:embed="rId3" cstate="print"/>
          <a:srcRect/>
          <a:stretch>
            <a:fillRect/>
          </a:stretch>
        </p:blipFill>
        <p:spPr bwMode="auto">
          <a:xfrm>
            <a:off x="4500563" y="0"/>
            <a:ext cx="4643437" cy="692150"/>
          </a:xfrm>
          <a:prstGeom prst="rect">
            <a:avLst/>
          </a:prstGeom>
          <a:noFill/>
          <a:ln w="9525">
            <a:noFill/>
            <a:miter lim="800000"/>
            <a:headEnd/>
            <a:tailEnd/>
          </a:ln>
        </p:spPr>
      </p:pic>
      <p:sp>
        <p:nvSpPr>
          <p:cNvPr id="38916" name="Rectangle 5"/>
          <p:cNvSpPr>
            <a:spLocks noChangeArrowheads="1"/>
          </p:cNvSpPr>
          <p:nvPr/>
        </p:nvSpPr>
        <p:spPr bwMode="auto">
          <a:xfrm>
            <a:off x="2143108" y="1142984"/>
            <a:ext cx="4681537" cy="523220"/>
          </a:xfrm>
          <a:prstGeom prst="rect">
            <a:avLst/>
          </a:prstGeom>
          <a:noFill/>
          <a:ln w="9525">
            <a:noFill/>
            <a:miter lim="800000"/>
            <a:headEnd/>
            <a:tailEnd/>
          </a:ln>
        </p:spPr>
        <p:txBody>
          <a:bodyPr>
            <a:spAutoFit/>
          </a:bodyPr>
          <a:lstStyle/>
          <a:p>
            <a:pPr algn="ctr"/>
            <a:r>
              <a:rPr lang="fa-IR" sz="2800" b="1" u="sng" dirty="0">
                <a:solidFill>
                  <a:schemeClr val="tx1">
                    <a:lumMod val="60000"/>
                    <a:lumOff val="40000"/>
                  </a:schemeClr>
                </a:solidFill>
                <a:effectLst/>
              </a:rPr>
              <a:t>کدهای </a:t>
            </a:r>
            <a:r>
              <a:rPr lang="ar-SA" sz="2800" b="1" u="sng" dirty="0">
                <a:solidFill>
                  <a:schemeClr val="tx1">
                    <a:lumMod val="60000"/>
                    <a:lumOff val="40000"/>
                  </a:schemeClr>
                </a:solidFill>
                <a:effectLst/>
                <a:hlinkClick r:id="rId2"/>
              </a:rPr>
              <a:t>اخلاق </a:t>
            </a:r>
            <a:r>
              <a:rPr lang="fa-IR" sz="2800" b="1" u="sng" dirty="0">
                <a:solidFill>
                  <a:schemeClr val="tx1">
                    <a:lumMod val="60000"/>
                    <a:lumOff val="40000"/>
                  </a:schemeClr>
                </a:solidFill>
                <a:effectLst/>
                <a:hlinkClick r:id="rId2"/>
              </a:rPr>
              <a:t>در</a:t>
            </a:r>
            <a:r>
              <a:rPr lang="ar-SA" sz="2800" b="1" u="sng" dirty="0">
                <a:solidFill>
                  <a:schemeClr val="tx1">
                    <a:lumMod val="60000"/>
                    <a:lumOff val="40000"/>
                  </a:schemeClr>
                </a:solidFill>
                <a:effectLst/>
                <a:hlinkClick r:id="rId2"/>
              </a:rPr>
              <a:t> پژوهش در ايران</a:t>
            </a:r>
            <a:endParaRPr lang="en-US" sz="2800" b="1" u="sng" dirty="0">
              <a:solidFill>
                <a:schemeClr val="tx1">
                  <a:lumMod val="60000"/>
                  <a:lumOff val="40000"/>
                </a:schemeClr>
              </a:solidFill>
              <a:effectLst/>
            </a:endParaRPr>
          </a:p>
        </p:txBody>
      </p:sp>
      <p:sp>
        <p:nvSpPr>
          <p:cNvPr id="38917" name="Rectangle 6"/>
          <p:cNvSpPr>
            <a:spLocks noChangeArrowheads="1"/>
          </p:cNvSpPr>
          <p:nvPr/>
        </p:nvSpPr>
        <p:spPr bwMode="auto">
          <a:xfrm>
            <a:off x="323850" y="6165850"/>
            <a:ext cx="5472113" cy="461665"/>
          </a:xfrm>
          <a:prstGeom prst="rect">
            <a:avLst/>
          </a:prstGeom>
          <a:noFill/>
          <a:ln w="9525">
            <a:noFill/>
            <a:miter lim="800000"/>
            <a:headEnd/>
            <a:tailEnd/>
          </a:ln>
        </p:spPr>
        <p:txBody>
          <a:bodyPr>
            <a:spAutoFit/>
          </a:bodyPr>
          <a:lstStyle/>
          <a:p>
            <a:r>
              <a:rPr lang="en-US" sz="2400" dirty="0">
                <a:effectLst/>
              </a:rPr>
              <a:t>http://mehr.tums.ac.ir/code.asp</a:t>
            </a:r>
          </a:p>
        </p:txBody>
      </p:sp>
      <p:pic>
        <p:nvPicPr>
          <p:cNvPr id="38918" name="Picture 7" descr="VEZARAT"/>
          <p:cNvPicPr>
            <a:picLocks noChangeAspect="1" noChangeArrowheads="1"/>
          </p:cNvPicPr>
          <p:nvPr/>
        </p:nvPicPr>
        <p:blipFill>
          <a:blip r:embed="rId4" cstate="print"/>
          <a:srcRect/>
          <a:stretch>
            <a:fillRect/>
          </a:stretch>
        </p:blipFill>
        <p:spPr bwMode="auto">
          <a:xfrm>
            <a:off x="0" y="0"/>
            <a:ext cx="4500563" cy="692150"/>
          </a:xfrm>
          <a:prstGeom prst="rect">
            <a:avLst/>
          </a:prstGeom>
          <a:noFill/>
          <a:ln w="9525">
            <a:noFill/>
            <a:miter lim="800000"/>
            <a:headEnd/>
            <a:tailEnd/>
          </a:ln>
        </p:spPr>
      </p:pic>
    </p:spTree>
  </p:cSld>
  <p:clrMapOvr>
    <a:masterClrMapping/>
  </p:clrMapOvr>
  <p:transition spd="med">
    <p:plu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4" name="Diagram 3"/>
          <p:cNvGraphicFramePr/>
          <p:nvPr/>
        </p:nvGraphicFramePr>
        <p:xfrm>
          <a:off x="1428728" y="357166"/>
          <a:ext cx="6242070" cy="793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03" name="Rectangle 3"/>
          <p:cNvSpPr>
            <a:spLocks noGrp="1" noChangeArrowheads="1"/>
          </p:cNvSpPr>
          <p:nvPr>
            <p:ph idx="1"/>
          </p:nvPr>
        </p:nvSpPr>
        <p:spPr>
          <a:xfrm>
            <a:off x="428596" y="1714488"/>
            <a:ext cx="8229600" cy="4708525"/>
          </a:xfrm>
        </p:spPr>
        <p:txBody>
          <a:bodyPr>
            <a:normAutofit fontScale="92500" lnSpcReduction="20000"/>
          </a:bodyPr>
          <a:lstStyle/>
          <a:p>
            <a:pPr marL="609600" indent="-609600" algn="r" rtl="1" eaLnBrk="1" hangingPunct="1">
              <a:lnSpc>
                <a:spcPct val="80000"/>
              </a:lnSpc>
              <a:buClr>
                <a:srgbClr val="FF3399"/>
              </a:buClr>
              <a:buFont typeface="Wingdings" pitchFamily="2" charset="2"/>
              <a:buChar char="q"/>
              <a:defRPr/>
            </a:pPr>
            <a:r>
              <a:rPr lang="ar-SA" u="sng" dirty="0" smtClean="0">
                <a:solidFill>
                  <a:srgbClr val="FF0000"/>
                </a:solidFill>
                <a:ea typeface="Majalla UI"/>
              </a:rPr>
              <a:t>كسب رضايت آگاهانه</a:t>
            </a:r>
            <a:r>
              <a:rPr lang="ar-SA" dirty="0" smtClean="0">
                <a:solidFill>
                  <a:srgbClr val="FF0000"/>
                </a:solidFill>
                <a:ea typeface="Majalla UI"/>
              </a:rPr>
              <a:t> </a:t>
            </a:r>
            <a:endParaRPr lang="fa-IR" dirty="0" smtClean="0">
              <a:solidFill>
                <a:srgbClr val="FF0000"/>
              </a:solidFill>
              <a:ea typeface="Majalla UI"/>
            </a:endParaRPr>
          </a:p>
          <a:p>
            <a:pPr marL="609600" indent="-609600" algn="r" rtl="1" eaLnBrk="1" hangingPunct="1">
              <a:lnSpc>
                <a:spcPct val="80000"/>
              </a:lnSpc>
              <a:buClr>
                <a:srgbClr val="FF3399"/>
              </a:buClr>
              <a:buFont typeface="Wingdings" pitchFamily="2" charset="2"/>
              <a:buNone/>
              <a:defRPr/>
            </a:pPr>
            <a:r>
              <a:rPr lang="fa-IR" dirty="0" smtClean="0">
                <a:ea typeface="Majalla UI"/>
              </a:rPr>
              <a:t>       </a:t>
            </a:r>
            <a:r>
              <a:rPr lang="ar-SA" dirty="0" smtClean="0">
                <a:ea typeface="Majalla UI"/>
              </a:rPr>
              <a:t>در هر بررسي انساني الزامي مي باشد. در مورد تحققات مداخله اي اين رضايت بايد به شكل كتبي باشد.</a:t>
            </a:r>
            <a:endParaRPr lang="fa-IR" dirty="0" smtClean="0">
              <a:ea typeface="Majalla UI"/>
            </a:endParaRPr>
          </a:p>
          <a:p>
            <a:pPr marL="609600" indent="-609600" algn="r" rtl="1" eaLnBrk="1" hangingPunct="1">
              <a:lnSpc>
                <a:spcPct val="80000"/>
              </a:lnSpc>
              <a:buClr>
                <a:srgbClr val="FF3399"/>
              </a:buClr>
              <a:buFont typeface="Wingdings" pitchFamily="2" charset="2"/>
              <a:buNone/>
              <a:defRPr/>
            </a:pPr>
            <a:r>
              <a:rPr lang="ar-SA" dirty="0" smtClean="0">
                <a:ea typeface="Majalla UI"/>
              </a:rPr>
              <a:t> </a:t>
            </a:r>
            <a:endParaRPr lang="en-US" dirty="0" smtClean="0"/>
          </a:p>
          <a:p>
            <a:pPr marL="609600" indent="-609600" algn="r" rtl="1" eaLnBrk="1" hangingPunct="1">
              <a:lnSpc>
                <a:spcPct val="80000"/>
              </a:lnSpc>
              <a:buClr>
                <a:srgbClr val="FF3399"/>
              </a:buClr>
              <a:buFont typeface="Wingdings" pitchFamily="2" charset="2"/>
              <a:buChar char="q"/>
              <a:defRPr/>
            </a:pPr>
            <a:r>
              <a:rPr lang="ar-SA" dirty="0" smtClean="0">
                <a:solidFill>
                  <a:srgbClr val="FF0000"/>
                </a:solidFill>
                <a:ea typeface="Majalla UI"/>
              </a:rPr>
              <a:t>هيچ توجيهي </a:t>
            </a:r>
            <a:r>
              <a:rPr lang="ar-SA" dirty="0" smtClean="0">
                <a:ea typeface="Majalla UI"/>
              </a:rPr>
              <a:t>براي به مخاطره انداختن بي مورد يك انسان و يا محدود </a:t>
            </a:r>
            <a:endParaRPr lang="fa-IR" dirty="0" smtClean="0">
              <a:ea typeface="Majalla UI"/>
            </a:endParaRPr>
          </a:p>
          <a:p>
            <a:pPr marL="609600" indent="-609600" algn="r" rtl="1" eaLnBrk="1" hangingPunct="1">
              <a:lnSpc>
                <a:spcPct val="80000"/>
              </a:lnSpc>
              <a:buClr>
                <a:srgbClr val="FF3399"/>
              </a:buClr>
              <a:buFont typeface="Wingdings" pitchFamily="2" charset="2"/>
              <a:buChar char="q"/>
              <a:defRPr/>
            </a:pPr>
            <a:endParaRPr lang="fa-IR" dirty="0" smtClean="0">
              <a:ea typeface="Majalla UI"/>
            </a:endParaRPr>
          </a:p>
          <a:p>
            <a:pPr marL="609600" indent="-609600" algn="r" rtl="1" eaLnBrk="1" hangingPunct="1">
              <a:lnSpc>
                <a:spcPct val="80000"/>
              </a:lnSpc>
              <a:buClr>
                <a:srgbClr val="FF3399"/>
              </a:buClr>
              <a:buFont typeface="Wingdings 2" pitchFamily="18" charset="2"/>
              <a:buNone/>
              <a:defRPr/>
            </a:pPr>
            <a:r>
              <a:rPr lang="fa-IR" dirty="0" smtClean="0">
                <a:ea typeface="Majalla UI"/>
              </a:rPr>
              <a:t>        </a:t>
            </a:r>
            <a:r>
              <a:rPr lang="ar-SA" dirty="0" smtClean="0">
                <a:ea typeface="Majalla UI"/>
              </a:rPr>
              <a:t>كردن اختيارات وجود ندارد. </a:t>
            </a:r>
            <a:endParaRPr lang="en-US" dirty="0" smtClean="0"/>
          </a:p>
          <a:p>
            <a:pPr marL="609600" indent="-609600" algn="r" rtl="1" eaLnBrk="1" hangingPunct="1">
              <a:lnSpc>
                <a:spcPct val="80000"/>
              </a:lnSpc>
              <a:buClr>
                <a:srgbClr val="FF3399"/>
              </a:buClr>
              <a:buFont typeface="Wingdings" pitchFamily="2" charset="2"/>
              <a:buChar char="q"/>
              <a:defRPr/>
            </a:pPr>
            <a:endParaRPr lang="en-US" dirty="0" smtClean="0">
              <a:solidFill>
                <a:srgbClr val="FFFF00"/>
              </a:solidFill>
              <a:effectLst>
                <a:outerShdw blurRad="38100" dist="38100" dir="2700000" algn="tl">
                  <a:srgbClr val="000000">
                    <a:alpha val="43137"/>
                  </a:srgbClr>
                </a:outerShdw>
              </a:effectLst>
            </a:endParaRPr>
          </a:p>
          <a:p>
            <a:pPr marL="609600" indent="-609600" algn="r" rtl="1" eaLnBrk="1" hangingPunct="1">
              <a:lnSpc>
                <a:spcPct val="80000"/>
              </a:lnSpc>
              <a:buClr>
                <a:srgbClr val="FF3399"/>
              </a:buClr>
              <a:buFont typeface="Wingdings" pitchFamily="2" charset="2"/>
              <a:buChar char="q"/>
              <a:defRPr/>
            </a:pPr>
            <a:r>
              <a:rPr lang="ar-SA" sz="3000" b="1" u="sng" dirty="0" smtClean="0">
                <a:solidFill>
                  <a:srgbClr val="FF0000"/>
                </a:solidFill>
                <a:effectLst>
                  <a:outerShdw blurRad="38100" dist="38100" dir="2700000" algn="tl">
                    <a:srgbClr val="000000">
                      <a:alpha val="43137"/>
                    </a:srgbClr>
                  </a:outerShdw>
                </a:effectLst>
                <a:ea typeface="Majalla UI"/>
              </a:rPr>
              <a:t>رضايت فرد بايد آگاهانه و داوطلبانه باشد</a:t>
            </a:r>
            <a:endParaRPr lang="fa-IR" sz="3000" dirty="0" smtClean="0">
              <a:solidFill>
                <a:srgbClr val="FF0000"/>
              </a:solidFill>
              <a:ea typeface="Majalla UI"/>
            </a:endParaRPr>
          </a:p>
          <a:p>
            <a:pPr marL="609600" indent="-609600" algn="r" rtl="1" eaLnBrk="1" hangingPunct="1">
              <a:lnSpc>
                <a:spcPct val="80000"/>
              </a:lnSpc>
              <a:buClr>
                <a:srgbClr val="FF3399"/>
              </a:buClr>
              <a:buFont typeface="Wingdings 2" pitchFamily="18" charset="2"/>
              <a:buNone/>
              <a:defRPr/>
            </a:pPr>
            <a:endParaRPr lang="fa-IR" dirty="0" smtClean="0">
              <a:solidFill>
                <a:srgbClr val="FF0066"/>
              </a:solidFill>
              <a:ea typeface="Majalla UI"/>
            </a:endParaRPr>
          </a:p>
          <a:p>
            <a:pPr marL="609600" indent="-609600" algn="r" rtl="1" eaLnBrk="1" hangingPunct="1">
              <a:lnSpc>
                <a:spcPct val="80000"/>
              </a:lnSpc>
              <a:buClr>
                <a:srgbClr val="FF3399"/>
              </a:buClr>
              <a:buFont typeface="Wingdings" pitchFamily="2" charset="2"/>
              <a:buNone/>
              <a:defRPr/>
            </a:pPr>
            <a:r>
              <a:rPr lang="fa-IR" dirty="0" smtClean="0">
                <a:ea typeface="Majalla UI"/>
              </a:rPr>
              <a:t>       </a:t>
            </a:r>
            <a:r>
              <a:rPr lang="ar-SA" dirty="0" smtClean="0">
                <a:ea typeface="Majalla UI"/>
              </a:rPr>
              <a:t>رفتارهايي مانند تهديد، وسوسه و يا اجبار موجب ابطال رضايت شركت ‌كنندگان مي شود. </a:t>
            </a:r>
            <a:endParaRPr lang="en-US" dirty="0" smtClean="0"/>
          </a:p>
        </p:txBody>
      </p:sp>
    </p:spTree>
  </p:cSld>
  <p:clrMapOvr>
    <a:overrideClrMapping bg1="lt1" tx1="dk1" bg2="lt2" tx2="dk2" accent1="accent1" accent2="accent2" accent3="accent3" accent4="accent4" accent5="accent5" accent6="accent6" hlink="hlink" folHlink="folHlink"/>
  </p:clrMapOvr>
  <p:transition spd="med">
    <p:spli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395536" y="1484784"/>
            <a:ext cx="8229600" cy="4922837"/>
          </a:xfrm>
        </p:spPr>
        <p:style>
          <a:lnRef idx="0">
            <a:scrgbClr r="0" g="0" b="0"/>
          </a:lnRef>
          <a:fillRef idx="1001">
            <a:schemeClr val="lt2"/>
          </a:fillRef>
          <a:effectRef idx="0">
            <a:scrgbClr r="0" g="0" b="0"/>
          </a:effectRef>
          <a:fontRef idx="major"/>
        </p:style>
        <p:txBody>
          <a:bodyPr>
            <a:normAutofit fontScale="92500" lnSpcReduction="20000"/>
          </a:bodyPr>
          <a:lstStyle/>
          <a:p>
            <a:pPr algn="r" rtl="1" eaLnBrk="1" hangingPunct="1">
              <a:lnSpc>
                <a:spcPct val="90000"/>
              </a:lnSpc>
              <a:defRPr/>
            </a:pPr>
            <a:r>
              <a:rPr lang="ar-SA" dirty="0" smtClean="0">
                <a:ea typeface="Majalla UI"/>
              </a:rPr>
              <a:t>در تمام تحقيقات پزشكي اعم از درماني وغير </a:t>
            </a:r>
            <a:r>
              <a:rPr lang="ar-SA" dirty="0" smtClean="0">
                <a:effectLst>
                  <a:outerShdw blurRad="38100" dist="38100" dir="2700000" algn="tl">
                    <a:srgbClr val="000000">
                      <a:alpha val="43137"/>
                    </a:srgbClr>
                  </a:outerShdw>
                </a:effectLst>
                <a:ea typeface="Majalla UI"/>
              </a:rPr>
              <a:t>درماني </a:t>
            </a:r>
            <a:r>
              <a:rPr lang="ar-SA" dirty="0" smtClean="0">
                <a:solidFill>
                  <a:srgbClr val="FF0000"/>
                </a:solidFill>
                <a:ea typeface="Majalla UI"/>
              </a:rPr>
              <a:t>محقق موظف است فرد مورد تحقيق را از طول مدت پژوهش، روش بكار گرفته شده، فوايد و زيانهاي بالقو</a:t>
            </a:r>
            <a:r>
              <a:rPr lang="fa-IR" dirty="0" smtClean="0">
                <a:solidFill>
                  <a:srgbClr val="FF0000"/>
                </a:solidFill>
                <a:ea typeface="Majalla UI"/>
              </a:rPr>
              <a:t>ه </a:t>
            </a:r>
            <a:r>
              <a:rPr lang="ar-SA" dirty="0" smtClean="0">
                <a:solidFill>
                  <a:srgbClr val="FF0000"/>
                </a:solidFill>
                <a:ea typeface="Majalla UI"/>
              </a:rPr>
              <a:t>طرح به نحو مناسبي آگاه سازد.</a:t>
            </a:r>
            <a:endParaRPr lang="fa-IR" dirty="0" smtClean="0">
              <a:solidFill>
                <a:srgbClr val="FF0000"/>
              </a:solidFill>
              <a:ea typeface="Majalla UI"/>
            </a:endParaRPr>
          </a:p>
          <a:p>
            <a:pPr algn="r" rtl="1" eaLnBrk="1" hangingPunct="1">
              <a:lnSpc>
                <a:spcPct val="90000"/>
              </a:lnSpc>
              <a:defRPr/>
            </a:pPr>
            <a:endParaRPr lang="fa-IR" dirty="0" smtClean="0">
              <a:solidFill>
                <a:srgbClr val="FFFF00"/>
              </a:solidFill>
              <a:ea typeface="Majalla UI"/>
            </a:endParaRPr>
          </a:p>
          <a:p>
            <a:pPr algn="r" rtl="1" eaLnBrk="1" hangingPunct="1">
              <a:lnSpc>
                <a:spcPct val="90000"/>
              </a:lnSpc>
              <a:defRPr/>
            </a:pPr>
            <a:r>
              <a:rPr lang="ar-SA" dirty="0" smtClean="0">
                <a:solidFill>
                  <a:srgbClr val="66FF66"/>
                </a:solidFill>
                <a:ea typeface="Majalla UI"/>
              </a:rPr>
              <a:t> </a:t>
            </a:r>
            <a:r>
              <a:rPr lang="ar-SA" dirty="0" smtClean="0">
                <a:ea typeface="Majalla UI"/>
              </a:rPr>
              <a:t>شركت كننده بايد بداند كه </a:t>
            </a:r>
            <a:r>
              <a:rPr lang="ar-SA" u="sng" dirty="0" smtClean="0">
                <a:solidFill>
                  <a:srgbClr val="FF0000"/>
                </a:solidFill>
                <a:ea typeface="Majalla UI"/>
              </a:rPr>
              <a:t>مي تواند هر لحظه كه بخواهد از بررس</a:t>
            </a:r>
            <a:r>
              <a:rPr lang="fa-IR" u="sng" dirty="0" smtClean="0">
                <a:solidFill>
                  <a:srgbClr val="FF0000"/>
                </a:solidFill>
                <a:ea typeface="Majalla UI"/>
              </a:rPr>
              <a:t>ی</a:t>
            </a:r>
            <a:r>
              <a:rPr lang="ar-SA" u="sng" dirty="0" smtClean="0">
                <a:solidFill>
                  <a:srgbClr val="FF0000"/>
                </a:solidFill>
                <a:ea typeface="Majalla UI"/>
              </a:rPr>
              <a:t> كنار بكشد</a:t>
            </a:r>
            <a:r>
              <a:rPr lang="ar-SA" dirty="0" smtClean="0">
                <a:solidFill>
                  <a:srgbClr val="FF0000"/>
                </a:solidFill>
                <a:ea typeface="Majalla UI"/>
              </a:rPr>
              <a:t> </a:t>
            </a:r>
            <a:r>
              <a:rPr lang="ar-SA" dirty="0" smtClean="0">
                <a:ea typeface="Majalla UI"/>
              </a:rPr>
              <a:t>و بايد درباره خطر</a:t>
            </a:r>
            <a:r>
              <a:rPr lang="fa-IR" dirty="0" smtClean="0">
                <a:ea typeface="Majalla UI"/>
              </a:rPr>
              <a:t>ا</a:t>
            </a:r>
            <a:r>
              <a:rPr lang="ar-SA" dirty="0" smtClean="0">
                <a:ea typeface="Majalla UI"/>
              </a:rPr>
              <a:t>ت و زيانهاي بالقوه ناشي از ترك (زودرس) بررسي آگاه و پشتيباني شود. </a:t>
            </a:r>
            <a:endParaRPr lang="en-US" dirty="0" smtClean="0"/>
          </a:p>
          <a:p>
            <a:pPr algn="r" rtl="1" eaLnBrk="1" hangingPunct="1">
              <a:lnSpc>
                <a:spcPct val="90000"/>
              </a:lnSpc>
              <a:defRPr/>
            </a:pPr>
            <a:endParaRPr lang="fa-IR" dirty="0" smtClean="0">
              <a:solidFill>
                <a:srgbClr val="FFFF00"/>
              </a:solidFill>
              <a:ea typeface="Majalla UI"/>
            </a:endParaRPr>
          </a:p>
          <a:p>
            <a:pPr algn="r" rtl="1" eaLnBrk="1" hangingPunct="1">
              <a:lnSpc>
                <a:spcPct val="90000"/>
              </a:lnSpc>
              <a:defRPr/>
            </a:pPr>
            <a:r>
              <a:rPr lang="ar-SA" dirty="0" smtClean="0">
                <a:ea typeface="Majalla UI"/>
              </a:rPr>
              <a:t> محقق همچنين مي بايست پاسخ قانع كننده اي به تمامي سوالات افراد مورد تحقيق بدهد. اين موارد بايد در رضايت نامه فرد مورد تحقيق منعكس شود. </a:t>
            </a:r>
            <a:br>
              <a:rPr lang="ar-SA" dirty="0" smtClean="0">
                <a:ea typeface="Majalla UI"/>
              </a:rPr>
            </a:br>
            <a:r>
              <a:rPr lang="ar-SA" dirty="0" smtClean="0">
                <a:ea typeface="Majalla UI"/>
              </a:rPr>
              <a:t> </a:t>
            </a:r>
            <a:endParaRPr lang="en-US" dirty="0" smtClean="0"/>
          </a:p>
        </p:txBody>
      </p:sp>
      <p:graphicFrame>
        <p:nvGraphicFramePr>
          <p:cNvPr id="5" name="Diagram 4"/>
          <p:cNvGraphicFramePr/>
          <p:nvPr/>
        </p:nvGraphicFramePr>
        <p:xfrm>
          <a:off x="1475656" y="260648"/>
          <a:ext cx="6242070" cy="793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467544" y="1628800"/>
            <a:ext cx="8229600" cy="4511675"/>
          </a:xfrm>
        </p:spPr>
        <p:style>
          <a:lnRef idx="1">
            <a:schemeClr val="accent3"/>
          </a:lnRef>
          <a:fillRef idx="2">
            <a:schemeClr val="accent3"/>
          </a:fillRef>
          <a:effectRef idx="1">
            <a:schemeClr val="accent3"/>
          </a:effectRef>
          <a:fontRef idx="minor">
            <a:schemeClr val="dk1"/>
          </a:fontRef>
        </p:style>
        <p:txBody>
          <a:bodyPr>
            <a:normAutofit/>
          </a:bodyPr>
          <a:lstStyle/>
          <a:p>
            <a:pPr marL="609600" indent="-609600" algn="r" rtl="1" eaLnBrk="1" hangingPunct="1">
              <a:lnSpc>
                <a:spcPct val="80000"/>
              </a:lnSpc>
              <a:defRPr/>
            </a:pPr>
            <a:r>
              <a:rPr lang="ar-SA" sz="2800" dirty="0" smtClean="0">
                <a:ea typeface="Majalla UI"/>
              </a:rPr>
              <a:t>قبل از اينكه هر تحقيق پزشكي شروع شود فعاليتهاي مقدماتي جهت به حداقل رساندن زيان محتمل توسط افراد مورد تحقيق وتضمين سل</a:t>
            </a:r>
            <a:r>
              <a:rPr lang="fa-IR" sz="2800" dirty="0" smtClean="0">
                <a:ea typeface="Majalla UI"/>
              </a:rPr>
              <a:t>ا</a:t>
            </a:r>
            <a:r>
              <a:rPr lang="ar-SA" sz="2800" dirty="0" smtClean="0">
                <a:ea typeface="Majalla UI"/>
              </a:rPr>
              <a:t> مت آنها بايد انجام شود.</a:t>
            </a:r>
            <a:endParaRPr lang="fa-IR" sz="2800" dirty="0" smtClean="0">
              <a:ea typeface="Majalla UI"/>
            </a:endParaRPr>
          </a:p>
          <a:p>
            <a:pPr marL="609600" indent="-609600" algn="r" rtl="1" eaLnBrk="1" hangingPunct="1">
              <a:lnSpc>
                <a:spcPct val="80000"/>
              </a:lnSpc>
              <a:buFont typeface="Wingdings" pitchFamily="2" charset="2"/>
              <a:buNone/>
              <a:defRPr/>
            </a:pPr>
            <a:endParaRPr lang="fa-IR" sz="2800" dirty="0" smtClean="0">
              <a:ea typeface="Majalla UI"/>
            </a:endParaRPr>
          </a:p>
          <a:p>
            <a:pPr marL="609600" indent="-609600" algn="r" rtl="1" eaLnBrk="1" hangingPunct="1">
              <a:lnSpc>
                <a:spcPct val="80000"/>
              </a:lnSpc>
              <a:buFont typeface="Wingdings" pitchFamily="2" charset="2"/>
              <a:buNone/>
              <a:defRPr/>
            </a:pPr>
            <a:endParaRPr lang="fa-IR" sz="2800" dirty="0" smtClean="0">
              <a:ea typeface="Majalla UI"/>
            </a:endParaRPr>
          </a:p>
          <a:p>
            <a:pPr marL="609600" indent="-609600" algn="r" rtl="1" eaLnBrk="1" hangingPunct="1">
              <a:lnSpc>
                <a:spcPct val="80000"/>
              </a:lnSpc>
              <a:defRPr/>
            </a:pPr>
            <a:r>
              <a:rPr lang="ar-SA" sz="2800" b="1" dirty="0" smtClean="0">
                <a:ea typeface="Majalla UI"/>
              </a:rPr>
              <a:t> هر شركت كننده بايد تحت پوشش بيمه شخصي قرار بگيرد.</a:t>
            </a:r>
            <a:endParaRPr lang="fa-IR" sz="2800" b="1" dirty="0" smtClean="0">
              <a:ea typeface="Majalla UI"/>
            </a:endParaRPr>
          </a:p>
          <a:p>
            <a:pPr marL="609600" indent="-609600" algn="r" rtl="1" eaLnBrk="1" hangingPunct="1">
              <a:lnSpc>
                <a:spcPct val="80000"/>
              </a:lnSpc>
              <a:buFont typeface="Wingdings 2" pitchFamily="18" charset="2"/>
              <a:buNone/>
              <a:defRPr/>
            </a:pPr>
            <a:endParaRPr lang="fa-IR" sz="2800" dirty="0" smtClean="0">
              <a:ea typeface="Majalla UI"/>
            </a:endParaRPr>
          </a:p>
          <a:p>
            <a:pPr marL="609600" indent="-609600" algn="r" rtl="1" eaLnBrk="1" hangingPunct="1">
              <a:lnSpc>
                <a:spcPct val="80000"/>
              </a:lnSpc>
              <a:buFont typeface="Wingdings 2" pitchFamily="18" charset="2"/>
              <a:buNone/>
              <a:defRPr/>
            </a:pPr>
            <a:endParaRPr lang="fa-IR" sz="2800" dirty="0" smtClean="0">
              <a:ea typeface="Majalla UI"/>
            </a:endParaRPr>
          </a:p>
          <a:p>
            <a:pPr marL="609600" indent="-609600" algn="r" rtl="1" eaLnBrk="1" hangingPunct="1">
              <a:lnSpc>
                <a:spcPct val="80000"/>
              </a:lnSpc>
              <a:defRPr/>
            </a:pPr>
            <a:r>
              <a:rPr lang="ar-SA" sz="2800" dirty="0" smtClean="0">
                <a:ea typeface="Majalla UI"/>
              </a:rPr>
              <a:t> تمامي محققان نيز بايد از لحاظ جبران خسارت تحت پوشش بيمه قرار بگيرند.</a:t>
            </a:r>
            <a:endParaRPr lang="en-US" sz="2800" dirty="0" smtClean="0"/>
          </a:p>
          <a:p>
            <a:pPr marL="609600" indent="-609600" algn="r" rtl="1" eaLnBrk="1" hangingPunct="1">
              <a:lnSpc>
                <a:spcPct val="80000"/>
              </a:lnSpc>
              <a:buFont typeface="Wingdings" pitchFamily="2" charset="2"/>
              <a:buNone/>
              <a:defRPr/>
            </a:pPr>
            <a:r>
              <a:rPr lang="ar-SA" sz="2800" dirty="0" smtClean="0">
                <a:ea typeface="Majalla UI"/>
              </a:rPr>
              <a:t> </a:t>
            </a:r>
            <a:endParaRPr lang="en-US" sz="2800" dirty="0" smtClean="0"/>
          </a:p>
        </p:txBody>
      </p:sp>
      <p:graphicFrame>
        <p:nvGraphicFramePr>
          <p:cNvPr id="5" name="Diagram 4"/>
          <p:cNvGraphicFramePr/>
          <p:nvPr/>
        </p:nvGraphicFramePr>
        <p:xfrm>
          <a:off x="1475656" y="404664"/>
          <a:ext cx="5742004" cy="793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395536" y="1556792"/>
            <a:ext cx="8229600" cy="4896544"/>
          </a:xfrm>
          <a:solidFill>
            <a:schemeClr val="bg2"/>
          </a:solidFill>
        </p:spPr>
        <p:txBody>
          <a:bodyPr>
            <a:noAutofit/>
          </a:bodyPr>
          <a:lstStyle/>
          <a:p>
            <a:pPr marL="609600" indent="-609600" algn="r" rtl="1" eaLnBrk="1" hangingPunct="1">
              <a:lnSpc>
                <a:spcPct val="80000"/>
              </a:lnSpc>
              <a:buClr>
                <a:srgbClr val="FF0066"/>
              </a:buClr>
              <a:buFont typeface="Wingdings" pitchFamily="2" charset="2"/>
              <a:buChar char="q"/>
            </a:pPr>
            <a:endParaRPr lang="en-GB" sz="2400" dirty="0" smtClean="0">
              <a:ea typeface="Majalla UI"/>
            </a:endParaRPr>
          </a:p>
          <a:p>
            <a:pPr marL="609600" indent="-609600" algn="r" rtl="1" eaLnBrk="1" hangingPunct="1">
              <a:lnSpc>
                <a:spcPct val="80000"/>
              </a:lnSpc>
              <a:buClr>
                <a:srgbClr val="FF0066"/>
              </a:buClr>
              <a:buFont typeface="Wingdings" pitchFamily="2" charset="2"/>
              <a:buChar char="q"/>
            </a:pPr>
            <a:r>
              <a:rPr lang="ar-SA" sz="2400" dirty="0" smtClean="0">
                <a:ea typeface="Majalla UI"/>
              </a:rPr>
              <a:t>نمونه مورد بررسي نيز بايد </a:t>
            </a:r>
            <a:r>
              <a:rPr lang="ar-SA" sz="2400" b="1" u="sng" dirty="0" smtClean="0">
                <a:ea typeface="Majalla UI"/>
              </a:rPr>
              <a:t>آگاه </a:t>
            </a:r>
            <a:r>
              <a:rPr lang="ar-SA" sz="2400" dirty="0" smtClean="0">
                <a:ea typeface="Majalla UI"/>
              </a:rPr>
              <a:t>شود كه كل خصوصيات تحقيق فقط هنگام تكميل آن به اطلاعش خواهد رسيد. </a:t>
            </a:r>
            <a:br>
              <a:rPr lang="ar-SA" sz="2400" dirty="0" smtClean="0">
                <a:ea typeface="Majalla UI"/>
              </a:rPr>
            </a:br>
            <a:r>
              <a:rPr lang="ar-SA" sz="2400" dirty="0" smtClean="0">
                <a:ea typeface="Majalla UI"/>
              </a:rPr>
              <a:t>  </a:t>
            </a:r>
            <a:endParaRPr lang="en-US" sz="2400" dirty="0" smtClean="0"/>
          </a:p>
          <a:p>
            <a:pPr marL="609600" indent="-609600" algn="r" rtl="1" eaLnBrk="1" hangingPunct="1">
              <a:lnSpc>
                <a:spcPct val="80000"/>
              </a:lnSpc>
              <a:buClr>
                <a:srgbClr val="FF0066"/>
              </a:buClr>
              <a:buFont typeface="Wingdings" pitchFamily="2" charset="2"/>
              <a:buChar char="q"/>
            </a:pPr>
            <a:r>
              <a:rPr lang="ar-SA" sz="2400" dirty="0" smtClean="0">
                <a:ea typeface="Majalla UI"/>
              </a:rPr>
              <a:t>محقق مسئول مستقيم و موظف به اطلاع رساني است: اطلاع رساني از طريق اشخاص ثالث محقق را از اين مسئوليت مبرا نمي كند. </a:t>
            </a:r>
            <a:br>
              <a:rPr lang="ar-SA" sz="2400" dirty="0" smtClean="0">
                <a:ea typeface="Majalla UI"/>
              </a:rPr>
            </a:br>
            <a:r>
              <a:rPr lang="ar-SA" sz="2400" dirty="0" smtClean="0">
                <a:ea typeface="Majalla UI"/>
              </a:rPr>
              <a:t>  </a:t>
            </a:r>
            <a:endParaRPr lang="en-US" sz="2400" dirty="0" smtClean="0"/>
          </a:p>
          <a:p>
            <a:pPr marL="609600" indent="-609600" algn="r" rtl="1" eaLnBrk="1" hangingPunct="1">
              <a:lnSpc>
                <a:spcPct val="80000"/>
              </a:lnSpc>
              <a:buClr>
                <a:srgbClr val="FF0066"/>
              </a:buClr>
              <a:buFont typeface="Wingdings" pitchFamily="2" charset="2"/>
              <a:buChar char="q"/>
            </a:pPr>
            <a:r>
              <a:rPr lang="ar-SA" sz="2400" dirty="0" smtClean="0">
                <a:ea typeface="Majalla UI"/>
              </a:rPr>
              <a:t>ورود شخصي كه </a:t>
            </a:r>
            <a:r>
              <a:rPr lang="ar-SA" sz="2400" u="sng" dirty="0" smtClean="0">
                <a:ea typeface="Majalla UI"/>
              </a:rPr>
              <a:t>از خصوصيات تحقيق بي اطلاع است</a:t>
            </a:r>
            <a:r>
              <a:rPr lang="ar-SA" sz="2400" dirty="0" smtClean="0">
                <a:ea typeface="Majalla UI"/>
              </a:rPr>
              <a:t> به تحقيق ممنوع مي باشد </a:t>
            </a:r>
            <a:r>
              <a:rPr lang="fa-IR" sz="2400" dirty="0" smtClean="0">
                <a:ea typeface="Majalla UI"/>
              </a:rPr>
              <a:t>.</a:t>
            </a:r>
          </a:p>
          <a:p>
            <a:pPr marL="609600" indent="-609600" algn="r" rtl="1" eaLnBrk="1" hangingPunct="1">
              <a:lnSpc>
                <a:spcPct val="80000"/>
              </a:lnSpc>
              <a:buClr>
                <a:srgbClr val="FF0066"/>
              </a:buClr>
              <a:buFont typeface="Wingdings" pitchFamily="2" charset="2"/>
              <a:buChar char="q"/>
            </a:pPr>
            <a:endParaRPr lang="fa-IR" sz="2400" dirty="0" smtClean="0">
              <a:ea typeface="Majalla UI"/>
            </a:endParaRPr>
          </a:p>
          <a:p>
            <a:pPr marL="609600" indent="-609600" algn="r" rtl="1" eaLnBrk="1" hangingPunct="1">
              <a:lnSpc>
                <a:spcPct val="80000"/>
              </a:lnSpc>
              <a:buClr>
                <a:srgbClr val="FF0066"/>
              </a:buClr>
              <a:buFont typeface="Wingdings" pitchFamily="2" charset="2"/>
              <a:buChar char="q"/>
            </a:pPr>
            <a:r>
              <a:rPr lang="ar-SA" sz="2400" dirty="0" smtClean="0">
                <a:ea typeface="Majalla UI"/>
              </a:rPr>
              <a:t>نحوه گزارش نتايج پژوهش بايد ضامن حقوق مادي وغير مادي تمامي افراد مربوط به تحقيق باشد از جمله خود محقق يا محققان</a:t>
            </a:r>
            <a:r>
              <a:rPr lang="en-GB" sz="2400" dirty="0" smtClean="0"/>
              <a:t>,</a:t>
            </a:r>
            <a:r>
              <a:rPr lang="ar-SA" sz="2400" dirty="0" smtClean="0">
                <a:ea typeface="Majalla UI"/>
              </a:rPr>
              <a:t> افراد مورد بررسي و مؤسسه تحقيق كننده.</a:t>
            </a:r>
            <a:br>
              <a:rPr lang="ar-SA" sz="2400" dirty="0" smtClean="0">
                <a:ea typeface="Majalla UI"/>
              </a:rPr>
            </a:br>
            <a:r>
              <a:rPr lang="ar-SA" sz="2400" dirty="0" smtClean="0">
                <a:ea typeface="Majalla UI"/>
              </a:rPr>
              <a:t>  </a:t>
            </a:r>
            <a:endParaRPr lang="en-US" sz="2400" dirty="0" smtClean="0"/>
          </a:p>
        </p:txBody>
      </p:sp>
      <p:graphicFrame>
        <p:nvGraphicFramePr>
          <p:cNvPr id="5" name="Diagram 4"/>
          <p:cNvGraphicFramePr/>
          <p:nvPr/>
        </p:nvGraphicFramePr>
        <p:xfrm>
          <a:off x="1547664" y="260648"/>
          <a:ext cx="5742004" cy="793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827584" y="1628800"/>
            <a:ext cx="7439025" cy="4464050"/>
          </a:xfrm>
        </p:spPr>
        <p:style>
          <a:lnRef idx="1">
            <a:schemeClr val="accent1"/>
          </a:lnRef>
          <a:fillRef idx="2">
            <a:schemeClr val="accent1"/>
          </a:fillRef>
          <a:effectRef idx="1">
            <a:schemeClr val="accent1"/>
          </a:effectRef>
          <a:fontRef idx="minor">
            <a:schemeClr val="dk1"/>
          </a:fontRef>
        </p:style>
        <p:txBody>
          <a:bodyPr>
            <a:normAutofit/>
          </a:bodyPr>
          <a:lstStyle/>
          <a:p>
            <a:pPr marL="609600" indent="-609600" algn="r" rtl="1" eaLnBrk="1" hangingPunct="1">
              <a:lnSpc>
                <a:spcPct val="80000"/>
              </a:lnSpc>
              <a:buClr>
                <a:srgbClr val="66FF66"/>
              </a:buClr>
              <a:buFont typeface="Wingdings" pitchFamily="2" charset="2"/>
              <a:buChar char="q"/>
            </a:pPr>
            <a:r>
              <a:rPr lang="ar-SA" sz="2800" dirty="0" smtClean="0">
                <a:ea typeface="Majalla UI"/>
              </a:rPr>
              <a:t>در كار آزمايي هايي كه نياز به گروه </a:t>
            </a:r>
            <a:r>
              <a:rPr lang="ar-SA" sz="2800" dirty="0" smtClean="0">
                <a:solidFill>
                  <a:srgbClr val="FF0000"/>
                </a:solidFill>
                <a:ea typeface="Majalla UI"/>
              </a:rPr>
              <a:t>مورد و شاهد </a:t>
            </a:r>
            <a:r>
              <a:rPr lang="ar-SA" sz="2800" dirty="0" smtClean="0">
                <a:ea typeface="Majalla UI"/>
              </a:rPr>
              <a:t>دارد شركت كنندگان بايد آگاه باشند كه امكان دارد در حين بررسي به دنبال تقسيم تصادفي به يكي از دو گروه فوق وارد شوند.</a:t>
            </a:r>
            <a:endParaRPr lang="fa-IR" sz="2800" dirty="0" smtClean="0">
              <a:ea typeface="Majalla UI"/>
            </a:endParaRPr>
          </a:p>
          <a:p>
            <a:pPr marL="609600" indent="-609600" algn="r" rtl="1" eaLnBrk="1" hangingPunct="1">
              <a:lnSpc>
                <a:spcPct val="80000"/>
              </a:lnSpc>
              <a:buClr>
                <a:srgbClr val="66FF66"/>
              </a:buClr>
              <a:buFont typeface="Wingdings" pitchFamily="2" charset="2"/>
              <a:buChar char="q"/>
            </a:pPr>
            <a:endParaRPr lang="fa-IR" sz="2800" dirty="0" smtClean="0">
              <a:ea typeface="Majalla UI"/>
            </a:endParaRPr>
          </a:p>
          <a:p>
            <a:pPr marL="609600" indent="-609600" algn="r" rtl="1" eaLnBrk="1" hangingPunct="1">
              <a:lnSpc>
                <a:spcPct val="80000"/>
              </a:lnSpc>
              <a:buClr>
                <a:srgbClr val="66FF66"/>
              </a:buClr>
              <a:buNone/>
            </a:pPr>
            <a:endParaRPr lang="fa-IR" sz="2800" dirty="0" smtClean="0">
              <a:ea typeface="Majalla UI"/>
            </a:endParaRPr>
          </a:p>
          <a:p>
            <a:pPr marL="609600" indent="-609600" algn="r" rtl="1" eaLnBrk="1" hangingPunct="1">
              <a:lnSpc>
                <a:spcPct val="80000"/>
              </a:lnSpc>
              <a:buClr>
                <a:srgbClr val="66FF66"/>
              </a:buClr>
              <a:buFont typeface="Wingdings" pitchFamily="2" charset="2"/>
              <a:buChar char="q"/>
            </a:pPr>
            <a:r>
              <a:rPr lang="ar-SA" sz="2800" dirty="0" smtClean="0">
                <a:ea typeface="Majalla UI"/>
              </a:rPr>
              <a:t>تحقيق بر روي انسان فقط در صورتي توجيه پذير است كه مزاياي بيشتري از خطرات بالقوه تحقيق باشد. داوري اين امر بر عهده </a:t>
            </a:r>
            <a:r>
              <a:rPr lang="ar-SA" sz="2800" b="1" dirty="0" smtClean="0">
                <a:solidFill>
                  <a:srgbClr val="FF0000"/>
                </a:solidFill>
                <a:ea typeface="Majalla UI"/>
              </a:rPr>
              <a:t>كميته اخلاق </a:t>
            </a:r>
            <a:r>
              <a:rPr lang="ar-SA" sz="2800" dirty="0" smtClean="0">
                <a:ea typeface="Majalla UI"/>
              </a:rPr>
              <a:t>در تحقيقات پزشكي مي باشد كه با كمك نظارت متخصصين مربوطه به نتيجه در اين بابت مي رسد. </a:t>
            </a:r>
            <a:br>
              <a:rPr lang="ar-SA" sz="2800" dirty="0" smtClean="0">
                <a:ea typeface="Majalla UI"/>
              </a:rPr>
            </a:br>
            <a:r>
              <a:rPr lang="ar-SA" sz="2800" dirty="0" smtClean="0">
                <a:ea typeface="Majalla UI"/>
              </a:rPr>
              <a:t>  </a:t>
            </a:r>
            <a:endParaRPr lang="en-US" sz="2800" dirty="0" smtClean="0"/>
          </a:p>
        </p:txBody>
      </p:sp>
      <p:graphicFrame>
        <p:nvGraphicFramePr>
          <p:cNvPr id="5" name="Diagram 4"/>
          <p:cNvGraphicFramePr/>
          <p:nvPr/>
        </p:nvGraphicFramePr>
        <p:xfrm>
          <a:off x="1475656" y="260648"/>
          <a:ext cx="6242070" cy="793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dk1" tx1="lt1" bg2="dk2" tx2="lt2" accent1="accent1" accent2="accent2" accent3="accent3" accent4="accent4" accent5="accent5" accent6="accent6" hlink="hlink" folHlink="folHlink"/>
  </p:clrMapOvr>
  <p:transition spd="med">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467544" y="1628800"/>
            <a:ext cx="8229600" cy="468052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609600" indent="-609600" algn="r" rtl="1" eaLnBrk="1" hangingPunct="1">
              <a:lnSpc>
                <a:spcPct val="80000"/>
              </a:lnSpc>
              <a:buClr>
                <a:srgbClr val="FF99FF"/>
              </a:buClr>
              <a:buFont typeface="Wingdings" pitchFamily="2" charset="2"/>
              <a:buChar char="q"/>
            </a:pPr>
            <a:endParaRPr lang="fa-IR" sz="2800" dirty="0" smtClean="0">
              <a:ea typeface="Majalla UI"/>
            </a:endParaRPr>
          </a:p>
          <a:p>
            <a:pPr marL="609600" indent="-609600" algn="r" rtl="1" eaLnBrk="1" hangingPunct="1">
              <a:lnSpc>
                <a:spcPct val="80000"/>
              </a:lnSpc>
              <a:buClr>
                <a:srgbClr val="FF99FF"/>
              </a:buClr>
              <a:buFont typeface="Wingdings" pitchFamily="2" charset="2"/>
              <a:buChar char="q"/>
            </a:pPr>
            <a:r>
              <a:rPr lang="ar-SA" sz="2800" dirty="0" smtClean="0">
                <a:ea typeface="Majalla UI"/>
              </a:rPr>
              <a:t>قراردادن فرد مورد بررسي در معرض خطر يا زيان</a:t>
            </a:r>
            <a:r>
              <a:rPr lang="fa-IR" sz="2800" dirty="0" smtClean="0">
                <a:ea typeface="Majalla UI"/>
              </a:rPr>
              <a:t> </a:t>
            </a:r>
            <a:r>
              <a:rPr lang="ar-SA" sz="2800" dirty="0" smtClean="0">
                <a:ea typeface="Majalla UI"/>
              </a:rPr>
              <a:t>و به خاطر سرعت، سهولت كار، راحتي محقق، هزينه پائين تر و يا صرفا عملي بودن آن </a:t>
            </a:r>
            <a:r>
              <a:rPr lang="ar-SA" sz="2800" dirty="0" smtClean="0">
                <a:solidFill>
                  <a:srgbClr val="FF0000"/>
                </a:solidFill>
                <a:ea typeface="Majalla UI"/>
              </a:rPr>
              <a:t>به هيچ وجه توجيه پذير نمي باشد.</a:t>
            </a:r>
            <a:endParaRPr lang="fa-IR" sz="2800" dirty="0" smtClean="0">
              <a:solidFill>
                <a:srgbClr val="FF0000"/>
              </a:solidFill>
              <a:ea typeface="Majalla UI"/>
            </a:endParaRPr>
          </a:p>
          <a:p>
            <a:pPr marL="609600" indent="-609600" algn="r" rtl="1" eaLnBrk="1" hangingPunct="1">
              <a:lnSpc>
                <a:spcPct val="80000"/>
              </a:lnSpc>
              <a:buClr>
                <a:srgbClr val="FF99FF"/>
              </a:buClr>
              <a:buFont typeface="Wingdings" pitchFamily="2" charset="2"/>
              <a:buChar char="q"/>
            </a:pPr>
            <a:endParaRPr lang="fa-IR" sz="2800" b="1" u="sng" dirty="0" smtClean="0">
              <a:ea typeface="Majalla UI"/>
            </a:endParaRPr>
          </a:p>
          <a:p>
            <a:pPr marL="609600" indent="-609600" algn="r" rtl="1" eaLnBrk="1" hangingPunct="1">
              <a:lnSpc>
                <a:spcPct val="80000"/>
              </a:lnSpc>
              <a:buClr>
                <a:srgbClr val="FF99FF"/>
              </a:buClr>
              <a:buFont typeface="Wingdings 2" pitchFamily="18" charset="2"/>
              <a:buNone/>
            </a:pPr>
            <a:endParaRPr lang="fa-IR" sz="2800" dirty="0" smtClean="0">
              <a:ea typeface="Majalla UI"/>
            </a:endParaRPr>
          </a:p>
          <a:p>
            <a:pPr marL="609600" indent="-609600" algn="r" rtl="1" eaLnBrk="1" hangingPunct="1">
              <a:lnSpc>
                <a:spcPct val="80000"/>
              </a:lnSpc>
              <a:buClr>
                <a:srgbClr val="FF99FF"/>
              </a:buClr>
              <a:buFont typeface="Wingdings 2" pitchFamily="18" charset="2"/>
              <a:buNone/>
            </a:pPr>
            <a:endParaRPr lang="fa-IR" sz="2800" dirty="0" smtClean="0">
              <a:ea typeface="Majalla UI"/>
            </a:endParaRPr>
          </a:p>
          <a:p>
            <a:pPr marL="609600" indent="-609600" algn="r" rtl="1" eaLnBrk="1" hangingPunct="1">
              <a:lnSpc>
                <a:spcPct val="80000"/>
              </a:lnSpc>
              <a:buClr>
                <a:srgbClr val="FF99FF"/>
              </a:buClr>
              <a:buFont typeface="Wingdings 2" pitchFamily="18" charset="2"/>
              <a:buNone/>
            </a:pPr>
            <a:endParaRPr lang="fa-IR" sz="2800" dirty="0" smtClean="0">
              <a:ea typeface="Majalla UI"/>
            </a:endParaRPr>
          </a:p>
          <a:p>
            <a:pPr marL="609600" indent="-609600" algn="r" rtl="1" eaLnBrk="1" hangingPunct="1">
              <a:lnSpc>
                <a:spcPct val="80000"/>
              </a:lnSpc>
              <a:buClr>
                <a:srgbClr val="FF99FF"/>
              </a:buClr>
              <a:buFont typeface="Wingdings" pitchFamily="2" charset="2"/>
              <a:buChar char="q"/>
            </a:pPr>
            <a:r>
              <a:rPr lang="ar-SA" sz="2800" dirty="0" smtClean="0">
                <a:ea typeface="Majalla UI"/>
              </a:rPr>
              <a:t> هنگامي كه پژوهشي نمونه مورد بررسي خود را در معرض خطرات بالقوه قرار بدهد و افراد حاضر در اين نمونه </a:t>
            </a:r>
            <a:r>
              <a:rPr lang="ar-SA" sz="2800" b="1" dirty="0" smtClean="0">
                <a:solidFill>
                  <a:srgbClr val="FF0000"/>
                </a:solidFill>
                <a:ea typeface="Majalla UI"/>
              </a:rPr>
              <a:t>از طبقات اقتصادي - اجتماعي پايين و يا كم سوادتر جامعه هستند</a:t>
            </a:r>
            <a:r>
              <a:rPr lang="ar-SA" sz="2800" dirty="0" smtClean="0">
                <a:solidFill>
                  <a:srgbClr val="FF0000"/>
                </a:solidFill>
                <a:ea typeface="Majalla UI"/>
              </a:rPr>
              <a:t>، </a:t>
            </a:r>
            <a:r>
              <a:rPr lang="ar-SA" sz="2800" dirty="0" smtClean="0">
                <a:ea typeface="Majalla UI"/>
              </a:rPr>
              <a:t>كميته ذيربط بايد اطمينان حاصل كند كه اين افراد از تبعات كار خود كاملا آگاه مي باشند. </a:t>
            </a:r>
            <a:br>
              <a:rPr lang="ar-SA" sz="2800" dirty="0" smtClean="0">
                <a:ea typeface="Majalla UI"/>
              </a:rPr>
            </a:br>
            <a:r>
              <a:rPr lang="ar-SA" sz="2800" dirty="0" smtClean="0">
                <a:ea typeface="Majalla UI"/>
              </a:rPr>
              <a:t>  </a:t>
            </a:r>
            <a:endParaRPr lang="en-US" sz="2800" dirty="0" smtClean="0"/>
          </a:p>
          <a:p>
            <a:pPr marL="609600" indent="-609600" algn="r" rtl="1" eaLnBrk="1" hangingPunct="1">
              <a:lnSpc>
                <a:spcPct val="80000"/>
              </a:lnSpc>
              <a:buClr>
                <a:srgbClr val="FF99FF"/>
              </a:buClr>
              <a:buFont typeface="Wingdings" pitchFamily="2" charset="2"/>
              <a:buChar char="q"/>
            </a:pPr>
            <a:endParaRPr lang="en-US" sz="2800" dirty="0" smtClean="0"/>
          </a:p>
        </p:txBody>
      </p:sp>
      <p:grpSp>
        <p:nvGrpSpPr>
          <p:cNvPr id="2" name="Group 3"/>
          <p:cNvGrpSpPr/>
          <p:nvPr/>
        </p:nvGrpSpPr>
        <p:grpSpPr>
          <a:xfrm>
            <a:off x="1403648" y="188640"/>
            <a:ext cx="6242070" cy="767520"/>
            <a:chOff x="0" y="26212"/>
            <a:chExt cx="6242070" cy="767520"/>
          </a:xfrm>
          <a:scene3d>
            <a:camera prst="orthographicFront"/>
            <a:lightRig rig="flat" dir="t"/>
          </a:scene3d>
        </p:grpSpPr>
        <p:sp>
          <p:nvSpPr>
            <p:cNvPr id="5" name="Rounded Rectangle 4"/>
            <p:cNvSpPr/>
            <p:nvPr/>
          </p:nvSpPr>
          <p:spPr>
            <a:xfrm>
              <a:off x="0" y="26212"/>
              <a:ext cx="6242070" cy="7675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6" name="Rounded Rectangle 4"/>
            <p:cNvSpPr/>
            <p:nvPr/>
          </p:nvSpPr>
          <p:spPr>
            <a:xfrm>
              <a:off x="37467" y="63679"/>
              <a:ext cx="6167136" cy="692586"/>
            </a:xfrm>
            <a:prstGeom prst="rect">
              <a:avLst/>
            </a:prstGeom>
            <a:solidFill>
              <a:srgbClr val="FFFF00"/>
            </a:solidFill>
            <a:sp3d/>
          </p:spPr>
          <p:style>
            <a:lnRef idx="0">
              <a:scrgbClr r="0" g="0" b="0"/>
            </a:lnRef>
            <a:fillRef idx="0">
              <a:scrgbClr r="0" g="0" b="0"/>
            </a:fillRef>
            <a:effectRef idx="0">
              <a:scrgbClr r="0" g="0" b="0"/>
            </a:effectRef>
            <a:fontRef idx="minor">
              <a:schemeClr val="dk1"/>
            </a:fontRef>
          </p:style>
          <p:txBody>
            <a:bodyPr lIns="121920" tIns="121920" rIns="121920" bIns="121920" spcCol="1270" anchor="ctr"/>
            <a:lstStyle/>
            <a:p>
              <a:pPr algn="ctr" defTabSz="1422400">
                <a:lnSpc>
                  <a:spcPct val="90000"/>
                </a:lnSpc>
                <a:spcAft>
                  <a:spcPct val="35000"/>
                </a:spcAft>
                <a:defRPr/>
              </a:pPr>
              <a:r>
                <a:rPr lang="ar-SA" sz="3200" dirty="0"/>
                <a:t>اصول اخلاقي در پژوهش هاي علوم پزشك</a:t>
              </a:r>
              <a:r>
                <a:rPr lang="fa-IR" sz="3200" dirty="0"/>
                <a:t>ی</a:t>
              </a:r>
              <a:r>
                <a:rPr lang="en-US" sz="3200" dirty="0"/>
                <a:t> </a:t>
              </a:r>
            </a:p>
          </p:txBody>
        </p:sp>
      </p:gr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lstStyle/>
          <a:p>
            <a:pPr marL="609600" indent="-609600" algn="r" rtl="1" eaLnBrk="1" hangingPunct="1">
              <a:lnSpc>
                <a:spcPct val="90000"/>
              </a:lnSpc>
              <a:buClr>
                <a:srgbClr val="66FFFF"/>
              </a:buClr>
              <a:buFont typeface="Wingdings" pitchFamily="2" charset="2"/>
              <a:buChar char="q"/>
              <a:defRPr/>
            </a:pPr>
            <a:r>
              <a:rPr lang="fa-IR" sz="3200" dirty="0" smtClean="0">
                <a:ea typeface="Majalla UI"/>
              </a:rPr>
              <a:t>اگر</a:t>
            </a:r>
            <a:r>
              <a:rPr lang="ar-SA" sz="3200" dirty="0" smtClean="0">
                <a:ea typeface="Majalla UI"/>
              </a:rPr>
              <a:t> فرد مورد بررسي از ماهيت دارويي كه براي وي تجويز شده بي اطلاع است، محقق بايد تدابير لازم جهت كمك رساني به فرد مورد بررسي در صورت لزوم و در شرايط اضطراري را تدارك ببيند. </a:t>
            </a:r>
            <a:br>
              <a:rPr lang="ar-SA" sz="3200" dirty="0" smtClean="0">
                <a:ea typeface="Majalla UI"/>
              </a:rPr>
            </a:br>
            <a:r>
              <a:rPr lang="ar-SA" sz="3200" dirty="0" smtClean="0">
                <a:ea typeface="Majalla UI"/>
              </a:rPr>
              <a:t>  </a:t>
            </a:r>
            <a:endParaRPr lang="fa-IR" sz="3200" dirty="0" smtClean="0">
              <a:ea typeface="Majalla UI"/>
            </a:endParaRPr>
          </a:p>
          <a:p>
            <a:pPr marL="609600" indent="-609600" algn="r" rtl="1" eaLnBrk="1" hangingPunct="1">
              <a:lnSpc>
                <a:spcPct val="90000"/>
              </a:lnSpc>
              <a:buClr>
                <a:srgbClr val="66FFFF"/>
              </a:buClr>
              <a:buNone/>
              <a:defRPr/>
            </a:pPr>
            <a:endParaRPr lang="en-US" sz="3200" dirty="0" smtClean="0"/>
          </a:p>
          <a:p>
            <a:pPr marL="609600" indent="-609600" algn="r" rtl="1" eaLnBrk="1" hangingPunct="1">
              <a:lnSpc>
                <a:spcPct val="90000"/>
              </a:lnSpc>
              <a:buClr>
                <a:srgbClr val="66FFFF"/>
              </a:buClr>
              <a:buFont typeface="Wingdings" pitchFamily="2" charset="2"/>
              <a:buChar char="q"/>
              <a:defRPr/>
            </a:pPr>
            <a:r>
              <a:rPr lang="ar-SA" sz="3200" dirty="0" smtClean="0">
                <a:ea typeface="Majalla UI"/>
              </a:rPr>
              <a:t>هر نوع آسيب ناشي از شركت در تحقيق بايد طبق قوانين مصوب جبران خسارت شود. </a:t>
            </a:r>
            <a:br>
              <a:rPr lang="ar-SA" sz="3200" dirty="0" smtClean="0">
                <a:ea typeface="Majalla UI"/>
              </a:rPr>
            </a:br>
            <a:r>
              <a:rPr lang="ar-SA" sz="3200" dirty="0" smtClean="0">
                <a:ea typeface="Majalla UI"/>
              </a:rPr>
              <a:t>  </a:t>
            </a:r>
            <a:endParaRPr lang="en-US" sz="3200" dirty="0" smtClean="0"/>
          </a:p>
        </p:txBody>
      </p:sp>
      <p:graphicFrame>
        <p:nvGraphicFramePr>
          <p:cNvPr id="4" name="Diagram 3"/>
          <p:cNvGraphicFramePr/>
          <p:nvPr/>
        </p:nvGraphicFramePr>
        <p:xfrm>
          <a:off x="1285852" y="500042"/>
          <a:ext cx="5742004" cy="793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algn="r" eaLnBrk="1" hangingPunct="1"/>
            <a:endParaRPr lang="fa-IR" sz="3600" dirty="0" smtClean="0">
              <a:ea typeface="Majalla UI"/>
            </a:endParaRPr>
          </a:p>
          <a:p>
            <a:pPr algn="r" rtl="1" eaLnBrk="1" hangingPunct="1">
              <a:buFont typeface="Wingdings" pitchFamily="2" charset="2"/>
              <a:buChar char="Ø"/>
            </a:pPr>
            <a:r>
              <a:rPr lang="fa-IR" sz="3600" dirty="0" smtClean="0">
                <a:ea typeface="Majalla UI"/>
              </a:rPr>
              <a:t>از اهداف اصلی نظام های آموزشی</a:t>
            </a:r>
          </a:p>
          <a:p>
            <a:pPr algn="r" eaLnBrk="1" hangingPunct="1">
              <a:buFont typeface="Wingdings 2" pitchFamily="18" charset="2"/>
              <a:buNone/>
            </a:pPr>
            <a:endParaRPr lang="fa-IR" sz="3600" dirty="0" smtClean="0">
              <a:ea typeface="Majalla UI"/>
            </a:endParaRPr>
          </a:p>
          <a:p>
            <a:pPr algn="r" rtl="1" eaLnBrk="1" hangingPunct="1">
              <a:buFont typeface="Wingdings" pitchFamily="2" charset="2"/>
              <a:buChar char="Ø"/>
            </a:pPr>
            <a:r>
              <a:rPr lang="fa-IR" sz="3600" dirty="0" smtClean="0">
                <a:ea typeface="Majalla UI"/>
              </a:rPr>
              <a:t>شاخصه ها ومولفه های مهم ارزیابی  نظام های آموزشی</a:t>
            </a:r>
          </a:p>
          <a:p>
            <a:pPr algn="r" rtl="1" eaLnBrk="1" hangingPunct="1">
              <a:buFont typeface="Wingdings" pitchFamily="2" charset="2"/>
              <a:buChar char="Ø"/>
            </a:pPr>
            <a:endParaRPr lang="fa-IR" sz="3600" dirty="0" smtClean="0">
              <a:ea typeface="Majalla UI"/>
            </a:endParaRPr>
          </a:p>
          <a:p>
            <a:pPr algn="r" rtl="1" eaLnBrk="1" hangingPunct="1">
              <a:buFont typeface="Wingdings" pitchFamily="2" charset="2"/>
              <a:buChar char="Ø"/>
            </a:pPr>
            <a:r>
              <a:rPr lang="fa-IR" sz="3600" dirty="0" smtClean="0">
                <a:ea typeface="Majalla UI"/>
              </a:rPr>
              <a:t> رشد علمی جامعه</a:t>
            </a:r>
            <a:endParaRPr lang="en-US" sz="3600" dirty="0" smtClean="0"/>
          </a:p>
        </p:txBody>
      </p:sp>
      <p:graphicFrame>
        <p:nvGraphicFramePr>
          <p:cNvPr id="4" name="Diagram 3"/>
          <p:cNvGraphicFramePr/>
          <p:nvPr/>
        </p:nvGraphicFramePr>
        <p:xfrm>
          <a:off x="5715008" y="1071546"/>
          <a:ext cx="3214710" cy="785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5"/>
          <p:cNvGrpSpPr>
            <a:grpSpLocks/>
          </p:cNvGrpSpPr>
          <p:nvPr/>
        </p:nvGrpSpPr>
        <p:grpSpPr bwMode="auto">
          <a:xfrm>
            <a:off x="214313" y="214313"/>
            <a:ext cx="2557487" cy="708025"/>
            <a:chOff x="1525" y="0"/>
            <a:chExt cx="3123126" cy="707886"/>
          </a:xfrm>
        </p:grpSpPr>
        <p:sp>
          <p:nvSpPr>
            <p:cNvPr id="7" name="Rounded Rectangle 6"/>
            <p:cNvSpPr/>
            <p:nvPr/>
          </p:nvSpPr>
          <p:spPr>
            <a:xfrm>
              <a:off x="1525" y="0"/>
              <a:ext cx="3123126" cy="707886"/>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Rounded Rectangle 4"/>
            <p:cNvSpPr/>
            <p:nvPr/>
          </p:nvSpPr>
          <p:spPr>
            <a:xfrm>
              <a:off x="36456" y="34918"/>
              <a:ext cx="3053265" cy="638050"/>
            </a:xfrm>
            <a:prstGeom prst="rect">
              <a:avLst/>
            </a:prstGeom>
          </p:spPr>
          <p:style>
            <a:lnRef idx="0">
              <a:scrgbClr r="0" g="0" b="0"/>
            </a:lnRef>
            <a:fillRef idx="0">
              <a:scrgbClr r="0" g="0" b="0"/>
            </a:fillRef>
            <a:effectRef idx="0">
              <a:scrgbClr r="0" g="0" b="0"/>
            </a:effectRef>
            <a:fontRef idx="minor">
              <a:schemeClr val="lt1"/>
            </a:fontRef>
          </p:style>
          <p:txBody>
            <a:bodyPr lIns="133350" tIns="66675" rIns="133350" bIns="66675" spcCol="1270" anchor="ctr"/>
            <a:lstStyle/>
            <a:p>
              <a:pPr algn="ctr" defTabSz="1555750">
                <a:lnSpc>
                  <a:spcPct val="90000"/>
                </a:lnSpc>
                <a:spcAft>
                  <a:spcPct val="35000"/>
                </a:spcAft>
                <a:defRPr/>
              </a:pPr>
              <a:r>
                <a:rPr lang="ar-SA" sz="3500" dirty="0" smtClean="0"/>
                <a:t>پژوهش</a:t>
              </a:r>
              <a:endParaRPr lang="en-US" sz="3500" dirty="0"/>
            </a:p>
          </p:txBody>
        </p:sp>
      </p:gr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571500" y="1785938"/>
            <a:ext cx="8229600" cy="4873625"/>
          </a:xfrm>
        </p:spPr>
        <p:txBody>
          <a:bodyPr>
            <a:normAutofit/>
          </a:bodyPr>
          <a:lstStyle/>
          <a:p>
            <a:pPr marL="609600" indent="-609600" algn="r" rtl="1" eaLnBrk="1" hangingPunct="1">
              <a:lnSpc>
                <a:spcPct val="80000"/>
              </a:lnSpc>
              <a:buClr>
                <a:srgbClr val="FF9900"/>
              </a:buClr>
              <a:buFont typeface="Wingdings" pitchFamily="2" charset="2"/>
              <a:buChar char="q"/>
            </a:pPr>
            <a:r>
              <a:rPr lang="ar-SA" sz="2800" dirty="0" smtClean="0">
                <a:solidFill>
                  <a:srgbClr val="FF0000"/>
                </a:solidFill>
                <a:ea typeface="Majalla UI"/>
              </a:rPr>
              <a:t>شركت زندانيان </a:t>
            </a:r>
            <a:r>
              <a:rPr lang="ar-SA" sz="2800" dirty="0" smtClean="0">
                <a:ea typeface="Majalla UI"/>
              </a:rPr>
              <a:t>در تحقيقات بلامانع است مشروط بر اينكه نتايج تحقيق نيز اختصاصا شامل زندانيان باشد. كسب رضايت كتبي در اين مورد لازم است</a:t>
            </a:r>
            <a:r>
              <a:rPr lang="ar-SA" sz="2800" dirty="0" smtClean="0">
                <a:solidFill>
                  <a:schemeClr val="tx2">
                    <a:lumMod val="60000"/>
                    <a:lumOff val="40000"/>
                  </a:schemeClr>
                </a:solidFill>
                <a:ea typeface="Majalla UI"/>
              </a:rPr>
              <a:t>. </a:t>
            </a:r>
            <a:endParaRPr lang="en-GB" sz="2800" dirty="0" smtClean="0">
              <a:solidFill>
                <a:schemeClr val="tx2">
                  <a:lumMod val="60000"/>
                  <a:lumOff val="40000"/>
                </a:schemeClr>
              </a:solidFill>
              <a:ea typeface="Majalla UI"/>
            </a:endParaRPr>
          </a:p>
          <a:p>
            <a:pPr marL="609600" indent="-609600" algn="r" rtl="1" eaLnBrk="1" hangingPunct="1">
              <a:lnSpc>
                <a:spcPct val="80000"/>
              </a:lnSpc>
              <a:buClr>
                <a:srgbClr val="FF9900"/>
              </a:buClr>
              <a:buNone/>
            </a:pPr>
            <a:r>
              <a:rPr lang="ar-SA" sz="2800" dirty="0" smtClean="0">
                <a:solidFill>
                  <a:schemeClr val="tx2">
                    <a:lumMod val="60000"/>
                    <a:lumOff val="40000"/>
                  </a:schemeClr>
                </a:solidFill>
                <a:ea typeface="Majalla UI"/>
              </a:rPr>
              <a:t/>
            </a:r>
            <a:br>
              <a:rPr lang="ar-SA" sz="2800" dirty="0" smtClean="0">
                <a:solidFill>
                  <a:schemeClr val="tx2">
                    <a:lumMod val="60000"/>
                    <a:lumOff val="40000"/>
                  </a:schemeClr>
                </a:solidFill>
                <a:ea typeface="Majalla UI"/>
              </a:rPr>
            </a:br>
            <a:r>
              <a:rPr lang="ar-SA" sz="2800" dirty="0" smtClean="0">
                <a:solidFill>
                  <a:schemeClr val="tx2">
                    <a:lumMod val="60000"/>
                    <a:lumOff val="40000"/>
                  </a:schemeClr>
                </a:solidFill>
                <a:ea typeface="Majalla UI"/>
              </a:rPr>
              <a:t>  </a:t>
            </a:r>
            <a:endParaRPr lang="en-US" sz="2800" dirty="0" smtClean="0">
              <a:solidFill>
                <a:schemeClr val="tx2">
                  <a:lumMod val="60000"/>
                  <a:lumOff val="40000"/>
                </a:schemeClr>
              </a:solidFill>
            </a:endParaRPr>
          </a:p>
          <a:p>
            <a:pPr marL="609600" indent="-609600" algn="r" rtl="1" eaLnBrk="1" hangingPunct="1">
              <a:lnSpc>
                <a:spcPct val="80000"/>
              </a:lnSpc>
              <a:buClr>
                <a:srgbClr val="FF9900"/>
              </a:buClr>
              <a:buFont typeface="Wingdings" pitchFamily="2" charset="2"/>
              <a:buChar char="q"/>
            </a:pPr>
            <a:r>
              <a:rPr lang="ar-SA" sz="2800" dirty="0" smtClean="0">
                <a:ea typeface="Majalla UI"/>
              </a:rPr>
              <a:t>محقق </a:t>
            </a:r>
            <a:r>
              <a:rPr lang="ar-SA" sz="2800" dirty="0" smtClean="0">
                <a:solidFill>
                  <a:srgbClr val="FF9900"/>
                </a:solidFill>
                <a:ea typeface="Majalla UI"/>
              </a:rPr>
              <a:t>نمي تواند از زندانيان بعنوان ”موارد ترجيحي</a:t>
            </a:r>
            <a:r>
              <a:rPr lang="ar-SA" sz="2800" dirty="0" smtClean="0">
                <a:ea typeface="Majalla UI"/>
              </a:rPr>
              <a:t>“ جهت بررسي خوداستفاده كند صرفا به خاطر اينكه اين افراد هميشه براي اين موضوع در دسترس باشند. </a:t>
            </a:r>
            <a:br>
              <a:rPr lang="ar-SA" sz="2800" dirty="0" smtClean="0">
                <a:ea typeface="Majalla UI"/>
              </a:rPr>
            </a:br>
            <a:r>
              <a:rPr lang="ar-SA" sz="2800" dirty="0" smtClean="0">
                <a:ea typeface="Majalla UI"/>
              </a:rPr>
              <a:t>  </a:t>
            </a:r>
            <a:endParaRPr lang="en-US" sz="2800" dirty="0" smtClean="0"/>
          </a:p>
          <a:p>
            <a:pPr marL="609600" indent="-609600" algn="r" rtl="1" eaLnBrk="1" hangingPunct="1">
              <a:lnSpc>
                <a:spcPct val="80000"/>
              </a:lnSpc>
              <a:buClr>
                <a:srgbClr val="FF9900"/>
              </a:buClr>
              <a:buFont typeface="Wingdings" pitchFamily="2" charset="2"/>
              <a:buChar char="q"/>
            </a:pPr>
            <a:endParaRPr lang="en-US" sz="2800" dirty="0" smtClean="0"/>
          </a:p>
        </p:txBody>
      </p:sp>
      <p:graphicFrame>
        <p:nvGraphicFramePr>
          <p:cNvPr id="4" name="Diagram 3"/>
          <p:cNvGraphicFramePr/>
          <p:nvPr/>
        </p:nvGraphicFramePr>
        <p:xfrm>
          <a:off x="1500166" y="571480"/>
          <a:ext cx="5742004" cy="793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descr="j0158405[1]"/>
          <p:cNvPicPr>
            <a:picLocks noChangeAspect="1" noChangeArrowheads="1"/>
          </p:cNvPicPr>
          <p:nvPr/>
        </p:nvPicPr>
        <p:blipFill>
          <a:blip r:embed="rId6" cstate="print"/>
          <a:srcRect/>
          <a:stretch>
            <a:fillRect/>
          </a:stretch>
        </p:blipFill>
        <p:spPr>
          <a:xfrm>
            <a:off x="642910" y="4714884"/>
            <a:ext cx="1465263" cy="1824037"/>
          </a:xfrm>
          <a:prstGeom prst="rect">
            <a:avLst/>
          </a:prstGeom>
          <a:noFill/>
          <a:ln/>
        </p:spPr>
      </p:pic>
    </p:spTree>
  </p:cSld>
  <p:clrMapOvr>
    <a:masterClrMapping/>
  </p:clrMapOvr>
  <p:transition spd="med">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428625" y="1928813"/>
            <a:ext cx="8229600" cy="4929187"/>
          </a:xfrm>
        </p:spPr>
        <p:txBody>
          <a:bodyPr/>
          <a:lstStyle/>
          <a:p>
            <a:pPr marL="609600" indent="-609600" algn="r" rtl="1" eaLnBrk="1" hangingPunct="1">
              <a:lnSpc>
                <a:spcPct val="80000"/>
              </a:lnSpc>
              <a:defRPr/>
            </a:pPr>
            <a:r>
              <a:rPr lang="ar-SA" sz="2800" dirty="0" smtClean="0">
                <a:ea typeface="Majalla UI"/>
              </a:rPr>
              <a:t>شركت افرادي كه </a:t>
            </a:r>
            <a:r>
              <a:rPr lang="ar-SA" sz="2800" dirty="0" smtClean="0">
                <a:solidFill>
                  <a:srgbClr val="FF0000"/>
                </a:solidFill>
                <a:ea typeface="Majalla UI"/>
              </a:rPr>
              <a:t>اخلالات ادراكي </a:t>
            </a:r>
            <a:r>
              <a:rPr lang="ar-SA" sz="2800" dirty="0" smtClean="0">
                <a:ea typeface="Majalla UI"/>
              </a:rPr>
              <a:t>داشته و يا از لحاظ قانون شخصا نمي توانند قراردادي بشوند مربوط به</a:t>
            </a:r>
            <a:r>
              <a:rPr lang="ar-SA" sz="2800" dirty="0" smtClean="0">
                <a:solidFill>
                  <a:srgbClr val="FF0000"/>
                </a:solidFill>
                <a:ea typeface="Majalla UI"/>
              </a:rPr>
              <a:t> قيم </a:t>
            </a:r>
            <a:r>
              <a:rPr lang="ar-SA" sz="2800" dirty="0" smtClean="0">
                <a:ea typeface="Majalla UI"/>
              </a:rPr>
              <a:t>ايشان</a:t>
            </a:r>
            <a:r>
              <a:rPr lang="fa-IR" sz="2800" dirty="0" smtClean="0">
                <a:ea typeface="Majalla UI"/>
              </a:rPr>
              <a:t> </a:t>
            </a:r>
            <a:r>
              <a:rPr lang="ar-SA" sz="2800" dirty="0" smtClean="0">
                <a:ea typeface="Majalla UI"/>
              </a:rPr>
              <a:t>مي باشد كه مي تواند از جانب اين افراد رضايت بدهد.</a:t>
            </a:r>
            <a:endParaRPr lang="fa-IR" sz="2800" dirty="0" smtClean="0">
              <a:ea typeface="Majalla UI"/>
            </a:endParaRPr>
          </a:p>
          <a:p>
            <a:pPr marL="609600" indent="-609600" algn="r" rtl="1" eaLnBrk="1" hangingPunct="1">
              <a:lnSpc>
                <a:spcPct val="80000"/>
              </a:lnSpc>
              <a:buFont typeface="Wingdings" pitchFamily="2" charset="2"/>
              <a:buNone/>
              <a:defRPr/>
            </a:pPr>
            <a:r>
              <a:rPr lang="ar-SA" sz="2800" dirty="0" smtClean="0">
                <a:ea typeface="Majalla UI"/>
              </a:rPr>
              <a:t> </a:t>
            </a:r>
            <a:endParaRPr lang="fa-IR" sz="2800" dirty="0" smtClean="0">
              <a:ea typeface="Majalla UI"/>
            </a:endParaRPr>
          </a:p>
          <a:p>
            <a:pPr marL="609600" indent="-609600" algn="r" rtl="1" eaLnBrk="1" hangingPunct="1">
              <a:lnSpc>
                <a:spcPct val="80000"/>
              </a:lnSpc>
              <a:defRPr/>
            </a:pPr>
            <a:r>
              <a:rPr lang="ar-SA" sz="2800" dirty="0" smtClean="0">
                <a:ea typeface="Majalla UI"/>
              </a:rPr>
              <a:t>افرادي كه در حين تحقيق دچار اختلالات ادراكي و يا حالات روانپزشكي بشوند</a:t>
            </a:r>
            <a:r>
              <a:rPr lang="ar-SA" sz="2800" b="1" dirty="0" smtClean="0">
                <a:ea typeface="Majalla UI"/>
              </a:rPr>
              <a:t> </a:t>
            </a:r>
            <a:r>
              <a:rPr lang="ar-SA" sz="2800" dirty="0" smtClean="0">
                <a:ea typeface="Majalla UI"/>
              </a:rPr>
              <a:t>نيز شامل اين اصل</a:t>
            </a:r>
            <a:r>
              <a:rPr lang="fa-IR" sz="2800" dirty="0" smtClean="0">
                <a:ea typeface="Majalla UI"/>
              </a:rPr>
              <a:t> می </a:t>
            </a:r>
            <a:r>
              <a:rPr lang="ar-SA" sz="2800" dirty="0" smtClean="0">
                <a:ea typeface="Majalla UI"/>
              </a:rPr>
              <a:t> باشند</a:t>
            </a:r>
            <a:r>
              <a:rPr lang="fa-IR" sz="2800" dirty="0" smtClean="0">
                <a:ea typeface="Majalla UI"/>
              </a:rPr>
              <a:t> و </a:t>
            </a:r>
            <a:r>
              <a:rPr lang="ar-SA" sz="2800" dirty="0" smtClean="0">
                <a:ea typeface="Majalla UI"/>
              </a:rPr>
              <a:t>رضايت قبلي </a:t>
            </a:r>
            <a:endParaRPr lang="fa-IR" sz="2800" dirty="0" smtClean="0">
              <a:ea typeface="Majalla UI"/>
            </a:endParaRPr>
          </a:p>
          <a:p>
            <a:pPr marL="609600" indent="-609600" algn="r" rtl="1" eaLnBrk="1" hangingPunct="1">
              <a:lnSpc>
                <a:spcPct val="80000"/>
              </a:lnSpc>
              <a:defRPr/>
            </a:pPr>
            <a:r>
              <a:rPr lang="ar-SA" sz="2800" dirty="0" smtClean="0">
                <a:ea typeface="Majalla UI"/>
              </a:rPr>
              <a:t>باطل مي شود. </a:t>
            </a:r>
            <a:endParaRPr lang="fa-IR" sz="2800" dirty="0" smtClean="0">
              <a:ea typeface="Majalla UI"/>
            </a:endParaRPr>
          </a:p>
          <a:p>
            <a:pPr marL="609600" indent="-609600" algn="r" rtl="1" eaLnBrk="1" hangingPunct="1">
              <a:lnSpc>
                <a:spcPct val="80000"/>
              </a:lnSpc>
              <a:buFont typeface="Wingdings" pitchFamily="2" charset="2"/>
              <a:buNone/>
              <a:defRPr/>
            </a:pPr>
            <a:endParaRPr lang="fa-IR" sz="2800" dirty="0" smtClean="0">
              <a:ea typeface="Majalla UI"/>
            </a:endParaRPr>
          </a:p>
          <a:p>
            <a:pPr marL="609600" indent="-609600" algn="r" rtl="1" eaLnBrk="1" hangingPunct="1">
              <a:lnSpc>
                <a:spcPct val="80000"/>
              </a:lnSpc>
              <a:defRPr/>
            </a:pPr>
            <a:r>
              <a:rPr lang="ar-SA" sz="2800" dirty="0" smtClean="0">
                <a:solidFill>
                  <a:schemeClr val="tx2">
                    <a:lumMod val="75000"/>
                  </a:schemeClr>
                </a:solidFill>
                <a:ea typeface="Majalla UI"/>
              </a:rPr>
              <a:t> هنگامي كه طفلي به سن مسئوليت كامل قانوني مي رسد خود</a:t>
            </a:r>
            <a:endParaRPr lang="en-GB" sz="2800" dirty="0" smtClean="0">
              <a:solidFill>
                <a:schemeClr val="tx2">
                  <a:lumMod val="75000"/>
                </a:schemeClr>
              </a:solidFill>
              <a:ea typeface="Majalla UI"/>
            </a:endParaRPr>
          </a:p>
          <a:p>
            <a:pPr marL="609600" indent="-609600" algn="r" rtl="1" eaLnBrk="1" hangingPunct="1">
              <a:lnSpc>
                <a:spcPct val="80000"/>
              </a:lnSpc>
              <a:defRPr/>
            </a:pPr>
            <a:r>
              <a:rPr lang="ar-SA" sz="2800" dirty="0" smtClean="0">
                <a:solidFill>
                  <a:schemeClr val="tx2">
                    <a:lumMod val="75000"/>
                  </a:schemeClr>
                </a:solidFill>
                <a:ea typeface="Majalla UI"/>
              </a:rPr>
              <a:t>او بايد شخصا رضايت كتبي جهت شركت در پژوهش را بدهد. </a:t>
            </a:r>
            <a:br>
              <a:rPr lang="ar-SA" sz="2800" dirty="0" smtClean="0">
                <a:solidFill>
                  <a:schemeClr val="tx2">
                    <a:lumMod val="75000"/>
                  </a:schemeClr>
                </a:solidFill>
                <a:ea typeface="Majalla UI"/>
              </a:rPr>
            </a:br>
            <a:r>
              <a:rPr lang="ar-SA" sz="2800" dirty="0" smtClean="0">
                <a:solidFill>
                  <a:schemeClr val="tx2">
                    <a:lumMod val="75000"/>
                  </a:schemeClr>
                </a:solidFill>
                <a:ea typeface="Majalla UI"/>
              </a:rPr>
              <a:t>  </a:t>
            </a:r>
            <a:endParaRPr lang="en-US" sz="2800" dirty="0" smtClean="0">
              <a:solidFill>
                <a:schemeClr val="tx2">
                  <a:lumMod val="75000"/>
                </a:schemeClr>
              </a:solidFill>
            </a:endParaRPr>
          </a:p>
          <a:p>
            <a:pPr marL="609600" indent="-609600" algn="r" rtl="1" eaLnBrk="1" hangingPunct="1">
              <a:lnSpc>
                <a:spcPct val="80000"/>
              </a:lnSpc>
              <a:buFont typeface="Wingdings" pitchFamily="2" charset="2"/>
              <a:buNone/>
              <a:defRPr/>
            </a:pPr>
            <a:endParaRPr lang="en-US" sz="2800" dirty="0" smtClean="0"/>
          </a:p>
        </p:txBody>
      </p:sp>
      <p:graphicFrame>
        <p:nvGraphicFramePr>
          <p:cNvPr id="4" name="Diagram 3"/>
          <p:cNvGraphicFramePr/>
          <p:nvPr/>
        </p:nvGraphicFramePr>
        <p:xfrm>
          <a:off x="1500166" y="571480"/>
          <a:ext cx="5742004" cy="793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j0232652[1]"/>
          <p:cNvPicPr>
            <a:picLocks noChangeAspect="1" noChangeArrowheads="1"/>
          </p:cNvPicPr>
          <p:nvPr/>
        </p:nvPicPr>
        <p:blipFill>
          <a:blip r:embed="rId6" cstate="print"/>
          <a:srcRect/>
          <a:stretch>
            <a:fillRect/>
          </a:stretch>
        </p:blipFill>
        <p:spPr>
          <a:xfrm>
            <a:off x="0" y="4987925"/>
            <a:ext cx="1647825" cy="1870075"/>
          </a:xfrm>
          <a:prstGeom prst="rect">
            <a:avLst/>
          </a:prstGeom>
          <a:noFill/>
          <a:ln/>
        </p:spPr>
      </p:pic>
      <p:pic>
        <p:nvPicPr>
          <p:cNvPr id="6" name="Picture 6" descr="PE06967_[1]"/>
          <p:cNvPicPr>
            <a:picLocks noChangeAspect="1" noChangeArrowheads="1"/>
          </p:cNvPicPr>
          <p:nvPr/>
        </p:nvPicPr>
        <p:blipFill>
          <a:blip r:embed="rId7" cstate="print"/>
          <a:srcRect/>
          <a:stretch>
            <a:fillRect/>
          </a:stretch>
        </p:blipFill>
        <p:spPr bwMode="auto">
          <a:xfrm>
            <a:off x="7921625" y="428604"/>
            <a:ext cx="1222375" cy="1776413"/>
          </a:xfrm>
          <a:prstGeom prst="rect">
            <a:avLst/>
          </a:prstGeom>
          <a:noFill/>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000100" y="428604"/>
          <a:ext cx="6286544" cy="722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5" name="Rectangle 3"/>
          <p:cNvSpPr>
            <a:spLocks noGrp="1" noChangeArrowheads="1"/>
          </p:cNvSpPr>
          <p:nvPr>
            <p:ph idx="1"/>
          </p:nvPr>
        </p:nvSpPr>
        <p:spPr>
          <a:xfrm>
            <a:off x="467544" y="1772816"/>
            <a:ext cx="8229600" cy="4104456"/>
          </a:xfrm>
        </p:spPr>
        <p:txBody>
          <a:bodyPr>
            <a:noAutofit/>
          </a:bodyPr>
          <a:lstStyle/>
          <a:p>
            <a:pPr algn="r" rtl="1" eaLnBrk="1" hangingPunct="1">
              <a:lnSpc>
                <a:spcPct val="90000"/>
              </a:lnSpc>
              <a:buFont typeface="Wingdings" pitchFamily="2" charset="2"/>
              <a:buChar char="v"/>
            </a:pPr>
            <a:r>
              <a:rPr lang="ar-SA" dirty="0" smtClean="0">
                <a:ea typeface="Majalla UI"/>
              </a:rPr>
              <a:t>انجام </a:t>
            </a:r>
            <a:r>
              <a:rPr lang="ar-SA" dirty="0" smtClean="0">
                <a:solidFill>
                  <a:srgbClr val="FF0000"/>
                </a:solidFill>
                <a:ea typeface="Majalla UI"/>
              </a:rPr>
              <a:t>تحقيقات بر روي جنين ممنوع </a:t>
            </a:r>
            <a:r>
              <a:rPr lang="ar-SA" dirty="0" smtClean="0">
                <a:ea typeface="Majalla UI"/>
              </a:rPr>
              <a:t>مي باشد مگر آنكه چنين تحقيقاتي</a:t>
            </a:r>
            <a:r>
              <a:rPr lang="fa-IR" dirty="0" smtClean="0">
                <a:ea typeface="Majalla UI"/>
              </a:rPr>
              <a:t> برای</a:t>
            </a:r>
            <a:r>
              <a:rPr lang="ar-SA" dirty="0" smtClean="0">
                <a:ea typeface="Majalla UI"/>
              </a:rPr>
              <a:t> خود جنين و يا مادرش نتايج مثبت و مفيدي داشته باشد. رضايت كتبي بايد هم توسط مادر و هم توسط قيم جنين در اين چنين مواردي ارائه شود. </a:t>
            </a:r>
            <a:br>
              <a:rPr lang="ar-SA" dirty="0" smtClean="0">
                <a:ea typeface="Majalla UI"/>
              </a:rPr>
            </a:br>
            <a:r>
              <a:rPr lang="ar-SA" dirty="0" smtClean="0">
                <a:ea typeface="Majalla UI"/>
              </a:rPr>
              <a:t>  </a:t>
            </a:r>
            <a:endParaRPr lang="fa-IR" dirty="0" smtClean="0">
              <a:ea typeface="Majalla UI"/>
            </a:endParaRPr>
          </a:p>
          <a:p>
            <a:pPr algn="r" rtl="1" eaLnBrk="1" hangingPunct="1">
              <a:lnSpc>
                <a:spcPct val="90000"/>
              </a:lnSpc>
              <a:buNone/>
            </a:pPr>
            <a:endParaRPr lang="en-US" dirty="0" smtClean="0"/>
          </a:p>
          <a:p>
            <a:pPr algn="r" rtl="1" eaLnBrk="1" hangingPunct="1">
              <a:lnSpc>
                <a:spcPct val="90000"/>
              </a:lnSpc>
              <a:buFont typeface="Wingdings" pitchFamily="2" charset="2"/>
              <a:buChar char="v"/>
            </a:pPr>
            <a:r>
              <a:rPr lang="ar-SA" dirty="0" smtClean="0">
                <a:solidFill>
                  <a:srgbClr val="FF0000"/>
                </a:solidFill>
                <a:ea typeface="Majalla UI"/>
              </a:rPr>
              <a:t>هيچ ممنوعيتي براي انجام تحقيقات بر روي جنين سقط شده وجود ندارد </a:t>
            </a:r>
            <a:r>
              <a:rPr lang="ar-SA" dirty="0" smtClean="0">
                <a:ea typeface="Majalla UI"/>
              </a:rPr>
              <a:t>مشروط بر اينكه قوانين اجرايي ذيربط رعايت شود. </a:t>
            </a:r>
            <a:endParaRPr lang="en-US" dirty="0" smtClean="0"/>
          </a:p>
          <a:p>
            <a:pPr algn="r" rtl="1" eaLnBrk="1" hangingPunct="1">
              <a:lnSpc>
                <a:spcPct val="90000"/>
              </a:lnSpc>
              <a:buFont typeface="Wingdings" pitchFamily="2" charset="2"/>
              <a:buNone/>
            </a:pPr>
            <a:r>
              <a:rPr lang="ar-SA" dirty="0" smtClean="0">
                <a:ea typeface="Majalla UI"/>
              </a:rPr>
              <a:t> </a:t>
            </a:r>
            <a:r>
              <a:rPr lang="en-US" dirty="0" smtClean="0"/>
              <a:t> </a:t>
            </a:r>
          </a:p>
          <a:p>
            <a:pPr algn="r" rtl="1" eaLnBrk="1" hangingPunct="1">
              <a:lnSpc>
                <a:spcPct val="90000"/>
              </a:lnSpc>
              <a:buFont typeface="Wingdings" pitchFamily="2" charset="2"/>
              <a:buChar char="v"/>
            </a:pPr>
            <a:endParaRPr lang="en-US" dirty="0" smtClean="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2924944"/>
            <a:ext cx="3131840" cy="1368152"/>
          </a:xfrm>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ormAutofit/>
          </a:bodyPr>
          <a:lstStyle/>
          <a:p>
            <a:r>
              <a:rPr lang="fa-IR" b="1" dirty="0" smtClean="0">
                <a:solidFill>
                  <a:srgbClr val="FF0000"/>
                </a:solidFill>
              </a:rPr>
              <a:t>ضمانت اجرایی</a:t>
            </a:r>
            <a:endParaRPr lang="en-US" b="1" dirty="0">
              <a:solidFill>
                <a:srgbClr val="FF0000"/>
              </a:solidFill>
            </a:endParaRPr>
          </a:p>
        </p:txBody>
      </p:sp>
    </p:spTree>
  </p:cSld>
  <p:clrMapOvr>
    <a:masterClrMapping/>
  </p:clrMapOvr>
  <p:transition>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903640" y="0"/>
            <a:ext cx="3240360" cy="620688"/>
          </a:xfrm>
        </p:spPr>
        <p:style>
          <a:lnRef idx="1">
            <a:schemeClr val="dk1"/>
          </a:lnRef>
          <a:fillRef idx="2">
            <a:schemeClr val="dk1"/>
          </a:fillRef>
          <a:effectRef idx="1">
            <a:schemeClr val="dk1"/>
          </a:effectRef>
          <a:fontRef idx="minor">
            <a:schemeClr val="dk1"/>
          </a:fontRef>
        </p:style>
        <p:txBody>
          <a:bodyPr>
            <a:normAutofit fontScale="90000"/>
          </a:bodyPr>
          <a:lstStyle/>
          <a:p>
            <a:pPr eaLnBrk="1" hangingPunct="1"/>
            <a:r>
              <a:rPr lang="fa-IR" sz="3600" b="1" dirty="0" smtClean="0">
                <a:solidFill>
                  <a:srgbClr val="C00000"/>
                </a:solidFill>
                <a:cs typeface="+mn-cs"/>
              </a:rPr>
              <a:t>حقوق و اخلاق</a:t>
            </a:r>
            <a:endParaRPr lang="en-US" sz="1100" b="1" dirty="0" smtClean="0">
              <a:solidFill>
                <a:srgbClr val="C00000"/>
              </a:solidFill>
              <a:cs typeface="+mn-cs"/>
            </a:endParaRPr>
          </a:p>
        </p:txBody>
      </p:sp>
      <p:sp>
        <p:nvSpPr>
          <p:cNvPr id="3" name="Content Placeholder 2"/>
          <p:cNvSpPr>
            <a:spLocks noGrp="1"/>
          </p:cNvSpPr>
          <p:nvPr>
            <p:ph idx="1"/>
          </p:nvPr>
        </p:nvSpPr>
        <p:spPr>
          <a:xfrm>
            <a:off x="323528" y="980728"/>
            <a:ext cx="8640960" cy="4525963"/>
          </a:xfrm>
        </p:spPr>
        <p:txBody>
          <a:bodyPr rtlCol="0">
            <a:normAutofit fontScale="92500"/>
          </a:bodyPr>
          <a:lstStyle/>
          <a:p>
            <a:pPr algn="r" rtl="1" eaLnBrk="1" fontAlgn="auto" hangingPunct="1">
              <a:spcAft>
                <a:spcPts val="0"/>
              </a:spcAft>
              <a:buFont typeface="Arial" pitchFamily="34" charset="0"/>
              <a:buChar char="•"/>
              <a:defRPr/>
            </a:pPr>
            <a:r>
              <a:rPr lang="fa-IR" sz="4000" dirty="0" smtClean="0">
                <a:solidFill>
                  <a:schemeClr val="accent1">
                    <a:lumMod val="50000"/>
                  </a:schemeClr>
                </a:solidFill>
                <a:cs typeface="+mj-cs"/>
              </a:rPr>
              <a:t>رعايت اخلاق بويژه در حين انجام كارهاي تحقيقاتي واجب بوده و اصولی دارد كه پژوهشگر لازم است آنرا پياده نمايد.</a:t>
            </a:r>
          </a:p>
          <a:p>
            <a:pPr algn="r" rtl="1" eaLnBrk="1" fontAlgn="auto" hangingPunct="1">
              <a:spcAft>
                <a:spcPts val="0"/>
              </a:spcAft>
              <a:buFont typeface="Arial" pitchFamily="34" charset="0"/>
              <a:buChar char="•"/>
              <a:defRPr/>
            </a:pPr>
            <a:endParaRPr lang="fa-IR" sz="4000" dirty="0" smtClean="0">
              <a:solidFill>
                <a:schemeClr val="accent1">
                  <a:lumMod val="50000"/>
                </a:schemeClr>
              </a:solidFill>
              <a:cs typeface="+mj-cs"/>
            </a:endParaRPr>
          </a:p>
          <a:p>
            <a:pPr algn="r" rtl="1" eaLnBrk="1" fontAlgn="auto" hangingPunct="1">
              <a:spcAft>
                <a:spcPts val="0"/>
              </a:spcAft>
              <a:buFont typeface="Arial" pitchFamily="34" charset="0"/>
              <a:buChar char="•"/>
              <a:defRPr/>
            </a:pPr>
            <a:r>
              <a:rPr lang="fa-IR" sz="4000" dirty="0" smtClean="0">
                <a:solidFill>
                  <a:schemeClr val="accent1">
                    <a:lumMod val="50000"/>
                  </a:schemeClr>
                </a:solidFill>
                <a:cs typeface="+mj-cs"/>
              </a:rPr>
              <a:t>چنانچه محقق دچار لغزش و خطايي سهوي شد مطابق بند و تبصره هايي كه در آيين نامه كميته اخلاقي وجود دارد محاكمه شده و عدالت را اجراء مي كنند.</a:t>
            </a:r>
            <a:endParaRPr lang="en-US" sz="4000" dirty="0" smtClean="0">
              <a:solidFill>
                <a:schemeClr val="accent1">
                  <a:lumMod val="50000"/>
                </a:schemeClr>
              </a:solidFill>
              <a:cs typeface="+mj-cs"/>
            </a:endParaRPr>
          </a:p>
          <a:p>
            <a:pPr algn="r" rtl="1" eaLnBrk="1" fontAlgn="auto" hangingPunct="1">
              <a:spcAft>
                <a:spcPts val="0"/>
              </a:spcAft>
              <a:buFont typeface="Arial" pitchFamily="34" charset="0"/>
              <a:buChar char="•"/>
              <a:defRPr/>
            </a:pPr>
            <a:endParaRPr lang="en-US" sz="4000" dirty="0" smtClean="0">
              <a:solidFill>
                <a:schemeClr val="accent1">
                  <a:lumMod val="50000"/>
                </a:schemeClr>
              </a:solidFill>
              <a:cs typeface="+mj-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4"/>
          <p:cNvSpPr txBox="1">
            <a:spLocks noChangeArrowheads="1"/>
          </p:cNvSpPr>
          <p:nvPr/>
        </p:nvSpPr>
        <p:spPr bwMode="auto">
          <a:xfrm>
            <a:off x="323528" y="620688"/>
            <a:ext cx="8245475" cy="5570756"/>
          </a:xfrm>
          <a:prstGeom prst="rect">
            <a:avLst/>
          </a:prstGeom>
          <a:ln>
            <a:headEnd/>
            <a:tailEnd/>
          </a:ln>
        </p:spPr>
        <p:style>
          <a:lnRef idx="1">
            <a:schemeClr val="dk1"/>
          </a:lnRef>
          <a:fillRef idx="3">
            <a:schemeClr val="dk1"/>
          </a:fillRef>
          <a:effectRef idx="2">
            <a:schemeClr val="dk1"/>
          </a:effectRef>
          <a:fontRef idx="minor">
            <a:schemeClr val="lt1"/>
          </a:fontRef>
        </p:style>
        <p:txBody>
          <a:bodyPr wrap="square">
            <a:spAutoFit/>
          </a:bodyPr>
          <a:lstStyle/>
          <a:p>
            <a:pPr algn="ctr"/>
            <a:r>
              <a:rPr lang="fa-IR" sz="4000" dirty="0">
                <a:ea typeface="B Lotus"/>
                <a:cs typeface="B Lotus"/>
              </a:rPr>
              <a:t>آيين نامه اخلاق در پژوهش هاي علوم پزشكي (1383)</a:t>
            </a:r>
          </a:p>
          <a:p>
            <a:pPr algn="ctr"/>
            <a:endParaRPr lang="fa-IR" sz="2000" dirty="0">
              <a:ea typeface="B Lotus"/>
              <a:cs typeface="B Lotus"/>
            </a:endParaRPr>
          </a:p>
          <a:p>
            <a:pPr algn="ctr"/>
            <a:r>
              <a:rPr lang="fa-IR" sz="3600" dirty="0">
                <a:ea typeface="B Lotus"/>
                <a:cs typeface="B Lotus"/>
              </a:rPr>
              <a:t>جزو مقررات قانوني (اصل138)</a:t>
            </a:r>
          </a:p>
          <a:p>
            <a:pPr algn="ctr"/>
            <a:endParaRPr lang="fa-IR" sz="3600" dirty="0">
              <a:ea typeface="B Lotus"/>
              <a:cs typeface="B Lotus"/>
            </a:endParaRPr>
          </a:p>
          <a:p>
            <a:pPr algn="ctr"/>
            <a:r>
              <a:rPr lang="fa-IR" sz="3600" dirty="0">
                <a:ea typeface="B Lotus"/>
                <a:cs typeface="B Lotus"/>
              </a:rPr>
              <a:t> كه همه دست اندركاران پژوهش هاي پزشكي</a:t>
            </a:r>
          </a:p>
          <a:p>
            <a:pPr algn="ctr"/>
            <a:endParaRPr lang="fa-IR" sz="3600" dirty="0">
              <a:ea typeface="B Lotus"/>
              <a:cs typeface="B Lotus"/>
            </a:endParaRPr>
          </a:p>
          <a:p>
            <a:pPr algn="ctr"/>
            <a:r>
              <a:rPr lang="fa-IR" sz="2000" dirty="0">
                <a:ea typeface="B Lotus"/>
                <a:cs typeface="B Lotus"/>
              </a:rPr>
              <a:t>(پژوهشگران هيات علمي و غير هيات علمي ، حمايت كنندگان پژوهش ، مسئولان دست اندركار پژوهش)</a:t>
            </a:r>
          </a:p>
          <a:p>
            <a:pPr algn="ctr"/>
            <a:endParaRPr lang="fa-IR" sz="3600" dirty="0">
              <a:ea typeface="B Lotus"/>
              <a:cs typeface="B Lotus"/>
            </a:endParaRPr>
          </a:p>
          <a:p>
            <a:pPr algn="ctr"/>
            <a:r>
              <a:rPr lang="fa-IR" sz="3600" dirty="0">
                <a:ea typeface="B Lotus"/>
                <a:cs typeface="B Lotus"/>
              </a:rPr>
              <a:t> ملزم به رعايت آن هستند. </a:t>
            </a:r>
            <a:endParaRPr lang="en-US" sz="3600" dirty="0">
              <a:ea typeface="B Lotus"/>
              <a:cs typeface="B Lotus"/>
            </a:endParaRPr>
          </a:p>
        </p:txBody>
      </p:sp>
    </p:spTree>
  </p:cSld>
  <p:clrMapOvr>
    <a:masterClrMapping/>
  </p:clrMapOvr>
  <p:transition>
    <p:pu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838200"/>
            <a:ext cx="8229600" cy="5287963"/>
          </a:xfrm>
        </p:spPr>
        <p:style>
          <a:lnRef idx="1">
            <a:schemeClr val="accent5"/>
          </a:lnRef>
          <a:fillRef idx="3">
            <a:schemeClr val="accent5"/>
          </a:fillRef>
          <a:effectRef idx="2">
            <a:schemeClr val="accent5"/>
          </a:effectRef>
          <a:fontRef idx="minor">
            <a:schemeClr val="lt1"/>
          </a:fontRef>
        </p:style>
        <p:txBody>
          <a:bodyPr>
            <a:normAutofit/>
          </a:bodyPr>
          <a:lstStyle/>
          <a:p>
            <a:pPr algn="ctr">
              <a:buFont typeface="Wingdings" pitchFamily="2" charset="2"/>
              <a:buNone/>
            </a:pPr>
            <a:endParaRPr lang="fa-IR" dirty="0" smtClean="0">
              <a:ea typeface="B Lotus"/>
              <a:cs typeface="B Lotus"/>
            </a:endParaRPr>
          </a:p>
          <a:p>
            <a:pPr algn="ctr">
              <a:buFont typeface="Wingdings" pitchFamily="2" charset="2"/>
              <a:buNone/>
            </a:pPr>
            <a:r>
              <a:rPr lang="fa-IR" dirty="0" smtClean="0">
                <a:ea typeface="B Lotus"/>
                <a:cs typeface="B Lotus"/>
              </a:rPr>
              <a:t>ضمانت اجراي </a:t>
            </a:r>
            <a:r>
              <a:rPr lang="fa-IR" sz="3800" dirty="0" smtClean="0">
                <a:ea typeface="B Lotus"/>
                <a:cs typeface="B Lotus"/>
              </a:rPr>
              <a:t>آيين </a:t>
            </a:r>
            <a:r>
              <a:rPr lang="fa-IR" sz="3800" dirty="0">
                <a:ea typeface="B Lotus"/>
                <a:cs typeface="B Lotus"/>
              </a:rPr>
              <a:t>نامه اخلاق در پژوهش هاي علوم پزشكي (1383)</a:t>
            </a:r>
          </a:p>
          <a:p>
            <a:pPr algn="r">
              <a:buFont typeface="Wingdings" pitchFamily="2" charset="2"/>
              <a:buNone/>
            </a:pPr>
            <a:endParaRPr lang="fa-IR" dirty="0" smtClean="0">
              <a:ea typeface="B Lotus"/>
              <a:cs typeface="B Lotus"/>
            </a:endParaRPr>
          </a:p>
          <a:p>
            <a:pPr algn="r">
              <a:buFont typeface="Wingdings" pitchFamily="2" charset="2"/>
              <a:buNone/>
            </a:pPr>
            <a:endParaRPr lang="fa-IR" dirty="0">
              <a:ea typeface="B Lotus"/>
              <a:cs typeface="B Lotus"/>
            </a:endParaRPr>
          </a:p>
          <a:p>
            <a:pPr algn="ctr">
              <a:buFont typeface="Wingdings" pitchFamily="2" charset="2"/>
              <a:buNone/>
            </a:pPr>
            <a:r>
              <a:rPr lang="fa-IR" b="1" dirty="0">
                <a:ea typeface="B Lotus"/>
                <a:cs typeface="B Lotus"/>
              </a:rPr>
              <a:t>ماده 3 - كميته هاي اخلاق در پژوهش و موافقت آن ها به عنوان </a:t>
            </a:r>
            <a:r>
              <a:rPr lang="fa-IR" b="1" dirty="0" smtClean="0">
                <a:ea typeface="B Lotus"/>
                <a:cs typeface="B Lotus"/>
              </a:rPr>
              <a:t>شرط </a:t>
            </a:r>
            <a:r>
              <a:rPr lang="fa-IR" b="1" dirty="0">
                <a:ea typeface="B Lotus"/>
                <a:cs typeface="B Lotus"/>
              </a:rPr>
              <a:t>پذيرش طرح هاي تحقيقاتي علوم </a:t>
            </a:r>
            <a:r>
              <a:rPr lang="fa-IR" b="1" dirty="0" smtClean="0">
                <a:ea typeface="B Lotus"/>
                <a:cs typeface="B Lotus"/>
              </a:rPr>
              <a:t>پزشكي </a:t>
            </a:r>
          </a:p>
        </p:txBody>
      </p:sp>
    </p:spTree>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Box 4"/>
          <p:cNvSpPr txBox="1">
            <a:spLocks noChangeArrowheads="1"/>
          </p:cNvSpPr>
          <p:nvPr/>
        </p:nvSpPr>
        <p:spPr bwMode="auto">
          <a:xfrm>
            <a:off x="533400" y="1371600"/>
            <a:ext cx="8153400" cy="1066800"/>
          </a:xfrm>
          <a:prstGeom prst="rect">
            <a:avLst/>
          </a:prstGeom>
          <a:noFill/>
          <a:ln w="9525">
            <a:noFill/>
            <a:miter lim="800000"/>
            <a:headEnd/>
            <a:tailEnd/>
          </a:ln>
          <a:effectLst/>
        </p:spPr>
        <p:txBody>
          <a:bodyPr>
            <a:spAutoFit/>
          </a:bodyPr>
          <a:lstStyle/>
          <a:p>
            <a:pPr algn="ctr"/>
            <a:r>
              <a:rPr lang="fa-IR" sz="3200" b="1" dirty="0">
                <a:ea typeface="B Lotus"/>
                <a:cs typeface="B Lotus"/>
              </a:rPr>
              <a:t>آيا ممكن است بدون موافقت و مجوز كميته هاي اخلاق در پژوهش ، پژوهشي روي انسان انجام شود؟</a:t>
            </a:r>
          </a:p>
        </p:txBody>
      </p:sp>
      <p:sp>
        <p:nvSpPr>
          <p:cNvPr id="59398" name="Text Box 6"/>
          <p:cNvSpPr txBox="1">
            <a:spLocks noChangeArrowheads="1"/>
          </p:cNvSpPr>
          <p:nvPr/>
        </p:nvSpPr>
        <p:spPr bwMode="auto">
          <a:xfrm>
            <a:off x="785786" y="3500438"/>
            <a:ext cx="7712075" cy="1200329"/>
          </a:xfrm>
          <a:prstGeom prst="rect">
            <a:avLst/>
          </a:prstGeom>
          <a:noFill/>
          <a:ln w="9525">
            <a:noFill/>
            <a:miter lim="800000"/>
            <a:headEnd/>
            <a:tailEnd/>
          </a:ln>
          <a:effectLst/>
        </p:spPr>
        <p:txBody>
          <a:bodyPr>
            <a:spAutoFit/>
          </a:bodyPr>
          <a:lstStyle/>
          <a:p>
            <a:pPr algn="r"/>
            <a:r>
              <a:rPr lang="fa-IR" sz="3600" b="1" dirty="0">
                <a:solidFill>
                  <a:srgbClr val="FF0000"/>
                </a:solidFill>
                <a:ea typeface="B Lotus"/>
                <a:cs typeface="B Lotus"/>
              </a:rPr>
              <a:t>       درخواست ”مجوز كميته اخلاق در پژوهش </a:t>
            </a:r>
            <a:endParaRPr lang="en-US" sz="3600" b="1" dirty="0">
              <a:solidFill>
                <a:srgbClr val="FF0000"/>
              </a:solidFill>
              <a:ea typeface="B Lotus"/>
              <a:cs typeface="B Lotus"/>
            </a:endParaRPr>
          </a:p>
          <a:p>
            <a:pPr algn="r"/>
            <a:r>
              <a:rPr lang="fa-IR" sz="3600" b="1" dirty="0">
                <a:solidFill>
                  <a:srgbClr val="FF0000"/>
                </a:solidFill>
                <a:ea typeface="B Lotus"/>
                <a:cs typeface="B Lotus"/>
              </a:rPr>
              <a:t>       براي چاپ مقاله مربوط در </a:t>
            </a:r>
            <a:r>
              <a:rPr lang="fa-IR" sz="3600" b="1" dirty="0" smtClean="0">
                <a:solidFill>
                  <a:srgbClr val="FF0000"/>
                </a:solidFill>
                <a:ea typeface="B Lotus"/>
                <a:cs typeface="B Lotus"/>
              </a:rPr>
              <a:t>نشريات </a:t>
            </a:r>
            <a:endParaRPr lang="en-US" sz="3600" b="1" dirty="0">
              <a:solidFill>
                <a:srgbClr val="FF0000"/>
              </a:solidFill>
              <a:ea typeface="B Lotus"/>
              <a:cs typeface="B Lotus"/>
            </a:endParaRPr>
          </a:p>
        </p:txBody>
      </p:sp>
      <p:graphicFrame>
        <p:nvGraphicFramePr>
          <p:cNvPr id="4" name="Diagram 3"/>
          <p:cNvGraphicFramePr/>
          <p:nvPr/>
        </p:nvGraphicFramePr>
        <p:xfrm>
          <a:off x="0" y="0"/>
          <a:ext cx="2714644" cy="707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ext Box 4"/>
          <p:cNvSpPr txBox="1">
            <a:spLocks noChangeArrowheads="1"/>
          </p:cNvSpPr>
          <p:nvPr/>
        </p:nvSpPr>
        <p:spPr bwMode="auto">
          <a:xfrm>
            <a:off x="457200" y="1828800"/>
            <a:ext cx="8229600" cy="2554545"/>
          </a:xfrm>
          <a:prstGeom prst="rect">
            <a:avLst/>
          </a:prstGeom>
          <a:noFill/>
          <a:ln w="9525">
            <a:noFill/>
            <a:miter lim="800000"/>
            <a:headEnd/>
            <a:tailEnd/>
          </a:ln>
          <a:effectLst/>
        </p:spPr>
        <p:txBody>
          <a:bodyPr wrap="square">
            <a:spAutoFit/>
          </a:bodyPr>
          <a:lstStyle/>
          <a:p>
            <a:pPr algn="ctr"/>
            <a:r>
              <a:rPr lang="fa-IR" sz="4000" dirty="0">
                <a:ea typeface="B Lotus"/>
                <a:cs typeface="B Lotus"/>
              </a:rPr>
              <a:t>اگر پژوهشي انجام گرفت ولي ضوابط حفاظت از آزمودني </a:t>
            </a:r>
            <a:r>
              <a:rPr lang="fa-IR" sz="4000" dirty="0" smtClean="0">
                <a:ea typeface="B Lotus"/>
                <a:cs typeface="B Lotus"/>
              </a:rPr>
              <a:t>انساني </a:t>
            </a:r>
            <a:r>
              <a:rPr lang="fa-IR" sz="4000" dirty="0">
                <a:ea typeface="B Lotus"/>
                <a:cs typeface="B Lotus"/>
              </a:rPr>
              <a:t>از آن مراعات </a:t>
            </a:r>
            <a:r>
              <a:rPr lang="fa-IR" sz="4000" dirty="0">
                <a:solidFill>
                  <a:srgbClr val="FF0000"/>
                </a:solidFill>
                <a:ea typeface="B Lotus"/>
                <a:cs typeface="B Lotus"/>
              </a:rPr>
              <a:t>نشده</a:t>
            </a:r>
            <a:r>
              <a:rPr lang="fa-IR" sz="4000" dirty="0">
                <a:ea typeface="B Lotus"/>
                <a:cs typeface="B Lotus"/>
              </a:rPr>
              <a:t> بود چه مي توان </a:t>
            </a:r>
            <a:r>
              <a:rPr lang="fa-IR" sz="4000" dirty="0" smtClean="0">
                <a:ea typeface="B Lotus"/>
                <a:cs typeface="B Lotus"/>
              </a:rPr>
              <a:t>كرد؟</a:t>
            </a:r>
            <a:endParaRPr lang="en-US" sz="4000" dirty="0">
              <a:ea typeface="B Lotus"/>
              <a:cs typeface="B Lotus"/>
            </a:endParaRPr>
          </a:p>
          <a:p>
            <a:pPr algn="r"/>
            <a:endParaRPr lang="en-US" sz="4000" dirty="0">
              <a:ea typeface="B Lotus"/>
              <a:cs typeface="B Lotus"/>
            </a:endParaRPr>
          </a:p>
        </p:txBody>
      </p:sp>
      <p:graphicFrame>
        <p:nvGraphicFramePr>
          <p:cNvPr id="3" name="Diagram 2"/>
          <p:cNvGraphicFramePr/>
          <p:nvPr/>
        </p:nvGraphicFramePr>
        <p:xfrm>
          <a:off x="0" y="0"/>
          <a:ext cx="2714644" cy="707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304800" y="838200"/>
            <a:ext cx="8610600" cy="47705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a-IR" sz="3800" dirty="0">
                <a:ea typeface="B Lotus"/>
                <a:cs typeface="B Lotus"/>
              </a:rPr>
              <a:t>آيين نامه اخلاق در پژوهش هاي علوم پزشكي (1383)</a:t>
            </a:r>
          </a:p>
          <a:p>
            <a:pPr algn="ctr"/>
            <a:endParaRPr lang="fa-IR" dirty="0">
              <a:ea typeface="B Lotus"/>
              <a:cs typeface="B Lotus"/>
            </a:endParaRPr>
          </a:p>
          <a:p>
            <a:pPr algn="ctr"/>
            <a:r>
              <a:rPr lang="fa-IR" sz="3200" dirty="0">
                <a:ea typeface="B Lotus"/>
                <a:cs typeface="B Lotus"/>
              </a:rPr>
              <a:t>از مصاديق (موازين قانوني) و (مقررات حرفه اي) است </a:t>
            </a:r>
          </a:p>
          <a:p>
            <a:pPr algn="ctr"/>
            <a:endParaRPr lang="fa-IR" sz="3200" dirty="0">
              <a:ea typeface="B Lotus"/>
              <a:cs typeface="B Lotus"/>
            </a:endParaRPr>
          </a:p>
          <a:p>
            <a:pPr algn="ctr"/>
            <a:r>
              <a:rPr lang="fa-IR" sz="3200" dirty="0">
                <a:ea typeface="B Lotus"/>
                <a:cs typeface="B Lotus"/>
              </a:rPr>
              <a:t>كه عدم رعايت آن از سوي شاغلين حرفه پزشكي و وابسته </a:t>
            </a:r>
          </a:p>
          <a:p>
            <a:pPr algn="ctr"/>
            <a:endParaRPr lang="fa-IR" sz="3200" dirty="0">
              <a:ea typeface="B Lotus"/>
              <a:cs typeface="B Lotus"/>
            </a:endParaRPr>
          </a:p>
          <a:p>
            <a:pPr algn="ctr"/>
            <a:r>
              <a:rPr lang="fa-IR" sz="3200" dirty="0">
                <a:solidFill>
                  <a:schemeClr val="hlink"/>
                </a:solidFill>
                <a:latin typeface="Arial"/>
                <a:ea typeface="B Lotus"/>
                <a:cs typeface="B Lotus"/>
              </a:rPr>
              <a:t>”تخلف“</a:t>
            </a:r>
            <a:r>
              <a:rPr lang="fa-IR" sz="3200" dirty="0">
                <a:ea typeface="B Lotus"/>
                <a:cs typeface="B Lotus"/>
              </a:rPr>
              <a:t> محسوب مي شود و براي آن</a:t>
            </a:r>
          </a:p>
          <a:p>
            <a:pPr algn="ctr"/>
            <a:endParaRPr dirty="0"/>
          </a:p>
          <a:p>
            <a:pPr algn="ctr"/>
            <a:r>
              <a:rPr lang="fa-IR" sz="3200" dirty="0">
                <a:ea typeface="B Lotus"/>
                <a:cs typeface="B Lotus"/>
              </a:rPr>
              <a:t>در قانون </a:t>
            </a:r>
            <a:r>
              <a:rPr lang="fa-IR" sz="3200" dirty="0">
                <a:solidFill>
                  <a:schemeClr val="hlink"/>
                </a:solidFill>
                <a:ea typeface="B Lotus"/>
                <a:cs typeface="B Lotus"/>
              </a:rPr>
              <a:t>مجازات</a:t>
            </a:r>
            <a:r>
              <a:rPr lang="fa-IR" sz="3200" dirty="0">
                <a:ea typeface="B Lotus"/>
                <a:cs typeface="B Lotus"/>
              </a:rPr>
              <a:t> هايي تعيين شده است.</a:t>
            </a:r>
            <a:endParaRPr lang="en-US" sz="3200" dirty="0">
              <a:ea typeface="B Lotus"/>
              <a:cs typeface="B Lotus"/>
            </a:endParaRPr>
          </a:p>
        </p:txBody>
      </p:sp>
      <p:sp>
        <p:nvSpPr>
          <p:cNvPr id="64517" name="Text Box 5"/>
          <p:cNvSpPr txBox="1">
            <a:spLocks noChangeArrowheads="1"/>
          </p:cNvSpPr>
          <p:nvPr/>
        </p:nvSpPr>
        <p:spPr bwMode="auto">
          <a:xfrm>
            <a:off x="1143000" y="5805488"/>
            <a:ext cx="6477000" cy="646331"/>
          </a:xfrm>
          <a:prstGeom prst="rect">
            <a:avLst/>
          </a:prstGeom>
          <a:noFill/>
          <a:ln w="9525">
            <a:noFill/>
            <a:miter lim="800000"/>
            <a:headEnd/>
            <a:tailEnd/>
          </a:ln>
          <a:effectLst/>
        </p:spPr>
        <p:txBody>
          <a:bodyPr>
            <a:spAutoFit/>
          </a:bodyPr>
          <a:lstStyle/>
          <a:p>
            <a:pPr algn="ctr"/>
            <a:r>
              <a:rPr lang="fa-IR" b="1" dirty="0">
                <a:ea typeface="B Lotus"/>
                <a:cs typeface="B Lotus"/>
              </a:rPr>
              <a:t>تبصره (1) ماده (28) قانون سازمان نظام پزشكي جمهوري اسلامي ايران (فروردين 1383)</a:t>
            </a:r>
            <a:endParaRPr lang="en-US" b="1" dirty="0">
              <a:ea typeface="B Lotus"/>
              <a:cs typeface="B Lotu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987824" y="548680"/>
          <a:ext cx="3214710" cy="785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nvPr>
        </p:nvGraphicFramePr>
        <p:xfrm>
          <a:off x="323528" y="1844824"/>
          <a:ext cx="8229600" cy="43894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med">
    <p:blinds/>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179512" y="620688"/>
            <a:ext cx="8610600" cy="4524315"/>
          </a:xfrm>
          <a:prstGeom prst="rect">
            <a:avLst/>
          </a:prstGeom>
          <a:noFill/>
          <a:ln w="9525">
            <a:noFill/>
            <a:miter lim="800000"/>
            <a:headEnd/>
            <a:tailEnd/>
          </a:ln>
          <a:effectLst/>
        </p:spPr>
        <p:txBody>
          <a:bodyPr wrap="square">
            <a:spAutoFit/>
          </a:bodyPr>
          <a:lstStyle/>
          <a:p>
            <a:pPr algn="ctr"/>
            <a:r>
              <a:rPr lang="fa-IR" sz="3600" dirty="0">
                <a:ea typeface="B Lotus"/>
              </a:rPr>
              <a:t>آيين نامه اخلاق در پژوهش هاي علوم پزشكي (1383)</a:t>
            </a:r>
          </a:p>
          <a:p>
            <a:pPr algn="ctr"/>
            <a:r>
              <a:rPr lang="fa-IR" sz="3600" dirty="0" smtClean="0">
                <a:ea typeface="B Lotus"/>
              </a:rPr>
              <a:t>كه </a:t>
            </a:r>
            <a:r>
              <a:rPr lang="fa-IR" sz="3600" dirty="0">
                <a:ea typeface="B Lotus"/>
              </a:rPr>
              <a:t>از سوي وزارت بهداشت جهت اجرا به دانشگاه ها ابلاغ شده </a:t>
            </a:r>
          </a:p>
          <a:p>
            <a:pPr algn="ctr"/>
            <a:r>
              <a:rPr lang="fa-IR" sz="3600" dirty="0" smtClean="0">
                <a:ea typeface="B Lotus"/>
              </a:rPr>
              <a:t>جزو </a:t>
            </a:r>
            <a:r>
              <a:rPr lang="fa-IR" sz="3600" dirty="0">
                <a:solidFill>
                  <a:schemeClr val="hlink"/>
                </a:solidFill>
                <a:latin typeface="Arial"/>
                <a:ea typeface="B Lotus"/>
              </a:rPr>
              <a:t>”قوانين و مقررات دانشگاه“</a:t>
            </a:r>
            <a:r>
              <a:rPr lang="fa-IR" sz="3600" dirty="0">
                <a:ea typeface="B Lotus"/>
              </a:rPr>
              <a:t> محسوب مي شود و </a:t>
            </a:r>
            <a:r>
              <a:rPr lang="fa-IR" sz="3600" dirty="0">
                <a:solidFill>
                  <a:srgbClr val="FF0000"/>
                </a:solidFill>
                <a:ea typeface="B Lotus"/>
              </a:rPr>
              <a:t>تخلف از </a:t>
            </a:r>
          </a:p>
          <a:p>
            <a:pPr algn="ctr"/>
            <a:endParaRPr lang="fa-IR" sz="3600" dirty="0">
              <a:ea typeface="B Lotus"/>
            </a:endParaRPr>
          </a:p>
          <a:p>
            <a:pPr algn="ctr"/>
            <a:r>
              <a:rPr lang="fa-IR" sz="3600" dirty="0">
                <a:ea typeface="B Lotus"/>
              </a:rPr>
              <a:t>اجراي آن جزو تخلفات انتظامي هيات علمي دانشگاه ها است. </a:t>
            </a:r>
            <a:endParaRPr lang="en-US" sz="3600" dirty="0">
              <a:ea typeface="B Lotus"/>
            </a:endParaRPr>
          </a:p>
        </p:txBody>
      </p:sp>
      <p:sp>
        <p:nvSpPr>
          <p:cNvPr id="4" name="Text Box 5"/>
          <p:cNvSpPr txBox="1">
            <a:spLocks noChangeArrowheads="1"/>
          </p:cNvSpPr>
          <p:nvPr/>
        </p:nvSpPr>
        <p:spPr bwMode="auto">
          <a:xfrm>
            <a:off x="1043608" y="5877272"/>
            <a:ext cx="7086600" cy="72392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a-IR" sz="2000" b="1" dirty="0">
                <a:ea typeface="B Lotus"/>
                <a:cs typeface="B Lotus"/>
              </a:rPr>
              <a:t>ماده(7)- بند(2) از قانون مقررات انتظامي هيات علمي دانشگاه ها ... مصوب اسفند 1364 </a:t>
            </a:r>
            <a:endParaRPr lang="en-US" sz="2000" b="1" dirty="0">
              <a:ea typeface="B Lotus"/>
              <a:cs typeface="B Lotus"/>
            </a:endParaRPr>
          </a:p>
        </p:txBody>
      </p:sp>
    </p:spTree>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214422"/>
            <a:ext cx="7772400" cy="1829761"/>
          </a:xfrm>
        </p:spPr>
        <p:txBody>
          <a:bodyPr>
            <a:normAutofit fontScale="90000"/>
          </a:bodyPr>
          <a:lstStyle/>
          <a:p>
            <a:pPr algn="ctr"/>
            <a:r>
              <a:rPr lang="fa-IR" dirty="0" smtClean="0"/>
              <a:t>راهنمای کشوری اخلاق در انتشار </a:t>
            </a:r>
            <a:br>
              <a:rPr lang="fa-IR" dirty="0" smtClean="0"/>
            </a:br>
            <a:r>
              <a:rPr lang="fa-IR" dirty="0" smtClean="0"/>
              <a:t>آثار پژوهشی علوم پزشکی</a:t>
            </a:r>
            <a:br>
              <a:rPr lang="fa-IR" dirty="0" smtClean="0"/>
            </a:b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r" rtl="1">
              <a:buNone/>
            </a:pPr>
            <a:r>
              <a:rPr lang="ar-SA" b="1" dirty="0" smtClean="0"/>
              <a:t>ماده‌ی</a:t>
            </a:r>
            <a:r>
              <a:rPr lang="fa-IR" b="1" dirty="0"/>
              <a:t>۱-۱) </a:t>
            </a:r>
            <a:r>
              <a:rPr lang="ar-SA" dirty="0"/>
              <a:t>شخصی نویسنده (یا یکی از نویسندگان) مقاله محسوب می‌شود که هر سه معیار زیر را داشته باشد:</a:t>
            </a:r>
            <a:r>
              <a:rPr lang="en-US" dirty="0"/>
              <a:t/>
            </a:r>
            <a:br>
              <a:rPr lang="en-US" dirty="0"/>
            </a:br>
            <a:r>
              <a:rPr lang="fa-IR" dirty="0"/>
              <a:t>۱- </a:t>
            </a:r>
            <a:r>
              <a:rPr lang="ar-SA" dirty="0">
                <a:solidFill>
                  <a:srgbClr val="FF0000"/>
                </a:solidFill>
              </a:rPr>
              <a:t>سهم قابل توجهی در حداقل یکی از فعالیت‌های زیر داشته باشد</a:t>
            </a:r>
            <a:r>
              <a:rPr lang="fa-IR" dirty="0"/>
              <a:t>:</a:t>
            </a:r>
            <a:r>
              <a:rPr lang="en-US" dirty="0"/>
              <a:t/>
            </a:r>
            <a:br>
              <a:rPr lang="en-US" dirty="0"/>
            </a:br>
            <a:r>
              <a:rPr lang="ar-SA" dirty="0"/>
              <a:t>الف) ارایه‌ی ایده پژوهشی یا طراحی مطالعه،</a:t>
            </a:r>
            <a:r>
              <a:rPr lang="en-US" dirty="0"/>
              <a:t/>
            </a:r>
            <a:br>
              <a:rPr lang="en-US" dirty="0"/>
            </a:br>
            <a:r>
              <a:rPr lang="ar-SA" dirty="0"/>
              <a:t>ب) جمع‌آوری داده‌ها،</a:t>
            </a:r>
            <a:r>
              <a:rPr lang="en-US" dirty="0"/>
              <a:t/>
            </a:r>
            <a:br>
              <a:rPr lang="en-US" dirty="0"/>
            </a:br>
            <a:r>
              <a:rPr lang="ar-SA" dirty="0"/>
              <a:t>ج)آنالیز و </a:t>
            </a:r>
            <a:r>
              <a:rPr lang="ar-SA" dirty="0" smtClean="0"/>
              <a:t>تفسیر</a:t>
            </a:r>
            <a:endParaRPr lang="fa-IR" dirty="0" smtClean="0"/>
          </a:p>
          <a:p>
            <a:pPr algn="r" rtl="1">
              <a:buNone/>
            </a:pPr>
            <a:r>
              <a:rPr lang="en-US" dirty="0"/>
              <a:t/>
            </a:r>
            <a:br>
              <a:rPr lang="en-US" dirty="0"/>
            </a:br>
            <a:r>
              <a:rPr lang="fa-IR" dirty="0"/>
              <a:t>۲- </a:t>
            </a:r>
            <a:r>
              <a:rPr lang="ar-SA" dirty="0"/>
              <a:t>در نوشتن مقاله به صورت </a:t>
            </a:r>
            <a:r>
              <a:rPr lang="ar-SA" dirty="0">
                <a:solidFill>
                  <a:srgbClr val="FF0000"/>
                </a:solidFill>
              </a:rPr>
              <a:t>نوشتن پیش‌نویس مقاله </a:t>
            </a:r>
            <a:r>
              <a:rPr lang="ar-SA" dirty="0" smtClean="0">
                <a:solidFill>
                  <a:srgbClr val="FF0000"/>
                </a:solidFill>
              </a:rPr>
              <a:t>و</a:t>
            </a:r>
            <a:r>
              <a:rPr lang="fa-IR" dirty="0" smtClean="0">
                <a:solidFill>
                  <a:srgbClr val="FF0000"/>
                </a:solidFill>
              </a:rPr>
              <a:t> </a:t>
            </a:r>
            <a:r>
              <a:rPr lang="ar-SA" dirty="0" smtClean="0">
                <a:solidFill>
                  <a:srgbClr val="FF0000"/>
                </a:solidFill>
              </a:rPr>
              <a:t>یا مرورنقادانه </a:t>
            </a:r>
            <a:r>
              <a:rPr lang="ar-SA" dirty="0">
                <a:solidFill>
                  <a:srgbClr val="FF0000"/>
                </a:solidFill>
              </a:rPr>
              <a:t>آن </a:t>
            </a:r>
            <a:r>
              <a:rPr lang="ar-SA" dirty="0"/>
              <a:t>که منجر به اصلاح محتوای علمی مقاله گردد، نقش داشته باشد</a:t>
            </a:r>
            <a:r>
              <a:rPr lang="fa-IR" dirty="0" smtClean="0"/>
              <a:t>.</a:t>
            </a:r>
          </a:p>
          <a:p>
            <a:pPr algn="r" rtl="1">
              <a:buNone/>
            </a:pPr>
            <a:r>
              <a:rPr lang="en-US" dirty="0"/>
              <a:t/>
            </a:r>
            <a:br>
              <a:rPr lang="en-US" dirty="0"/>
            </a:br>
            <a:r>
              <a:rPr lang="fa-IR" dirty="0"/>
              <a:t>۳- </a:t>
            </a:r>
            <a:r>
              <a:rPr lang="ar-SA" dirty="0">
                <a:solidFill>
                  <a:srgbClr val="FF0000"/>
                </a:solidFill>
              </a:rPr>
              <a:t>مقاله‌ی نهایی شده را مطالعه و تأیید </a:t>
            </a:r>
            <a:r>
              <a:rPr lang="ar-SA" dirty="0" smtClean="0">
                <a:solidFill>
                  <a:srgbClr val="FF0000"/>
                </a:solidFill>
              </a:rPr>
              <a:t>کرده‌</a:t>
            </a:r>
            <a:r>
              <a:rPr lang="fa-IR" dirty="0" smtClean="0">
                <a:solidFill>
                  <a:srgbClr val="FF0000"/>
                </a:solidFill>
              </a:rPr>
              <a:t> </a:t>
            </a:r>
            <a:r>
              <a:rPr lang="ar-SA" dirty="0" smtClean="0">
                <a:solidFill>
                  <a:srgbClr val="FF0000"/>
                </a:solidFill>
              </a:rPr>
              <a:t>باشد</a:t>
            </a:r>
            <a:r>
              <a:rPr lang="fa-IR" dirty="0">
                <a:solidFill>
                  <a:srgbClr val="FF0000"/>
                </a:solidFill>
              </a:rPr>
              <a:t>.</a:t>
            </a:r>
            <a:endParaRPr lang="en-US" dirty="0">
              <a:solidFill>
                <a:srgbClr val="FF0000"/>
              </a:solidFill>
            </a:endParaRPr>
          </a:p>
        </p:txBody>
      </p:sp>
      <p:sp>
        <p:nvSpPr>
          <p:cNvPr id="2" name="Title 1"/>
          <p:cNvSpPr>
            <a:spLocks noGrp="1"/>
          </p:cNvSpPr>
          <p:nvPr>
            <p:ph type="title"/>
          </p:nvPr>
        </p:nvSpPr>
        <p:spPr>
          <a:xfrm>
            <a:off x="2627784" y="188640"/>
            <a:ext cx="4032448" cy="980728"/>
          </a:xfrm>
        </p:spPr>
        <p:style>
          <a:lnRef idx="3">
            <a:schemeClr val="lt1"/>
          </a:lnRef>
          <a:fillRef idx="1">
            <a:schemeClr val="accent1"/>
          </a:fillRef>
          <a:effectRef idx="1">
            <a:schemeClr val="accent1"/>
          </a:effectRef>
          <a:fontRef idx="minor">
            <a:schemeClr val="lt1"/>
          </a:fontRef>
        </p:style>
        <p:txBody>
          <a:bodyPr/>
          <a:lstStyle/>
          <a:p>
            <a:pPr algn="ctr"/>
            <a:r>
              <a:rPr lang="ar-SA" dirty="0" smtClean="0"/>
              <a:t> نویسندگی</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00808"/>
            <a:ext cx="8229600" cy="4525963"/>
          </a:xfrm>
        </p:spPr>
        <p:txBody>
          <a:bodyPr>
            <a:normAutofit fontScale="85000" lnSpcReduction="10000"/>
          </a:bodyPr>
          <a:lstStyle/>
          <a:p>
            <a:pPr algn="r" rtl="1"/>
            <a:r>
              <a:rPr lang="ar-SA" dirty="0"/>
              <a:t>تبصره </a:t>
            </a:r>
            <a:r>
              <a:rPr lang="fa-IR" dirty="0"/>
              <a:t>۱:‌ </a:t>
            </a:r>
            <a:r>
              <a:rPr lang="ar-SA" dirty="0"/>
              <a:t>در مواردی که فرد یا افرادی سهم قابل توجهی در فرآیند پژوهش یا نگارش مقاله داشته‌اند به نحوی که به نظر می‌رسد شایستگی درج نام به‌عنوان یکی از نویسندگان را داشته </a:t>
            </a:r>
            <a:r>
              <a:rPr lang="ar-SA" dirty="0" smtClean="0"/>
              <a:t>باشند</a:t>
            </a:r>
            <a:r>
              <a:rPr lang="fa-IR" dirty="0" smtClean="0"/>
              <a:t>:</a:t>
            </a:r>
            <a:r>
              <a:rPr lang="ar-SA" dirty="0" smtClean="0"/>
              <a:t> </a:t>
            </a:r>
            <a:endParaRPr lang="fa-IR" dirty="0" smtClean="0"/>
          </a:p>
          <a:p>
            <a:pPr algn="r" rtl="1">
              <a:buNone/>
            </a:pPr>
            <a:r>
              <a:rPr lang="fa-IR" dirty="0" smtClean="0"/>
              <a:t>  </a:t>
            </a:r>
            <a:r>
              <a:rPr lang="ar-SA" dirty="0" smtClean="0"/>
              <a:t>اما </a:t>
            </a:r>
            <a:r>
              <a:rPr lang="ar-SA" i="1" u="sng" dirty="0">
                <a:solidFill>
                  <a:srgbClr val="FF0000"/>
                </a:solidFill>
              </a:rPr>
              <a:t>تمامی سه معیار فوق در مورد آنها صادق نمی‌باشد</a:t>
            </a:r>
            <a:r>
              <a:rPr lang="ar-SA" dirty="0"/>
              <a:t>، درج نام این فرد یا افراد به‌عنوان نویسنده با </a:t>
            </a:r>
            <a:r>
              <a:rPr lang="ar-SA" dirty="0">
                <a:solidFill>
                  <a:srgbClr val="FF0000"/>
                </a:solidFill>
              </a:rPr>
              <a:t>درخواست مکتوب نویسنده‌ی مسؤول </a:t>
            </a:r>
            <a:r>
              <a:rPr lang="ar-SA" dirty="0"/>
              <a:t>و در صورت </a:t>
            </a:r>
            <a:r>
              <a:rPr lang="ar-SA" i="1" u="sng" dirty="0">
                <a:solidFill>
                  <a:srgbClr val="FF0000"/>
                </a:solidFill>
              </a:rPr>
              <a:t>تأیید کمیته‌ی اخلاق </a:t>
            </a:r>
            <a:r>
              <a:rPr lang="ar-SA" dirty="0"/>
              <a:t>دانشگاه یا مؤسسه‌ی محل انجام پژوهش بلامانع است. </a:t>
            </a:r>
            <a:endParaRPr lang="en-US" dirty="0" smtClean="0"/>
          </a:p>
          <a:p>
            <a:pPr algn="r" rtl="1">
              <a:buNone/>
            </a:pPr>
            <a:endParaRPr lang="fa-IR" dirty="0" smtClean="0"/>
          </a:p>
          <a:p>
            <a:pPr algn="r" rtl="1"/>
            <a:r>
              <a:rPr lang="ar-SA" dirty="0" smtClean="0"/>
              <a:t>نویسنده‌ی </a:t>
            </a:r>
            <a:r>
              <a:rPr lang="ar-SA" dirty="0"/>
              <a:t>مسؤول موظف است که از </a:t>
            </a:r>
            <a:r>
              <a:rPr lang="ar-SA" i="1" u="sng" dirty="0">
                <a:solidFill>
                  <a:srgbClr val="FF0000"/>
                </a:solidFill>
              </a:rPr>
              <a:t>موافقت دیگر نویسندگان </a:t>
            </a:r>
            <a:r>
              <a:rPr lang="ar-SA" dirty="0"/>
              <a:t>دست‌نوشته با اضافه شدن نام این فرد یا افراد اطمینان حاصل کند</a:t>
            </a:r>
            <a:r>
              <a:rPr lang="en-US" dirty="0"/>
              <a:t>.</a:t>
            </a:r>
            <a:br>
              <a:rPr lang="en-US" dirty="0"/>
            </a:br>
            <a:endParaRPr lang="en-US" dirty="0"/>
          </a:p>
        </p:txBody>
      </p:sp>
      <p:sp>
        <p:nvSpPr>
          <p:cNvPr id="4" name="Title 1"/>
          <p:cNvSpPr>
            <a:spLocks noGrp="1"/>
          </p:cNvSpPr>
          <p:nvPr>
            <p:ph type="title"/>
          </p:nvPr>
        </p:nvSpPr>
        <p:spPr>
          <a:xfrm>
            <a:off x="2627784" y="188640"/>
            <a:ext cx="4032448" cy="668592"/>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ar-SA" dirty="0" smtClean="0">
                <a:solidFill>
                  <a:schemeClr val="bg1"/>
                </a:solidFill>
              </a:rPr>
              <a:t> نویسندگی</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r" rtl="1"/>
            <a:r>
              <a:rPr lang="ar-SA" b="1" dirty="0" smtClean="0"/>
              <a:t>تبصره </a:t>
            </a:r>
            <a:r>
              <a:rPr lang="fa-IR" b="1" dirty="0" smtClean="0"/>
              <a:t>۲:‌ </a:t>
            </a:r>
            <a:r>
              <a:rPr lang="ar-SA" u="sng" dirty="0" smtClean="0">
                <a:solidFill>
                  <a:srgbClr val="C00000"/>
                </a:solidFill>
              </a:rPr>
              <a:t>اشخاص حقوقی و تیم‌‌های پژوهشی </a:t>
            </a:r>
            <a:r>
              <a:rPr lang="ar-SA" dirty="0" smtClean="0"/>
              <a:t>نیز مشمول معیارهای این ماده می‌گردند</a:t>
            </a:r>
            <a:r>
              <a:rPr lang="en-US" dirty="0" smtClean="0"/>
              <a:t>.</a:t>
            </a:r>
            <a:endParaRPr lang="fa-IR" dirty="0" smtClean="0"/>
          </a:p>
          <a:p>
            <a:pPr algn="r" rtl="1"/>
            <a:endParaRPr lang="fa-IR" dirty="0" smtClean="0"/>
          </a:p>
          <a:p>
            <a:pPr algn="r" rtl="1">
              <a:buNone/>
            </a:pPr>
            <a:r>
              <a:rPr lang="en-US" dirty="0" smtClean="0"/>
              <a:t/>
            </a:r>
            <a:br>
              <a:rPr lang="en-US" dirty="0" smtClean="0"/>
            </a:br>
            <a:r>
              <a:rPr lang="ar-SA" b="1" dirty="0" smtClean="0"/>
              <a:t>ماده‌ی</a:t>
            </a:r>
            <a:r>
              <a:rPr lang="fa-IR" b="1" dirty="0" smtClean="0"/>
              <a:t>(</a:t>
            </a:r>
            <a:r>
              <a:rPr lang="ar-SA" b="1" dirty="0" smtClean="0"/>
              <a:t> </a:t>
            </a:r>
            <a:r>
              <a:rPr lang="fa-IR" b="1" dirty="0" smtClean="0"/>
              <a:t>۲-۱) : </a:t>
            </a:r>
            <a:r>
              <a:rPr lang="ar-SA" dirty="0" smtClean="0"/>
              <a:t>نام تمامی اشخاصی که معیارهای نویسندگی مقاله (منطبق با ماده‌ی یک این راهنما) را دارند باید به عنوان نویسنده در بخش نویسندگان مقاله آورده شود ،</a:t>
            </a:r>
            <a:r>
              <a:rPr lang="ar-SA" i="1" u="sng" dirty="0" smtClean="0">
                <a:solidFill>
                  <a:schemeClr val="accent1">
                    <a:lumMod val="75000"/>
                  </a:schemeClr>
                </a:solidFill>
              </a:rPr>
              <a:t>حتی اگر همکاری خود را با آن مرکز یا تیم پژوهشی قطع کرده باشند</a:t>
            </a:r>
            <a:r>
              <a:rPr lang="en-US" i="1" u="sng" dirty="0" smtClean="0">
                <a:solidFill>
                  <a:schemeClr val="accent1">
                    <a:lumMod val="75000"/>
                  </a:schemeClr>
                </a:solidFill>
              </a:rPr>
              <a:t>.</a:t>
            </a:r>
          </a:p>
          <a:p>
            <a:pPr algn="r" rtl="1"/>
            <a:endParaRPr lang="en-US" dirty="0"/>
          </a:p>
        </p:txBody>
      </p:sp>
      <p:sp>
        <p:nvSpPr>
          <p:cNvPr id="4" name="Title 1"/>
          <p:cNvSpPr>
            <a:spLocks noGrp="1"/>
          </p:cNvSpPr>
          <p:nvPr>
            <p:ph type="title"/>
          </p:nvPr>
        </p:nvSpPr>
        <p:spPr>
          <a:xfrm>
            <a:off x="2627784" y="188640"/>
            <a:ext cx="4032448" cy="648072"/>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ar-SA" dirty="0" smtClean="0"/>
              <a:t> نویسندگی</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r" rtl="1"/>
            <a:r>
              <a:rPr lang="ar-SA" b="1" dirty="0"/>
              <a:t>ماده‌ی </a:t>
            </a:r>
            <a:r>
              <a:rPr lang="fa-IR" b="1" dirty="0"/>
              <a:t>۳-۱</a:t>
            </a:r>
            <a:r>
              <a:rPr lang="fa-IR" b="1" dirty="0" smtClean="0"/>
              <a:t>):  </a:t>
            </a:r>
            <a:r>
              <a:rPr lang="ar-SA" dirty="0">
                <a:solidFill>
                  <a:srgbClr val="00B050"/>
                </a:solidFill>
              </a:rPr>
              <a:t>افرادی که معیارهای نویسندگی مقاله بر طبق ماده‌‌ی یک این راهنما را </a:t>
            </a:r>
            <a:r>
              <a:rPr lang="ar-SA" dirty="0">
                <a:solidFill>
                  <a:srgbClr val="FF0000"/>
                </a:solidFill>
              </a:rPr>
              <a:t>ندارند، </a:t>
            </a:r>
            <a:r>
              <a:rPr lang="ar-SA" i="1" u="sng" dirty="0">
                <a:solidFill>
                  <a:srgbClr val="FF0000"/>
                </a:solidFill>
              </a:rPr>
              <a:t>نباید </a:t>
            </a:r>
            <a:r>
              <a:rPr lang="ar-SA" dirty="0">
                <a:solidFill>
                  <a:srgbClr val="FF0000"/>
                </a:solidFill>
              </a:rPr>
              <a:t>به عنوان نویسنده معرفی شوند</a:t>
            </a:r>
            <a:r>
              <a:rPr lang="en-US" dirty="0" smtClean="0">
                <a:solidFill>
                  <a:srgbClr val="00B050"/>
                </a:solidFill>
              </a:rPr>
              <a:t>.</a:t>
            </a:r>
            <a:endParaRPr lang="fa-IR" dirty="0" smtClean="0">
              <a:solidFill>
                <a:srgbClr val="00B050"/>
              </a:solidFill>
            </a:endParaRPr>
          </a:p>
          <a:p>
            <a:pPr algn="r" rtl="1">
              <a:buNone/>
            </a:pPr>
            <a:r>
              <a:rPr lang="en-US" dirty="0"/>
              <a:t/>
            </a:r>
            <a:br>
              <a:rPr lang="en-US" dirty="0"/>
            </a:br>
            <a:r>
              <a:rPr lang="ar-SA" b="1" dirty="0"/>
              <a:t>ماده ی</a:t>
            </a:r>
            <a:r>
              <a:rPr lang="fa-IR" b="1" dirty="0"/>
              <a:t>۴-۱</a:t>
            </a:r>
            <a:r>
              <a:rPr lang="fa-IR" b="1" dirty="0" smtClean="0"/>
              <a:t>): </a:t>
            </a:r>
            <a:r>
              <a:rPr lang="ar-SA" dirty="0"/>
              <a:t>تمامی نویسندگان باید مسؤولیت محتوای مقاله را در کلیه‌ی زمینه‌های زیر بپذیرند</a:t>
            </a:r>
            <a:r>
              <a:rPr lang="en-US" dirty="0" smtClean="0"/>
              <a:t>:</a:t>
            </a:r>
            <a:endParaRPr lang="fa-IR" dirty="0" smtClean="0"/>
          </a:p>
          <a:p>
            <a:pPr algn="r" rtl="1">
              <a:buNone/>
            </a:pPr>
            <a:r>
              <a:rPr lang="en-US" dirty="0"/>
              <a:t/>
            </a:r>
            <a:br>
              <a:rPr lang="en-US" dirty="0"/>
            </a:br>
            <a:r>
              <a:rPr lang="fa-IR" dirty="0"/>
              <a:t>۱- </a:t>
            </a:r>
            <a:r>
              <a:rPr lang="ar-SA" dirty="0">
                <a:solidFill>
                  <a:srgbClr val="0070C0"/>
                </a:solidFill>
              </a:rPr>
              <a:t>صحت مطالب مندرج در مقاله </a:t>
            </a:r>
            <a:r>
              <a:rPr lang="ar-SA" dirty="0"/>
              <a:t>،</a:t>
            </a:r>
            <a:r>
              <a:rPr lang="en-US" dirty="0"/>
              <a:t/>
            </a:r>
            <a:br>
              <a:rPr lang="en-US" dirty="0"/>
            </a:br>
            <a:r>
              <a:rPr lang="fa-IR" dirty="0"/>
              <a:t>۲- </a:t>
            </a:r>
            <a:r>
              <a:rPr lang="ar-SA" dirty="0"/>
              <a:t>پایبندی به راهنماهای اخلاقی عمومی و اختصاصی کشور </a:t>
            </a:r>
            <a:r>
              <a:rPr lang="en-US" dirty="0"/>
              <a:t/>
            </a:r>
            <a:br>
              <a:rPr lang="en-US" dirty="0"/>
            </a:br>
            <a:r>
              <a:rPr lang="fa-IR" dirty="0"/>
              <a:t>۳- </a:t>
            </a:r>
            <a:r>
              <a:rPr lang="ar-SA" dirty="0">
                <a:solidFill>
                  <a:srgbClr val="FF0000"/>
                </a:solidFill>
              </a:rPr>
              <a:t>اظهار تعارض منافع احتمالی خود بصورت مکتوب در هنگام ارسال مقاله</a:t>
            </a:r>
            <a:r>
              <a:rPr lang="fa-IR" dirty="0"/>
              <a:t>.</a:t>
            </a:r>
            <a:r>
              <a:rPr lang="en-US" dirty="0"/>
              <a:t/>
            </a:r>
            <a:br>
              <a:rPr lang="en-US" dirty="0"/>
            </a:br>
            <a:endParaRPr lang="en-US" dirty="0"/>
          </a:p>
        </p:txBody>
      </p:sp>
      <p:sp>
        <p:nvSpPr>
          <p:cNvPr id="5" name="Title 1"/>
          <p:cNvSpPr>
            <a:spLocks noGrp="1"/>
          </p:cNvSpPr>
          <p:nvPr>
            <p:ph type="title"/>
          </p:nvPr>
        </p:nvSpPr>
        <p:spPr>
          <a:xfrm>
            <a:off x="2627784" y="188640"/>
            <a:ext cx="4032448" cy="720080"/>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ar-SA" dirty="0" smtClean="0"/>
              <a:t> نویسندگی</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1187624" y="2204864"/>
            <a:ext cx="6912768" cy="2043112"/>
          </a:xfrm>
        </p:spPr>
        <p:txBody>
          <a:bodyPr/>
          <a:lstStyle/>
          <a:p>
            <a:pPr algn="ctr" rtl="1" eaLnBrk="1" hangingPunct="1"/>
            <a:r>
              <a:rPr lang="fa-IR" sz="3600" b="1" dirty="0" smtClean="0">
                <a:solidFill>
                  <a:srgbClr val="FF0000"/>
                </a:solidFill>
                <a:latin typeface="Times New Roman" pitchFamily="18" charset="0"/>
                <a:cs typeface="+mn-cs"/>
              </a:rPr>
              <a:t>دستورالعمل رسيدگي به تخلفات پژوهشي</a:t>
            </a:r>
            <a:r>
              <a:rPr lang="en-US" sz="3600" b="1" dirty="0" smtClean="0">
                <a:solidFill>
                  <a:srgbClr val="FF0000"/>
                </a:solidFill>
                <a:latin typeface="Times New Roman" pitchFamily="18" charset="0"/>
                <a:cs typeface="+mn-cs"/>
              </a:rPr>
              <a:t/>
            </a:r>
            <a:br>
              <a:rPr lang="en-US" sz="3600" b="1" dirty="0" smtClean="0">
                <a:solidFill>
                  <a:srgbClr val="FF0000"/>
                </a:solidFill>
                <a:latin typeface="Times New Roman" pitchFamily="18" charset="0"/>
                <a:cs typeface="+mn-cs"/>
              </a:rPr>
            </a:br>
            <a:r>
              <a:rPr lang="fa-IR" sz="3600" b="1" dirty="0" smtClean="0">
                <a:solidFill>
                  <a:srgbClr val="FF0000"/>
                </a:solidFill>
                <a:latin typeface="Times New Roman" pitchFamily="18" charset="0"/>
                <a:cs typeface="+mn-cs"/>
              </a:rPr>
              <a:t> در تحقيقات علوم پزشکي</a:t>
            </a:r>
            <a:br>
              <a:rPr lang="fa-IR" sz="3600" b="1" dirty="0" smtClean="0">
                <a:solidFill>
                  <a:srgbClr val="FF0000"/>
                </a:solidFill>
                <a:latin typeface="Times New Roman" pitchFamily="18" charset="0"/>
                <a:cs typeface="+mn-cs"/>
              </a:rPr>
            </a:br>
            <a:endParaRPr lang="en-US" sz="3600" b="1" dirty="0" smtClean="0">
              <a:solidFill>
                <a:srgbClr val="FF0000"/>
              </a:solidFill>
              <a:latin typeface="Times New Roman" pitchFamily="18" charset="0"/>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4"/>
            <a:ext cx="8229600" cy="4608512"/>
          </a:xfrm>
        </p:spPr>
        <p:txBody>
          <a:bodyPr>
            <a:noAutofit/>
          </a:bodyPr>
          <a:lstStyle/>
          <a:p>
            <a:pPr rtl="1"/>
            <a: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
            </a:r>
            <a:b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
            </a:r>
            <a:b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
            </a:r>
            <a:b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
            </a:r>
            <a:b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
            </a:r>
            <a:b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چرا تخلفات پژوهشي؟؟؟.... </a:t>
            </a:r>
            <a:b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
            </a:r>
            <a:b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
            </a:r>
            <a:b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r>
              <a:rPr lang="fa-IR" sz="5400" b="1" spc="50" dirty="0" smtClean="0">
                <a:ln w="11430"/>
                <a:solidFill>
                  <a:srgbClr val="7030A0"/>
                </a:solidFill>
                <a:effectLst>
                  <a:outerShdw blurRad="76200" dist="50800" dir="5400000" algn="tl" rotWithShape="0">
                    <a:srgbClr val="000000">
                      <a:alpha val="65000"/>
                    </a:srgbClr>
                  </a:outerShdw>
                </a:effectLst>
                <a:cs typeface="Titr" pitchFamily="2" charset="-78"/>
              </a:rPr>
              <a:t>مصاديق تخلفات پژوهشي ؟؟؟...</a:t>
            </a:r>
            <a: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
            </a:r>
            <a:b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
            </a:r>
            <a:b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
            </a:r>
            <a:b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
            </a:r>
            <a:b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
            </a:r>
            <a:b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endParaRPr lang="en-US" sz="5400" dirty="0"/>
          </a:p>
        </p:txBody>
      </p:sp>
    </p:spTree>
  </p:cSld>
  <p:clrMapOvr>
    <a:masterClrMapping/>
  </p:clrMapOvr>
  <p:transition>
    <p:push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508104" y="260648"/>
            <a:ext cx="3369568" cy="36004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
            </a:r>
            <a:br>
              <a:rPr lang="fa-I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r>
              <a:rPr lang="fa-I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t>مصاديق تخلفات پژوهشي </a:t>
            </a:r>
            <a:br>
              <a:rPr lang="fa-I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rPr>
            </a:br>
            <a:endParaRPr lang="sv-S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endParaRPr>
          </a:p>
        </p:txBody>
      </p:sp>
      <p:sp>
        <p:nvSpPr>
          <p:cNvPr id="3" name="Content Placeholder 2"/>
          <p:cNvSpPr>
            <a:spLocks noGrp="1"/>
          </p:cNvSpPr>
          <p:nvPr>
            <p:ph idx="1"/>
          </p:nvPr>
        </p:nvSpPr>
        <p:spPr>
          <a:xfrm>
            <a:off x="611560" y="908720"/>
            <a:ext cx="8229600" cy="5949280"/>
          </a:xfrm>
        </p:spPr>
        <p:txBody>
          <a:bodyPr>
            <a:noAutofit/>
          </a:bodyPr>
          <a:lstStyle/>
          <a:p>
            <a:pPr lvl="1" algn="r" rtl="1">
              <a:defRPr/>
            </a:pPr>
            <a:r>
              <a:rPr lang="fa-IR" smtClean="0"/>
              <a:t> </a:t>
            </a:r>
            <a:r>
              <a:rPr lang="fa-IR" dirty="0" smtClean="0"/>
              <a:t>تقلب عمدي در ارائه نتايج پژوهشي و تخلف از استانداردهاي پژوهشي توسط کسي که حقيقت را مي داند</a:t>
            </a:r>
          </a:p>
          <a:p>
            <a:pPr lvl="1" algn="r" rtl="1">
              <a:defRPr/>
            </a:pPr>
            <a:r>
              <a:rPr lang="fa-IR" dirty="0" smtClean="0"/>
              <a:t>سرقت معنوي </a:t>
            </a:r>
          </a:p>
          <a:p>
            <a:pPr lvl="1" algn="r" rtl="1">
              <a:defRPr/>
            </a:pPr>
            <a:r>
              <a:rPr lang="fa-IR" dirty="0" smtClean="0"/>
              <a:t>داده سازي </a:t>
            </a:r>
          </a:p>
          <a:p>
            <a:pPr lvl="1" algn="r" rtl="1">
              <a:defRPr/>
            </a:pPr>
            <a:r>
              <a:rPr lang="fa-IR" dirty="0" smtClean="0"/>
              <a:t>تحريف </a:t>
            </a:r>
          </a:p>
          <a:p>
            <a:pPr lvl="1" algn="r" rtl="1">
              <a:defRPr/>
            </a:pPr>
            <a:r>
              <a:rPr lang="fa-IR" dirty="0" smtClean="0"/>
              <a:t>عدم رعايت کدهاي اخلاقي در تحقيقات علوم پزشکي</a:t>
            </a:r>
          </a:p>
          <a:p>
            <a:pPr lvl="1" algn="r" rtl="1">
              <a:defRPr/>
            </a:pPr>
            <a:r>
              <a:rPr lang="fa-IR" dirty="0" smtClean="0"/>
              <a:t>عدم ذکر تعارض منافع (شرکت هاي دارويي)</a:t>
            </a:r>
          </a:p>
          <a:p>
            <a:pPr lvl="1" algn="r" rtl="1">
              <a:defRPr/>
            </a:pPr>
            <a:r>
              <a:rPr lang="fa-IR" dirty="0" smtClean="0"/>
              <a:t>نويسنده پنهان (خريد و فروش پايان نامه، حذف نام همکاران، انجام تحقيقات توسط شرکت ها بجاي محققين و  ....)</a:t>
            </a:r>
          </a:p>
          <a:p>
            <a:pPr lvl="1" algn="r" rtl="1">
              <a:defRPr/>
            </a:pPr>
            <a:r>
              <a:rPr lang="fa-IR" dirty="0" smtClean="0"/>
              <a:t>نويسنده مهمان (کسب امتيازهاي پژوهشي بدون هيچ فعاليت پژوهشي)</a:t>
            </a:r>
          </a:p>
          <a:p>
            <a:pPr lvl="1" algn="r" rtl="1">
              <a:defRPr/>
            </a:pPr>
            <a:r>
              <a:rPr lang="fa-IR" dirty="0" smtClean="0"/>
              <a:t>...........</a:t>
            </a:r>
            <a:endParaRPr lang="sv-SE" dirty="0"/>
          </a:p>
        </p:txBody>
      </p:sp>
    </p:spTree>
  </p:cSld>
  <p:clrMapOvr>
    <a:masterClrMapping/>
  </p:clrMapOvr>
  <p:transition>
    <p:wipe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778098"/>
          </a:xfrm>
        </p:spPr>
        <p:txBody>
          <a:bodyPr/>
          <a:lstStyle/>
          <a:p>
            <a:pPr algn="r" rtl="1"/>
            <a:r>
              <a:rPr lang="fa-IR" sz="3600" dirty="0" smtClean="0">
                <a:cs typeface="Titr" pitchFamily="2" charset="-78"/>
              </a:rPr>
              <a:t>علل احتمالي بروز تخلفات در کشور</a:t>
            </a:r>
            <a:endParaRPr lang="sv-SE" sz="3600" dirty="0" smtClean="0">
              <a:cs typeface="Titr" pitchFamily="2" charset="-78"/>
            </a:endParaRPr>
          </a:p>
        </p:txBody>
      </p:sp>
      <p:sp>
        <p:nvSpPr>
          <p:cNvPr id="3" name="Content Placeholder 2"/>
          <p:cNvSpPr>
            <a:spLocks noGrp="1"/>
          </p:cNvSpPr>
          <p:nvPr>
            <p:ph idx="1"/>
          </p:nvPr>
        </p:nvSpPr>
        <p:spPr>
          <a:xfrm>
            <a:off x="395536" y="1124744"/>
            <a:ext cx="8229600" cy="5256584"/>
          </a:xfrm>
        </p:spPr>
        <p:txBody>
          <a:bodyPr>
            <a:noAutofit/>
          </a:bodyPr>
          <a:lstStyle/>
          <a:p>
            <a:pPr algn="r" rtl="1">
              <a:defRPr/>
            </a:pPr>
            <a:r>
              <a:rPr lang="fa-IR" sz="2400" dirty="0" smtClean="0"/>
              <a:t>مثل ساير کشورها، در کشور ما هم به دليل اصراري که به انتشار مقالات و رشد علم وجود دارد، </a:t>
            </a:r>
          </a:p>
          <a:p>
            <a:pPr algn="r" rtl="1">
              <a:defRPr/>
            </a:pPr>
            <a:r>
              <a:rPr lang="fa-IR" sz="2400" dirty="0" smtClean="0"/>
              <a:t>اعضاي هيات علمي براي ارتقاء نيار به مقاله دارند. </a:t>
            </a:r>
          </a:p>
          <a:p>
            <a:pPr algn="r" rtl="1">
              <a:defRPr/>
            </a:pPr>
            <a:r>
              <a:rPr lang="fa-IR" sz="2400" dirty="0" smtClean="0"/>
              <a:t>دانشجويان براي رشد و ادامه تحصيل نياز به مقالات بيشتر دارند.</a:t>
            </a:r>
          </a:p>
          <a:p>
            <a:pPr algn="r" rtl="1">
              <a:defRPr/>
            </a:pPr>
            <a:r>
              <a:rPr lang="fa-IR" sz="2400" dirty="0" smtClean="0"/>
              <a:t>براي برخي افراد يا شرکت ها محل خدمات پژوهشي در آمدزا مي باشد. </a:t>
            </a:r>
          </a:p>
          <a:p>
            <a:pPr algn="r" rtl="1">
              <a:defRPr/>
            </a:pPr>
            <a:r>
              <a:rPr lang="fa-IR" sz="2400" dirty="0" smtClean="0"/>
              <a:t>افراد سودجو سعي مي کنند نابرده رنج به گنج دست يابند.</a:t>
            </a:r>
          </a:p>
          <a:p>
            <a:pPr algn="r" rtl="1">
              <a:defRPr/>
            </a:pPr>
            <a:r>
              <a:rPr lang="fa-IR" sz="2400" dirty="0" smtClean="0"/>
              <a:t>دانشجويان و اعضاي هيات علمي بدون آشنايي کامل با اصول علمي و استانداردهاي تحقيق اقدام به پژوهش مي کنند</a:t>
            </a:r>
          </a:p>
          <a:p>
            <a:pPr algn="r" rtl="1">
              <a:defRPr/>
            </a:pPr>
            <a:r>
              <a:rPr lang="fa-IR" sz="2400" dirty="0" smtClean="0"/>
              <a:t>راهنمايي و فرهنگ سازي کافي صورت نگرفته است</a:t>
            </a:r>
          </a:p>
          <a:p>
            <a:pPr algn="r" rtl="1">
              <a:defRPr/>
            </a:pPr>
            <a:r>
              <a:rPr lang="fa-IR" sz="2400" dirty="0" smtClean="0"/>
              <a:t>ساختار نظارتي در کشور وجود ندارد (کميته هاي اخلاق فقط در دانشگاههاي علوم پزشکي فعاليت دارند)</a:t>
            </a:r>
          </a:p>
          <a:p>
            <a:pPr algn="r" rtl="1">
              <a:defRPr/>
            </a:pPr>
            <a:endParaRPr lang="fa-IR" sz="2400" dirty="0" smtClean="0"/>
          </a:p>
          <a:p>
            <a:pPr algn="r" rtl="1">
              <a:defRPr/>
            </a:pPr>
            <a:endParaRPr lang="fa-IR" sz="2400" dirty="0" smtClean="0"/>
          </a:p>
          <a:p>
            <a:pPr algn="r" rtl="1">
              <a:defRPr/>
            </a:pPr>
            <a:endParaRPr lang="sv-SE"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979712" y="404664"/>
          <a:ext cx="5009780"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7" name="Content Placeholder 2"/>
          <p:cNvSpPr>
            <a:spLocks noGrp="1"/>
          </p:cNvSpPr>
          <p:nvPr>
            <p:ph idx="1"/>
          </p:nvPr>
        </p:nvSpPr>
        <p:spPr>
          <a:xfrm>
            <a:off x="323528" y="2204864"/>
            <a:ext cx="8229600" cy="3286125"/>
          </a:xfrm>
        </p:spPr>
        <p:txBody>
          <a:bodyPr/>
          <a:lstStyle/>
          <a:p>
            <a:pPr algn="r" rtl="1" eaLnBrk="1" hangingPunct="1">
              <a:buFont typeface="Wingdings" pitchFamily="2" charset="2"/>
              <a:buChar char="v"/>
            </a:pPr>
            <a:r>
              <a:rPr lang="fa-IR" sz="4000" dirty="0" smtClean="0">
                <a:solidFill>
                  <a:schemeClr val="tx2"/>
                </a:solidFill>
                <a:ea typeface="Majalla UI"/>
              </a:rPr>
              <a:t>شهرت زدگی</a:t>
            </a:r>
          </a:p>
          <a:p>
            <a:pPr algn="r" rtl="1" eaLnBrk="1" hangingPunct="1">
              <a:buFont typeface="Wingdings" pitchFamily="2" charset="2"/>
              <a:buChar char="v"/>
            </a:pPr>
            <a:r>
              <a:rPr lang="fa-IR" sz="4000" dirty="0" smtClean="0">
                <a:solidFill>
                  <a:schemeClr val="tx2"/>
                </a:solidFill>
                <a:ea typeface="Majalla UI"/>
              </a:rPr>
              <a:t>شتاب زدگی</a:t>
            </a:r>
          </a:p>
          <a:p>
            <a:pPr algn="r" rtl="1" eaLnBrk="1" hangingPunct="1">
              <a:buFont typeface="Wingdings" pitchFamily="2" charset="2"/>
              <a:buChar char="v"/>
            </a:pPr>
            <a:r>
              <a:rPr lang="fa-IR" sz="4000" dirty="0" smtClean="0">
                <a:solidFill>
                  <a:schemeClr val="tx2"/>
                </a:solidFill>
                <a:ea typeface="Majalla UI"/>
              </a:rPr>
              <a:t> دخالت دادن خواسته های شخصی</a:t>
            </a:r>
            <a:endParaRPr lang="en-US" sz="4000" dirty="0" smtClean="0">
              <a:solidFill>
                <a:schemeClr val="tx2"/>
              </a:solidFill>
              <a:ea typeface="Majalla UI"/>
            </a:endParaRPr>
          </a:p>
          <a:p>
            <a:pPr algn="r" rtl="1" eaLnBrk="1" hangingPunct="1">
              <a:buFont typeface="Wingdings" pitchFamily="2" charset="2"/>
              <a:buChar char="v"/>
            </a:pPr>
            <a:r>
              <a:rPr lang="fa-IR" sz="4000" dirty="0" smtClean="0">
                <a:solidFill>
                  <a:schemeClr val="tx2"/>
                </a:solidFill>
                <a:ea typeface="Majalla UI"/>
              </a:rPr>
              <a:t> و.....</a:t>
            </a:r>
          </a:p>
          <a:p>
            <a:pPr algn="r" rtl="1" eaLnBrk="1" hangingPunct="1">
              <a:buFont typeface="Wingdings 2" pitchFamily="18" charset="2"/>
              <a:buNone/>
            </a:pPr>
            <a:endParaRPr lang="fa-IR" sz="4000" dirty="0" smtClean="0">
              <a:solidFill>
                <a:schemeClr val="tx2"/>
              </a:solidFill>
              <a:ea typeface="Majalla UI"/>
            </a:endParaRPr>
          </a:p>
          <a:p>
            <a:pPr algn="r" rtl="1" eaLnBrk="1" hangingPunct="1">
              <a:buFont typeface="Wingdings" pitchFamily="2" charset="2"/>
              <a:buChar char="v"/>
            </a:pPr>
            <a:endParaRPr lang="fa-IR" sz="4000" dirty="0" smtClean="0">
              <a:solidFill>
                <a:schemeClr val="tx2"/>
              </a:solidFill>
              <a:ea typeface="Majalla UI"/>
            </a:endParaRPr>
          </a:p>
          <a:p>
            <a:pPr algn="r" rtl="1" eaLnBrk="1" hangingPunct="1">
              <a:buFont typeface="Wingdings" pitchFamily="2" charset="2"/>
              <a:buChar char="v"/>
            </a:pPr>
            <a:endParaRPr lang="fa-IR" sz="4000" dirty="0" smtClean="0">
              <a:solidFill>
                <a:schemeClr val="tx2"/>
              </a:solidFill>
              <a:ea typeface="Majalla UI"/>
            </a:endParaRPr>
          </a:p>
          <a:p>
            <a:pPr algn="r" rtl="1" eaLnBrk="1" hangingPunct="1">
              <a:buFont typeface="Wingdings" pitchFamily="2" charset="2"/>
              <a:buChar char="v"/>
            </a:pPr>
            <a:endParaRPr lang="fa-IR" sz="4000" dirty="0" smtClean="0">
              <a:solidFill>
                <a:schemeClr val="tx2"/>
              </a:solidFill>
              <a:ea typeface="Majalla UI"/>
            </a:endParaRPr>
          </a:p>
          <a:p>
            <a:pPr algn="r" rtl="1" eaLnBrk="1" hangingPunct="1">
              <a:buFont typeface="Wingdings" pitchFamily="2" charset="2"/>
              <a:buChar char="v"/>
            </a:pPr>
            <a:endParaRPr lang="fa-IR" sz="4000" dirty="0" smtClean="0">
              <a:solidFill>
                <a:schemeClr val="tx2"/>
              </a:solidFill>
              <a:ea typeface="Majalla UI"/>
            </a:endParaRPr>
          </a:p>
          <a:p>
            <a:pPr algn="r" rtl="1" eaLnBrk="1" hangingPunct="1">
              <a:buFont typeface="Wingdings 2" pitchFamily="18" charset="2"/>
              <a:buNone/>
            </a:pPr>
            <a:endParaRPr lang="fa-IR" sz="4000" dirty="0" smtClean="0">
              <a:solidFill>
                <a:schemeClr val="tx2"/>
              </a:solidFill>
              <a:ea typeface="Majalla UI"/>
            </a:endParaRPr>
          </a:p>
        </p:txBody>
      </p:sp>
    </p:spTree>
  </p:cSld>
  <p:clrMapOvr>
    <a:masterClrMapping/>
  </p:clrMapOvr>
  <p:transition spd="med">
    <p:spli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sv-SE" smtClean="0"/>
          </a:p>
        </p:txBody>
      </p:sp>
      <p:sp>
        <p:nvSpPr>
          <p:cNvPr id="18435" name="Rectangle 3"/>
          <p:cNvSpPr>
            <a:spLocks noGrp="1" noChangeArrowheads="1"/>
          </p:cNvSpPr>
          <p:nvPr>
            <p:ph type="body" idx="1"/>
          </p:nvPr>
        </p:nvSpPr>
        <p:spPr/>
        <p:txBody>
          <a:bodyPr/>
          <a:lstStyle/>
          <a:p>
            <a:endParaRPr lang="sv-SE" smtClean="0"/>
          </a:p>
        </p:txBody>
      </p:sp>
      <p:grpSp>
        <p:nvGrpSpPr>
          <p:cNvPr id="2" name="Group 6"/>
          <p:cNvGrpSpPr>
            <a:grpSpLocks/>
          </p:cNvGrpSpPr>
          <p:nvPr/>
        </p:nvGrpSpPr>
        <p:grpSpPr bwMode="auto">
          <a:xfrm>
            <a:off x="395288" y="787400"/>
            <a:ext cx="8280400" cy="5737225"/>
            <a:chOff x="249" y="496"/>
            <a:chExt cx="5216" cy="3614"/>
          </a:xfrm>
        </p:grpSpPr>
        <p:pic>
          <p:nvPicPr>
            <p:cNvPr id="18437" name="Picture 4"/>
            <p:cNvPicPr>
              <a:picLocks noChangeAspect="1" noChangeArrowheads="1"/>
            </p:cNvPicPr>
            <p:nvPr/>
          </p:nvPicPr>
          <p:blipFill>
            <a:blip r:embed="rId2" cstate="print"/>
            <a:srcRect l="7927" t="14561" r="7927" b="7683"/>
            <a:stretch>
              <a:fillRect/>
            </a:stretch>
          </p:blipFill>
          <p:spPr bwMode="auto">
            <a:xfrm>
              <a:off x="249" y="496"/>
              <a:ext cx="5216" cy="3614"/>
            </a:xfrm>
            <a:prstGeom prst="rect">
              <a:avLst/>
            </a:prstGeom>
            <a:noFill/>
            <a:ln w="9525">
              <a:noFill/>
              <a:miter lim="800000"/>
              <a:headEnd/>
              <a:tailEnd/>
            </a:ln>
          </p:spPr>
        </p:pic>
        <p:sp>
          <p:nvSpPr>
            <p:cNvPr id="18438" name="Rectangle 5"/>
            <p:cNvSpPr>
              <a:spLocks noChangeArrowheads="1"/>
            </p:cNvSpPr>
            <p:nvPr/>
          </p:nvSpPr>
          <p:spPr bwMode="auto">
            <a:xfrm>
              <a:off x="1338" y="845"/>
              <a:ext cx="1723" cy="544"/>
            </a:xfrm>
            <a:prstGeom prst="rect">
              <a:avLst/>
            </a:prstGeom>
            <a:solidFill>
              <a:schemeClr val="bg1"/>
            </a:solidFill>
            <a:ln w="9525">
              <a:noFill/>
              <a:miter lim="800000"/>
              <a:headEnd/>
              <a:tailEnd/>
            </a:ln>
          </p:spPr>
          <p:txBody>
            <a:bodyPr wrap="none" anchor="ctr"/>
            <a:lstStyle/>
            <a:p>
              <a:endParaRPr lang="sv-SE"/>
            </a:p>
          </p:txBody>
        </p:sp>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sv-SE" smtClean="0"/>
          </a:p>
        </p:txBody>
      </p:sp>
      <p:sp>
        <p:nvSpPr>
          <p:cNvPr id="19459" name="Rectangle 3"/>
          <p:cNvSpPr>
            <a:spLocks noGrp="1" noChangeArrowheads="1"/>
          </p:cNvSpPr>
          <p:nvPr>
            <p:ph type="body" idx="1"/>
          </p:nvPr>
        </p:nvSpPr>
        <p:spPr/>
        <p:txBody>
          <a:bodyPr/>
          <a:lstStyle/>
          <a:p>
            <a:endParaRPr lang="sv-SE" smtClean="0"/>
          </a:p>
        </p:txBody>
      </p:sp>
      <p:pic>
        <p:nvPicPr>
          <p:cNvPr id="19460" name="Picture 4"/>
          <p:cNvPicPr>
            <a:picLocks noChangeAspect="1" noChangeArrowheads="1"/>
          </p:cNvPicPr>
          <p:nvPr/>
        </p:nvPicPr>
        <p:blipFill>
          <a:blip r:embed="rId2" cstate="print"/>
          <a:srcRect l="12354" t="15538" r="12354" b="7683"/>
          <a:stretch>
            <a:fillRect/>
          </a:stretch>
        </p:blipFill>
        <p:spPr bwMode="auto">
          <a:xfrm>
            <a:off x="468313" y="427038"/>
            <a:ext cx="8351837" cy="6386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71500" y="214313"/>
            <a:ext cx="8229600" cy="1371600"/>
          </a:xfrm>
        </p:spPr>
        <p:txBody>
          <a:bodyPr/>
          <a:lstStyle/>
          <a:p>
            <a:pPr algn="ctr"/>
            <a:r>
              <a:rPr lang="fa-IR" sz="4000" dirty="0" smtClean="0">
                <a:cs typeface="Titr" pitchFamily="2" charset="-78"/>
              </a:rPr>
              <a:t>مثالهاي تخلفات پژوهشي</a:t>
            </a:r>
            <a:r>
              <a:rPr lang="fa-IR" sz="3200" dirty="0" smtClean="0">
                <a:cs typeface="Titr" pitchFamily="2" charset="-78"/>
              </a:rPr>
              <a:t>سرقت معنوي </a:t>
            </a:r>
            <a:endParaRPr lang="sv-SE" sz="4000" dirty="0" smtClean="0">
              <a:cs typeface="Titr" pitchFamily="2" charset="-78"/>
            </a:endParaRPr>
          </a:p>
        </p:txBody>
      </p:sp>
      <p:sp>
        <p:nvSpPr>
          <p:cNvPr id="21507" name="Content Placeholder 2"/>
          <p:cNvSpPr>
            <a:spLocks noGrp="1"/>
          </p:cNvSpPr>
          <p:nvPr>
            <p:ph idx="1"/>
          </p:nvPr>
        </p:nvSpPr>
        <p:spPr/>
        <p:txBody>
          <a:bodyPr/>
          <a:lstStyle/>
          <a:p>
            <a:pPr algn="r" rtl="1"/>
            <a:r>
              <a:rPr lang="ar-SA" sz="2400" b="1" dirty="0" smtClean="0"/>
              <a:t>چند دانشجو مقاله مربوط به يک استاد را که در مجله </a:t>
            </a:r>
            <a:r>
              <a:rPr lang="en-US" sz="2400" b="1" dirty="0" smtClean="0"/>
              <a:t>AIM </a:t>
            </a:r>
            <a:r>
              <a:rPr lang="fa-IR" sz="2400" b="1" dirty="0" smtClean="0"/>
              <a:t> به چاپ رسيده بود عينا در يک مجله خارجي ديگر به نام خود چاپ کرده اند . </a:t>
            </a:r>
            <a:endParaRPr lang="sv-SE" sz="2400" b="1" dirty="0" smtClean="0"/>
          </a:p>
          <a:p>
            <a:pPr algn="r" rtl="1"/>
            <a:r>
              <a:rPr lang="ar-SA" sz="2400" b="1" dirty="0" smtClean="0"/>
              <a:t>يک استاد با کپي اطلاعات يک سايت آنرا بعنوان تأليف خود بچاپ رسانيده است </a:t>
            </a:r>
            <a:endParaRPr lang="sv-SE" sz="2400" b="1" dirty="0" smtClean="0"/>
          </a:p>
          <a:p>
            <a:pPr algn="r" rtl="1"/>
            <a:r>
              <a:rPr lang="ar-SA" sz="2400" b="1" dirty="0" smtClean="0"/>
              <a:t>يک مقاله به چاپ ميرسد سپس دانشجويان با حفظ نام اساتيد طرح و حذف تعدادي از افراد نويسنده و اضافه کردن نام خود با جعل امضاي محققين  در يک مجله فارسي زبان به چاپ مي رساند . </a:t>
            </a:r>
            <a:endParaRPr lang="sv-SE" sz="2400" b="1" dirty="0" smtClean="0"/>
          </a:p>
          <a:p>
            <a:pPr algn="r" rtl="1"/>
            <a:r>
              <a:rPr lang="ar-SA" sz="2400" b="1" dirty="0" smtClean="0"/>
              <a:t>يک دانشجو مطالعه يک استاد را به عنوان پايان نامه ارائه داده اند </a:t>
            </a:r>
            <a:endParaRPr lang="sv-SE" sz="2400" b="1" dirty="0" smtClean="0"/>
          </a:p>
          <a:p>
            <a:pPr algn="r" rtl="1"/>
            <a:r>
              <a:rPr lang="ar-SA" sz="2400" b="1" dirty="0" smtClean="0"/>
              <a:t>يک کتاب روانشناسي کودک که سالها پيش ترجمه شده بوده سال پيش عينا(با همان ترجمه )بعنوان  تأليف به چاپ رسيده است .</a:t>
            </a:r>
            <a:endParaRPr lang="sv-SE" sz="2400" b="1" dirty="0" smtClean="0"/>
          </a:p>
          <a:p>
            <a:pPr algn="r" rtl="1"/>
            <a:endParaRPr lang="sv-SE" sz="1800" b="1" dirty="0"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71500" y="214313"/>
            <a:ext cx="8229600" cy="1371600"/>
          </a:xfrm>
        </p:spPr>
        <p:txBody>
          <a:bodyPr>
            <a:normAutofit/>
          </a:bodyPr>
          <a:lstStyle/>
          <a:p>
            <a:r>
              <a:rPr lang="fa-IR" sz="3200" b="1" dirty="0" smtClean="0">
                <a:cs typeface="+mn-cs"/>
              </a:rPr>
              <a:t>مثالهاي تخلفات پژوهشي</a:t>
            </a:r>
            <a:br>
              <a:rPr lang="fa-IR" sz="3200" b="1" dirty="0" smtClean="0">
                <a:cs typeface="+mn-cs"/>
              </a:rPr>
            </a:br>
            <a:r>
              <a:rPr lang="fa-IR" sz="3200" b="1" dirty="0" smtClean="0">
                <a:cs typeface="+mn-cs"/>
              </a:rPr>
              <a:t>	</a:t>
            </a:r>
            <a:r>
              <a:rPr lang="fa-IR" sz="3600" b="1" dirty="0" smtClean="0">
                <a:solidFill>
                  <a:srgbClr val="FF0000"/>
                </a:solidFill>
                <a:cs typeface="+mn-cs"/>
              </a:rPr>
              <a:t>داده سازي </a:t>
            </a:r>
            <a:endParaRPr lang="sv-SE" sz="3200" b="1" dirty="0" smtClean="0">
              <a:solidFill>
                <a:srgbClr val="FF0000"/>
              </a:solidFill>
              <a:cs typeface="+mn-cs"/>
            </a:endParaRPr>
          </a:p>
        </p:txBody>
      </p:sp>
      <p:sp>
        <p:nvSpPr>
          <p:cNvPr id="22531" name="Content Placeholder 2"/>
          <p:cNvSpPr>
            <a:spLocks noGrp="1"/>
          </p:cNvSpPr>
          <p:nvPr>
            <p:ph idx="1"/>
          </p:nvPr>
        </p:nvSpPr>
        <p:spPr>
          <a:xfrm>
            <a:off x="467544" y="1844824"/>
            <a:ext cx="8229600" cy="4525963"/>
          </a:xfrm>
        </p:spPr>
        <p:txBody>
          <a:bodyPr/>
          <a:lstStyle/>
          <a:p>
            <a:pPr algn="r" rtl="1"/>
            <a:r>
              <a:rPr lang="fa-IR" sz="2800" b="1" dirty="0" smtClean="0"/>
              <a:t>در چندين مطالعه از یک محقق علي رغم نتايج يکسان بين مقالات و گزارش طرح و پايان نامه تعداد نمونه ها و روش انجام مطالعه متفاوت بوده است .</a:t>
            </a:r>
          </a:p>
          <a:p>
            <a:pPr algn="r" rtl="1">
              <a:buFontTx/>
              <a:buNone/>
            </a:pPr>
            <a:endParaRPr lang="fa-IR" sz="2800" b="1" dirty="0" smtClean="0"/>
          </a:p>
          <a:p>
            <a:pPr algn="r" rtl="1">
              <a:buFontTx/>
              <a:buNone/>
            </a:pPr>
            <a:endParaRPr lang="sv-SE" sz="2800" b="1" dirty="0" smtClean="0"/>
          </a:p>
          <a:p>
            <a:pPr algn="r" rtl="1"/>
            <a:r>
              <a:rPr lang="ar-SA" sz="2800" b="1" dirty="0" smtClean="0"/>
              <a:t>يکي از محققين يک مقاله ادعا کرده که اسم ايشان بدون اطلاع ايشان در اين مقاله آورده شده و آزمايش هايي که در اين مطالعه ذکر شده هرگز در آن آزمايشگاه انجام نشده است .</a:t>
            </a:r>
            <a:endParaRPr lang="sv-SE" sz="2800" b="1" dirty="0" smtClean="0"/>
          </a:p>
          <a:p>
            <a:pPr algn="r" rtl="1">
              <a:buFontTx/>
              <a:buNone/>
            </a:pPr>
            <a:endParaRPr lang="sv-SE" sz="2800" b="1" dirty="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71500" y="214313"/>
            <a:ext cx="8229600" cy="1126455"/>
          </a:xfrm>
        </p:spPr>
        <p:txBody>
          <a:bodyPr>
            <a:normAutofit/>
          </a:bodyPr>
          <a:lstStyle/>
          <a:p>
            <a:pPr algn="r" rtl="1"/>
            <a:r>
              <a:rPr lang="fa-IR" sz="2800" b="1" dirty="0" smtClean="0">
                <a:cs typeface="+mn-cs"/>
              </a:rPr>
              <a:t>مثالهاي تخلفات پژوهشي</a:t>
            </a:r>
            <a:br>
              <a:rPr lang="fa-IR" sz="2800" b="1" dirty="0" smtClean="0">
                <a:cs typeface="+mn-cs"/>
              </a:rPr>
            </a:br>
            <a:r>
              <a:rPr lang="fa-IR" sz="3200" b="1" dirty="0" smtClean="0">
                <a:cs typeface="+mn-cs"/>
              </a:rPr>
              <a:t>	               </a:t>
            </a:r>
            <a:r>
              <a:rPr lang="fa-IR" sz="2400" b="1" dirty="0" smtClean="0">
                <a:solidFill>
                  <a:srgbClr val="FF0000"/>
                </a:solidFill>
                <a:cs typeface="+mn-cs"/>
              </a:rPr>
              <a:t>عدم رعايت کدهاي اخلاقی </a:t>
            </a:r>
            <a:endParaRPr lang="sv-SE" sz="3200" b="1" dirty="0" smtClean="0">
              <a:solidFill>
                <a:srgbClr val="FF0000"/>
              </a:solidFill>
              <a:cs typeface="+mn-cs"/>
            </a:endParaRPr>
          </a:p>
        </p:txBody>
      </p:sp>
      <p:sp>
        <p:nvSpPr>
          <p:cNvPr id="23555" name="Content Placeholder 2"/>
          <p:cNvSpPr>
            <a:spLocks noGrp="1"/>
          </p:cNvSpPr>
          <p:nvPr>
            <p:ph idx="1"/>
          </p:nvPr>
        </p:nvSpPr>
        <p:spPr/>
        <p:txBody>
          <a:bodyPr>
            <a:normAutofit/>
          </a:bodyPr>
          <a:lstStyle/>
          <a:p>
            <a:pPr algn="r" rtl="1"/>
            <a:endParaRPr lang="fa-IR" b="1" dirty="0" smtClean="0">
              <a:cs typeface="Nazanin" pitchFamily="2" charset="-78"/>
            </a:endParaRPr>
          </a:p>
          <a:p>
            <a:pPr algn="r" rtl="1"/>
            <a:r>
              <a:rPr lang="ar-SA" b="1" dirty="0" smtClean="0">
                <a:cs typeface="Nazanin" pitchFamily="2" charset="-78"/>
              </a:rPr>
              <a:t>وجود مطالعاتي که ضرورتي نداشته و در آنها به انسان و حيوانات آسيب رسيد</a:t>
            </a:r>
            <a:r>
              <a:rPr lang="fa-IR" b="1" dirty="0" smtClean="0">
                <a:cs typeface="Nazanin" pitchFamily="2" charset="-78"/>
              </a:rPr>
              <a:t>ه</a:t>
            </a:r>
          </a:p>
          <a:p>
            <a:pPr algn="r" rtl="1">
              <a:buFontTx/>
              <a:buNone/>
            </a:pPr>
            <a:endParaRPr lang="fa-IR" b="1" dirty="0" smtClean="0">
              <a:cs typeface="Nazanin" pitchFamily="2" charset="-78"/>
            </a:endParaRPr>
          </a:p>
          <a:p>
            <a:pPr algn="r" rtl="1">
              <a:buFontTx/>
              <a:buNone/>
            </a:pPr>
            <a:endParaRPr lang="fa-IR" b="1" dirty="0" smtClean="0">
              <a:cs typeface="Nazanin" pitchFamily="2" charset="-78"/>
            </a:endParaRPr>
          </a:p>
          <a:p>
            <a:pPr algn="r" rtl="1">
              <a:buFontTx/>
              <a:buNone/>
            </a:pPr>
            <a:endParaRPr lang="sv-SE" b="1" dirty="0" smtClean="0">
              <a:cs typeface="Nazanin" pitchFamily="2" charset="-78"/>
            </a:endParaRPr>
          </a:p>
          <a:p>
            <a:pPr algn="r" rtl="1"/>
            <a:r>
              <a:rPr lang="ar-SA" b="1" dirty="0" smtClean="0">
                <a:cs typeface="Nazanin" pitchFamily="2" charset="-78"/>
              </a:rPr>
              <a:t>بدون اخذ مجوز کميته اخلاق وارد فاز انساني کارآزمايي باليني شده اند ..</a:t>
            </a:r>
            <a:endParaRPr lang="sv-SE" b="1" dirty="0" smtClean="0">
              <a:cs typeface="Nazanin" pitchFamily="2" charset="-78"/>
            </a:endParaRPr>
          </a:p>
          <a:p>
            <a:pPr algn="r" rtl="1"/>
            <a:endParaRPr lang="sv-SE" sz="2400" b="1" dirty="0" smtClean="0">
              <a:cs typeface="Nazanin" pitchFamily="2" charset="-78"/>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71500" y="214313"/>
            <a:ext cx="8229600" cy="838423"/>
          </a:xfrm>
        </p:spPr>
        <p:txBody>
          <a:bodyPr>
            <a:normAutofit fontScale="90000"/>
          </a:bodyPr>
          <a:lstStyle/>
          <a:p>
            <a:pPr algn="r"/>
            <a:r>
              <a:rPr lang="fa-IR" sz="2800" b="1" dirty="0" smtClean="0">
                <a:cs typeface="+mn-cs"/>
              </a:rPr>
              <a:t>مثالهاي تخلفات پژوهشي</a:t>
            </a:r>
            <a:br>
              <a:rPr lang="fa-IR" sz="2800" b="1" dirty="0" smtClean="0">
                <a:cs typeface="+mn-cs"/>
              </a:rPr>
            </a:br>
            <a:r>
              <a:rPr lang="fa-IR" sz="2800" b="1" dirty="0" smtClean="0">
                <a:cs typeface="+mn-cs"/>
              </a:rPr>
              <a:t>	</a:t>
            </a:r>
            <a:r>
              <a:rPr lang="fa-IR" sz="2800" b="1" dirty="0" smtClean="0">
                <a:solidFill>
                  <a:srgbClr val="FF0000"/>
                </a:solidFill>
                <a:cs typeface="+mn-cs"/>
              </a:rPr>
              <a:t>انتشار مجدد</a:t>
            </a:r>
            <a:endParaRPr lang="sv-SE" sz="2800" b="1" dirty="0" smtClean="0">
              <a:solidFill>
                <a:srgbClr val="FF0000"/>
              </a:solidFill>
              <a:cs typeface="+mn-cs"/>
            </a:endParaRPr>
          </a:p>
        </p:txBody>
      </p:sp>
      <p:sp>
        <p:nvSpPr>
          <p:cNvPr id="24579" name="Content Placeholder 2"/>
          <p:cNvSpPr>
            <a:spLocks noGrp="1"/>
          </p:cNvSpPr>
          <p:nvPr>
            <p:ph idx="1"/>
          </p:nvPr>
        </p:nvSpPr>
        <p:spPr>
          <a:xfrm>
            <a:off x="395536" y="1340768"/>
            <a:ext cx="8229600" cy="4525963"/>
          </a:xfrm>
        </p:spPr>
        <p:txBody>
          <a:bodyPr/>
          <a:lstStyle/>
          <a:p>
            <a:pPr algn="r" rtl="1"/>
            <a:r>
              <a:rPr lang="fa-IR" sz="2400" b="1" dirty="0" smtClean="0"/>
              <a:t>يک مقاله در دو مچله فارسي با محتوا يکسان ولي عناوين متقاوت منتشرشده بود. </a:t>
            </a:r>
          </a:p>
          <a:p>
            <a:pPr algn="r" rtl="1"/>
            <a:r>
              <a:rPr lang="ar-SA" sz="2400" b="1" dirty="0" smtClean="0"/>
              <a:t>يک مقاله از يک پايان نامه به چاپ مي رسد با وجود اينکه استاد مشاور از چاپ قبلي اطلاع داشته اند مجددا آنرا در يک مجله فارسي زبان ديگر به چاپ رسانيده اند.</a:t>
            </a:r>
            <a:endParaRPr lang="fa-IR" sz="2400" b="1" dirty="0" smtClean="0"/>
          </a:p>
          <a:p>
            <a:pPr algn="r" rtl="1">
              <a:buFontTx/>
              <a:buNone/>
            </a:pPr>
            <a:endParaRPr lang="sv-SE" sz="2400" b="1" dirty="0" smtClean="0"/>
          </a:p>
          <a:p>
            <a:pPr algn="r" rtl="1"/>
            <a:r>
              <a:rPr lang="ar-SA" sz="2400" b="1" dirty="0" smtClean="0"/>
              <a:t>در يکي از دانشگاهها يکي از اساتيد يک مقاله را 2بار به زبان فارسي چاپ کرده و يک مقاله را علي رغم چاپ به زبان فارسي و انگليسي بار ديگر با حذف نام ساير محققين و اضافه کردن نام همسر خود بار ديگر به زبان فارسي به چاپ رسانيده است</a:t>
            </a:r>
            <a:r>
              <a:rPr lang="fa-IR" sz="2400" b="1" dirty="0" smtClean="0"/>
              <a:t>.</a:t>
            </a:r>
          </a:p>
          <a:p>
            <a:pPr algn="r" rtl="1">
              <a:buFontTx/>
              <a:buNone/>
            </a:pPr>
            <a:endParaRPr lang="sv-SE" sz="2400" b="1" dirty="0"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95536" y="0"/>
            <a:ext cx="8229600" cy="811560"/>
          </a:xfrm>
        </p:spPr>
        <p:txBody>
          <a:bodyPr/>
          <a:lstStyle/>
          <a:p>
            <a:pPr algn="ctr" rtl="1"/>
            <a:r>
              <a:rPr lang="ar-SA" sz="4000" b="1" dirty="0" smtClean="0">
                <a:cs typeface="+mn-cs"/>
              </a:rPr>
              <a:t>تعاريف و مصاديق</a:t>
            </a:r>
            <a:endParaRPr lang="sv-SE" sz="4000" b="1" dirty="0" smtClean="0">
              <a:cs typeface="+mn-cs"/>
            </a:endParaRPr>
          </a:p>
        </p:txBody>
      </p:sp>
      <p:sp useBgFill="1">
        <p:nvSpPr>
          <p:cNvPr id="30723" name="Content Placeholder 2"/>
          <p:cNvSpPr>
            <a:spLocks noGrp="1"/>
          </p:cNvSpPr>
          <p:nvPr>
            <p:ph idx="1"/>
          </p:nvPr>
        </p:nvSpPr>
        <p:spPr>
          <a:xfrm>
            <a:off x="323528" y="1052736"/>
            <a:ext cx="8229600" cy="5805264"/>
          </a:xfrm>
          <a:ln>
            <a:solidFill>
              <a:srgbClr val="FF0000">
                <a:alpha val="71000"/>
              </a:srgbClr>
            </a:solidFill>
          </a:ln>
        </p:spPr>
        <p:txBody>
          <a:bodyPr>
            <a:noAutofit/>
          </a:bodyPr>
          <a:lstStyle/>
          <a:p>
            <a:pPr algn="ctr" rtl="1">
              <a:buFontTx/>
              <a:buNone/>
            </a:pPr>
            <a:r>
              <a:rPr lang="fa-IR" sz="1600" b="1" dirty="0" smtClean="0">
                <a:cs typeface="+mj-cs"/>
              </a:rPr>
              <a:t>هر گونه نقض يا تخلف از راهنماها و دستورالعملها و کدهاي اخلاق تخلف پژوهشي محسوب مي شود. </a:t>
            </a:r>
          </a:p>
          <a:p>
            <a:pPr algn="r" rtl="1">
              <a:buFontTx/>
              <a:buNone/>
            </a:pPr>
            <a:r>
              <a:rPr lang="fa-IR" sz="1600" b="1" dirty="0" smtClean="0">
                <a:cs typeface="+mj-cs"/>
              </a:rPr>
              <a:t>تخلفات پژوهشي مشمول رسيدگي اين دستورالعمل شامل موارد زير مي باشند: </a:t>
            </a:r>
          </a:p>
          <a:p>
            <a:pPr algn="r" rtl="1">
              <a:buFontTx/>
              <a:buNone/>
            </a:pPr>
            <a:endParaRPr lang="sv-SE" sz="1600" b="1" dirty="0" smtClean="0">
              <a:cs typeface="+mj-cs"/>
            </a:endParaRPr>
          </a:p>
          <a:p>
            <a:pPr algn="r" rtl="1">
              <a:buFont typeface="Arial" charset="0"/>
              <a:buAutoNum type="arabicPeriod"/>
            </a:pPr>
            <a:r>
              <a:rPr lang="fa-IR" sz="1600" b="1" u="sng" dirty="0" smtClean="0">
                <a:solidFill>
                  <a:srgbClr val="FF0000"/>
                </a:solidFill>
                <a:cs typeface="+mj-cs"/>
              </a:rPr>
              <a:t>نقض يا تخلف از مفاد کدهاي اخلاقي در پژوهش هاي علوم پزشکي </a:t>
            </a:r>
            <a:r>
              <a:rPr lang="fa-IR" sz="1600" b="1" dirty="0" smtClean="0">
                <a:cs typeface="+mj-cs"/>
              </a:rPr>
              <a:t>شامل آسيب مادي,جسمي و يا معنوي به آزمودني ها که به عمد يا به علت کوتاهي رخ دهد، عدم اخذ مجوز از کميته اخلاق، عدم اخذ رضايت آگاهانه از  آزمودني ها، نقض محرمانگي و افشاي اسرار شرکت کنندگان.</a:t>
            </a:r>
          </a:p>
          <a:p>
            <a:pPr algn="r" rtl="1">
              <a:buFont typeface="Arial" charset="0"/>
              <a:buAutoNum type="arabicPeriod"/>
            </a:pPr>
            <a:endParaRPr lang="sv-SE" sz="1600" b="1" dirty="0" smtClean="0">
              <a:cs typeface="+mj-cs"/>
            </a:endParaRPr>
          </a:p>
          <a:p>
            <a:pPr algn="r" rtl="1">
              <a:buFont typeface="Arial" charset="0"/>
              <a:buAutoNum type="arabicPeriod"/>
            </a:pPr>
            <a:r>
              <a:rPr lang="fa-IR" sz="1600" b="1" u="sng" dirty="0" smtClean="0">
                <a:solidFill>
                  <a:srgbClr val="FF0000"/>
                </a:solidFill>
                <a:cs typeface="+mj-cs"/>
              </a:rPr>
              <a:t>جعل</a:t>
            </a:r>
            <a:r>
              <a:rPr lang="fa-IR" sz="1600" b="1" dirty="0" smtClean="0">
                <a:solidFill>
                  <a:srgbClr val="FF0000"/>
                </a:solidFill>
                <a:cs typeface="+mj-cs"/>
              </a:rPr>
              <a:t> </a:t>
            </a:r>
            <a:r>
              <a:rPr lang="fa-IR" sz="1600" b="1" dirty="0" smtClean="0">
                <a:cs typeface="+mj-cs"/>
              </a:rPr>
              <a:t>شامل ساخت، ثبت و انتشار داده يا نتايج يک تحقيق به صورتي که داده يا نتايج مذکور اصلا وجود نداشته است.</a:t>
            </a:r>
          </a:p>
          <a:p>
            <a:pPr algn="r" rtl="1">
              <a:buFont typeface="Arial" charset="0"/>
              <a:buAutoNum type="arabicPeriod"/>
            </a:pPr>
            <a:endParaRPr lang="sv-SE" sz="1600" b="1" dirty="0" smtClean="0">
              <a:cs typeface="+mj-cs"/>
            </a:endParaRPr>
          </a:p>
          <a:p>
            <a:pPr algn="r" rtl="1">
              <a:buFont typeface="Arial" charset="0"/>
              <a:buAutoNum type="arabicPeriod"/>
            </a:pPr>
            <a:r>
              <a:rPr lang="fa-IR" sz="1600" b="1" u="sng" dirty="0" smtClean="0">
                <a:solidFill>
                  <a:srgbClr val="FF0000"/>
                </a:solidFill>
                <a:cs typeface="+mj-cs"/>
              </a:rPr>
              <a:t>تحريف </a:t>
            </a:r>
            <a:r>
              <a:rPr lang="fa-IR" sz="1600" b="1" dirty="0" smtClean="0">
                <a:cs typeface="+mj-cs"/>
              </a:rPr>
              <a:t>شامل تغيير يا حذف عمدي داده ها، مراحل و روش مطالعه، تجهيزات و مواد مورد استفاده در مطالعه و يافته هاي تحقيق به صورتي که با داده يا يافته‌هاي واقعي متفاوت باشد. </a:t>
            </a:r>
          </a:p>
          <a:p>
            <a:pPr algn="r" rtl="1">
              <a:buFont typeface="Arial" charset="0"/>
              <a:buAutoNum type="arabicPeriod"/>
            </a:pPr>
            <a:endParaRPr lang="sv-SE" sz="1600" b="1" dirty="0" smtClean="0">
              <a:cs typeface="+mj-cs"/>
            </a:endParaRPr>
          </a:p>
          <a:p>
            <a:pPr algn="r" rtl="1">
              <a:buFont typeface="Arial" charset="0"/>
              <a:buAutoNum type="arabicPeriod"/>
            </a:pPr>
            <a:r>
              <a:rPr lang="fa-IR" sz="1600" b="1" u="sng" dirty="0" smtClean="0">
                <a:solidFill>
                  <a:srgbClr val="FF0000"/>
                </a:solidFill>
                <a:cs typeface="+mj-cs"/>
              </a:rPr>
              <a:t>سرقت ادبي  </a:t>
            </a:r>
            <a:r>
              <a:rPr lang="fa-IR" sz="1600" b="1" dirty="0" smtClean="0">
                <a:cs typeface="+mj-cs"/>
              </a:rPr>
              <a:t>: نوشته و يا اعتبار شخص ديگر شامل كپي كردن کامل  يا بخشي از نوشته، مقاله و يا پروپوزال يک فرد ديگر بدون استناد و ارجاع مناسب به صاحب آن. </a:t>
            </a:r>
          </a:p>
          <a:p>
            <a:pPr algn="r" rtl="1">
              <a:buFont typeface="Arial" charset="0"/>
              <a:buAutoNum type="arabicPeriod"/>
            </a:pPr>
            <a:endParaRPr lang="sv-SE" sz="1600" b="1" dirty="0" smtClean="0">
              <a:cs typeface="+mj-cs"/>
            </a:endParaRPr>
          </a:p>
          <a:p>
            <a:pPr algn="r" rtl="1">
              <a:buFont typeface="Arial" charset="0"/>
              <a:buAutoNum type="arabicPeriod"/>
            </a:pPr>
            <a:r>
              <a:rPr lang="fa-IR" sz="1600" b="1" u="sng" dirty="0" smtClean="0">
                <a:solidFill>
                  <a:srgbClr val="FF0000"/>
                </a:solidFill>
                <a:cs typeface="+mj-cs"/>
              </a:rPr>
              <a:t>نويسنده پنهان </a:t>
            </a:r>
            <a:r>
              <a:rPr lang="fa-IR" sz="1600" b="1" dirty="0" smtClean="0">
                <a:cs typeface="+mj-cs"/>
              </a:rPr>
              <a:t>شامل حذف نام فرد يا افراد حائز شرايط نويسندگي, از فهرست اسامي نويسندگان  در يك نوشته علمي در هنگام انتشار  و يا انجام و انتشار نتايج براي ديگران بدون ذکر مشخصات مشارکت کنندگان در نوشته و يا مقاله.</a:t>
            </a:r>
          </a:p>
          <a:p>
            <a:pPr algn="r" rtl="1">
              <a:buFont typeface="Arial" charset="0"/>
              <a:buAutoNum type="arabicPeriod"/>
            </a:pPr>
            <a:endParaRPr lang="sv-SE" sz="1600" b="1" dirty="0" smtClean="0">
              <a:cs typeface="+mj-cs"/>
            </a:endParaRPr>
          </a:p>
          <a:p>
            <a:pPr algn="r" rtl="1">
              <a:buFont typeface="Arial" charset="0"/>
              <a:buAutoNum type="arabicPeriod"/>
            </a:pPr>
            <a:r>
              <a:rPr lang="fa-IR" sz="1600" b="1" u="sng" dirty="0" smtClean="0">
                <a:cs typeface="+mj-cs"/>
              </a:rPr>
              <a:t>عدم اظهار يا اظهار کذب تعارض منافع شامل  عدم اظهار  </a:t>
            </a:r>
            <a:r>
              <a:rPr lang="fa-IR" sz="1600" b="1" dirty="0" smtClean="0">
                <a:cs typeface="+mj-cs"/>
              </a:rPr>
              <a:t>اطلاعات مربوط به بودجه، افراد و يا موسسات حمايت کننده و مرتبط با پژوهش و يا اظهارات غير واقعي در اين ارتباط. </a:t>
            </a:r>
          </a:p>
          <a:p>
            <a:pPr algn="r" rtl="1">
              <a:buFont typeface="Arial" charset="0"/>
              <a:buAutoNum type="arabicPeriod"/>
            </a:pPr>
            <a:r>
              <a:rPr lang="fa-IR" sz="1600" b="1" dirty="0" smtClean="0">
                <a:cs typeface="+mj-cs"/>
              </a:rPr>
              <a:t>ساير موارد؟؟؟</a:t>
            </a:r>
            <a:endParaRPr lang="sv-SE" sz="1600" b="1" dirty="0" smtClean="0">
              <a:cs typeface="+mj-cs"/>
            </a:endParaRPr>
          </a:p>
          <a:p>
            <a:pPr algn="r" rtl="1">
              <a:buFont typeface="Arial" charset="0"/>
              <a:buChar char="•"/>
            </a:pPr>
            <a:endParaRPr lang="sv-SE" b="1" dirty="0" smtClean="0">
              <a:cs typeface="+mj-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285720" y="1643050"/>
            <a:ext cx="8610600" cy="4572032"/>
          </a:xfrm>
        </p:spPr>
        <p:style>
          <a:lnRef idx="0">
            <a:schemeClr val="accent5"/>
          </a:lnRef>
          <a:fillRef idx="3">
            <a:schemeClr val="accent5"/>
          </a:fillRef>
          <a:effectRef idx="3">
            <a:schemeClr val="accent5"/>
          </a:effectRef>
          <a:fontRef idx="minor">
            <a:schemeClr val="lt1"/>
          </a:fontRef>
        </p:style>
        <p:txBody>
          <a:bodyPr>
            <a:noAutofit/>
          </a:bodyPr>
          <a:lstStyle/>
          <a:p>
            <a:pPr algn="r">
              <a:buFont typeface="Wingdings" pitchFamily="2" charset="2"/>
              <a:buNone/>
            </a:pPr>
            <a:r>
              <a:rPr lang="fa-IR" sz="3600" dirty="0" smtClean="0">
                <a:latin typeface="Arial"/>
                <a:ea typeface="B Lotus"/>
                <a:cs typeface="B Lotus"/>
              </a:rPr>
              <a:t>برخی </a:t>
            </a:r>
            <a:r>
              <a:rPr lang="fa-IR" sz="3600" dirty="0">
                <a:latin typeface="Arial"/>
                <a:ea typeface="B Lotus"/>
                <a:cs typeface="B Lotus"/>
              </a:rPr>
              <a:t>آموزش صحیح افراد را ضامن اجرایی اخلاق </a:t>
            </a:r>
            <a:r>
              <a:rPr lang="fa-IR" sz="3600" dirty="0" smtClean="0">
                <a:latin typeface="Arial"/>
                <a:ea typeface="B Lotus"/>
                <a:cs typeface="B Lotus"/>
              </a:rPr>
              <a:t>معرفی  </a:t>
            </a:r>
            <a:r>
              <a:rPr lang="fa-IR" sz="3600" dirty="0" smtClean="0">
                <a:ea typeface="B Lotus"/>
                <a:cs typeface="B Lotus"/>
              </a:rPr>
              <a:t>می </a:t>
            </a:r>
            <a:r>
              <a:rPr lang="fa-IR" sz="3600" dirty="0">
                <a:ea typeface="B Lotus"/>
                <a:cs typeface="B Lotus"/>
              </a:rPr>
              <a:t>کنند و </a:t>
            </a:r>
            <a:endParaRPr lang="fa-IR" sz="3600" dirty="0" smtClean="0">
              <a:ea typeface="B Lotus"/>
              <a:cs typeface="B Lotus"/>
            </a:endParaRPr>
          </a:p>
          <a:p>
            <a:pPr algn="r">
              <a:buFont typeface="Wingdings" pitchFamily="2" charset="2"/>
              <a:buNone/>
            </a:pPr>
            <a:r>
              <a:rPr lang="fa-IR" sz="3600" dirty="0" smtClean="0">
                <a:ea typeface="B Lotus"/>
                <a:cs typeface="B Lotus"/>
              </a:rPr>
              <a:t>بعضی </a:t>
            </a:r>
            <a:r>
              <a:rPr lang="fa-IR" sz="3600" dirty="0">
                <a:ea typeface="B Lotus"/>
                <a:cs typeface="B Lotus"/>
              </a:rPr>
              <a:t>هم فرهنگ جامعه را و </a:t>
            </a:r>
            <a:endParaRPr lang="fa-IR" sz="3600" dirty="0" smtClean="0">
              <a:ea typeface="B Lotus"/>
              <a:cs typeface="B Lotus"/>
            </a:endParaRPr>
          </a:p>
          <a:p>
            <a:pPr algn="r">
              <a:buFont typeface="Wingdings" pitchFamily="2" charset="2"/>
              <a:buNone/>
            </a:pPr>
            <a:r>
              <a:rPr lang="fa-IR" sz="3600" dirty="0" smtClean="0">
                <a:ea typeface="B Lotus"/>
                <a:cs typeface="B Lotus"/>
              </a:rPr>
              <a:t>عده </a:t>
            </a:r>
            <a:r>
              <a:rPr lang="fa-IR" sz="3600" dirty="0">
                <a:ea typeface="B Lotus"/>
                <a:cs typeface="B Lotus"/>
              </a:rPr>
              <a:t>ای هم ضوابط </a:t>
            </a:r>
            <a:r>
              <a:rPr lang="fa-IR" sz="3600" dirty="0" smtClean="0">
                <a:ea typeface="B Lotus"/>
                <a:cs typeface="B Lotus"/>
              </a:rPr>
              <a:t>وقوانین </a:t>
            </a:r>
            <a:r>
              <a:rPr lang="fa-IR" sz="3600" dirty="0">
                <a:ea typeface="B Lotus"/>
                <a:cs typeface="B Lotus"/>
              </a:rPr>
              <a:t>کیفری را </a:t>
            </a:r>
            <a:endParaRPr lang="fa-IR" sz="3600" dirty="0" smtClean="0">
              <a:ea typeface="B Lotus"/>
              <a:cs typeface="B Lotus"/>
            </a:endParaRPr>
          </a:p>
          <a:p>
            <a:pPr algn="r">
              <a:buFont typeface="Wingdings" pitchFamily="2" charset="2"/>
              <a:buNone/>
            </a:pPr>
            <a:r>
              <a:rPr lang="fa-IR" sz="3600" dirty="0" smtClean="0">
                <a:ea typeface="B Lotus"/>
                <a:cs typeface="B Lotus"/>
              </a:rPr>
              <a:t>پشتوانه </a:t>
            </a:r>
            <a:r>
              <a:rPr lang="fa-IR" sz="3600" dirty="0">
                <a:ea typeface="B Lotus"/>
                <a:cs typeface="B Lotus"/>
              </a:rPr>
              <a:t>اجرای اصول اخلاقی می دانند.»</a:t>
            </a:r>
            <a:endParaRPr lang="en-US" sz="3600" dirty="0">
              <a:ea typeface="B Lotus"/>
              <a:cs typeface="B Lotus"/>
            </a:endParaRPr>
          </a:p>
        </p:txBody>
      </p:sp>
      <p:graphicFrame>
        <p:nvGraphicFramePr>
          <p:cNvPr id="3" name="Diagram 2"/>
          <p:cNvGraphicFramePr/>
          <p:nvPr/>
        </p:nvGraphicFramePr>
        <p:xfrm>
          <a:off x="0" y="0"/>
          <a:ext cx="2714644" cy="707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ircl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1043608" y="1340768"/>
            <a:ext cx="7429520" cy="3600986"/>
          </a:xfrm>
          <a:prstGeom prst="rect">
            <a:avLst/>
          </a:prstGeom>
          <a:noFill/>
          <a:ln w="9525">
            <a:noFill/>
            <a:miter lim="800000"/>
            <a:headEnd/>
            <a:tailEnd/>
          </a:ln>
          <a:effectLst/>
        </p:spPr>
        <p:txBody>
          <a:bodyPr wrap="square">
            <a:spAutoFit/>
          </a:bodyPr>
          <a:lstStyle/>
          <a:p>
            <a:pPr algn="ctr">
              <a:defRPr/>
            </a:pPr>
            <a:r>
              <a:rPr lang="fa-IR" sz="2800" dirty="0" smtClean="0">
                <a:solidFill>
                  <a:srgbClr val="FFFF00"/>
                </a:solidFill>
                <a:latin typeface="Arial" charset="0"/>
                <a:cs typeface="Arial" charset="0"/>
              </a:rPr>
              <a:t>حضرت علي </a:t>
            </a:r>
            <a:r>
              <a:rPr lang="fa-IR" sz="4000" dirty="0" smtClean="0">
                <a:solidFill>
                  <a:srgbClr val="FFFF00"/>
                </a:solidFill>
                <a:latin typeface="Arial" charset="0"/>
                <a:cs typeface="Arial" charset="0"/>
              </a:rPr>
              <a:t>(عليه السلام):</a:t>
            </a:r>
            <a:r>
              <a:rPr lang="fa-IR" sz="2800" dirty="0" smtClean="0">
                <a:solidFill>
                  <a:srgbClr val="FFFF00"/>
                </a:solidFill>
                <a:latin typeface="Arial" charset="0"/>
                <a:cs typeface="Arial" charset="0"/>
              </a:rPr>
              <a:t/>
            </a:r>
            <a:br>
              <a:rPr lang="fa-IR" sz="2800" dirty="0" smtClean="0">
                <a:solidFill>
                  <a:srgbClr val="FFFF00"/>
                </a:solidFill>
                <a:latin typeface="Arial" charset="0"/>
                <a:cs typeface="Arial" charset="0"/>
              </a:rPr>
            </a:br>
            <a:endParaRPr lang="fa-IR" sz="2800" dirty="0" smtClean="0">
              <a:solidFill>
                <a:srgbClr val="FFFF00"/>
              </a:solidFill>
              <a:latin typeface="Arial" charset="0"/>
              <a:cs typeface="Arial" charset="0"/>
            </a:endParaRPr>
          </a:p>
          <a:p>
            <a:pPr algn="ctr"/>
            <a:r>
              <a:rPr lang="fa-IR" sz="4000" dirty="0" smtClean="0"/>
              <a:t>  </a:t>
            </a:r>
            <a:br>
              <a:rPr lang="fa-IR" sz="4000" dirty="0" smtClean="0"/>
            </a:br>
            <a:r>
              <a:rPr lang="fa-IR" sz="4000" dirty="0" smtClean="0"/>
              <a:t> </a:t>
            </a:r>
            <a:r>
              <a:rPr lang="fa-IR" sz="4000" dirty="0" smtClean="0">
                <a:solidFill>
                  <a:schemeClr val="accent3">
                    <a:lumMod val="40000"/>
                    <a:lumOff val="60000"/>
                  </a:schemeClr>
                </a:solidFill>
              </a:rPr>
              <a:t>فَاَحْبِبْ غَيْرِكَ        ما تُحِبُّ لِنَفْسِكَ</a:t>
            </a:r>
            <a:endParaRPr lang="en-US" sz="4000" dirty="0" smtClean="0">
              <a:solidFill>
                <a:schemeClr val="accent3">
                  <a:lumMod val="40000"/>
                  <a:lumOff val="60000"/>
                </a:schemeClr>
              </a:solidFill>
            </a:endParaRPr>
          </a:p>
          <a:p>
            <a:pPr algn="ctr"/>
            <a:endParaRPr lang="en-US" sz="4000" dirty="0" smtClean="0">
              <a:solidFill>
                <a:schemeClr val="accent3">
                  <a:lumMod val="40000"/>
                  <a:lumOff val="60000"/>
                </a:schemeClr>
              </a:solidFill>
            </a:endParaRPr>
          </a:p>
          <a:p>
            <a:pPr algn="ctr"/>
            <a:r>
              <a:rPr lang="fa-IR" sz="4000" dirty="0" smtClean="0">
                <a:solidFill>
                  <a:schemeClr val="accent3">
                    <a:lumMod val="40000"/>
                    <a:lumOff val="60000"/>
                  </a:schemeClr>
                </a:solidFill>
              </a:rPr>
              <a:t>وَ اكْرَهْ لَهُ         ما تَكْرَهُ لَها</a:t>
            </a:r>
            <a:endParaRPr lang="fa-IR" sz="4000" dirty="0">
              <a:solidFill>
                <a:schemeClr val="accent3">
                  <a:lumMod val="40000"/>
                  <a:lumOff val="60000"/>
                </a:schemeClr>
              </a:solidFill>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descr="1390290_l.jpg"/>
          <p:cNvPicPr>
            <a:picLocks noGrp="1" noChangeAspect="1"/>
          </p:cNvPicPr>
          <p:nvPr isPhoto="1"/>
        </p:nvPicPr>
        <p:blipFill>
          <a:blip r:embed="rId2" cstate="print"/>
          <a:srcRect/>
          <a:stretch>
            <a:fillRect/>
          </a:stretch>
        </p:blipFill>
        <p:spPr bwMode="auto">
          <a:xfrm>
            <a:off x="0" y="466725"/>
            <a:ext cx="9144000" cy="5924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709613" y="1982788"/>
            <a:ext cx="7977187" cy="4117975"/>
          </a:xfrm>
        </p:spPr>
        <p:txBody>
          <a:bodyPr/>
          <a:lstStyle/>
          <a:p>
            <a:pPr algn="r" rtl="1" eaLnBrk="1" hangingPunct="1">
              <a:buFont typeface="Wingdings 2" pitchFamily="18" charset="2"/>
              <a:buBlip>
                <a:blip r:embed="rId2"/>
              </a:buBlip>
            </a:pPr>
            <a:r>
              <a:rPr lang="ar-SA" sz="3600" dirty="0" smtClean="0">
                <a:cs typeface="B Titr" pitchFamily="2" charset="-78"/>
              </a:rPr>
              <a:t> هر علمي بايد تابع </a:t>
            </a:r>
            <a:r>
              <a:rPr lang="ar-SA" sz="3600" dirty="0" smtClean="0">
                <a:solidFill>
                  <a:srgbClr val="FF0000"/>
                </a:solidFill>
                <a:cs typeface="B Titr" pitchFamily="2" charset="-78"/>
              </a:rPr>
              <a:t>ارزش‏هاي اخلاقي </a:t>
            </a:r>
            <a:r>
              <a:rPr lang="ar-SA" sz="3600" dirty="0" smtClean="0">
                <a:cs typeface="B Titr" pitchFamily="2" charset="-78"/>
              </a:rPr>
              <a:t>باشد</a:t>
            </a:r>
            <a:endParaRPr lang="en-GB" sz="3600" dirty="0" smtClean="0">
              <a:cs typeface="B Titr" pitchFamily="2" charset="-78"/>
            </a:endParaRPr>
          </a:p>
          <a:p>
            <a:pPr algn="r" rtl="1" eaLnBrk="1" hangingPunct="1">
              <a:buFont typeface="Wingdings 2" pitchFamily="18" charset="2"/>
              <a:buBlip>
                <a:blip r:embed="rId2"/>
              </a:buBlip>
            </a:pPr>
            <a:endParaRPr lang="en-GB" sz="3600" dirty="0" smtClean="0">
              <a:cs typeface="B Titr" pitchFamily="2" charset="-78"/>
            </a:endParaRPr>
          </a:p>
          <a:p>
            <a:pPr algn="r" rtl="1" eaLnBrk="1" hangingPunct="1">
              <a:buFont typeface="Wingdings 2" pitchFamily="18" charset="2"/>
              <a:buBlip>
                <a:blip r:embed="rId2"/>
              </a:buBlip>
            </a:pPr>
            <a:endParaRPr lang="ar-SA" sz="3600" dirty="0" smtClean="0">
              <a:cs typeface="B Titr" pitchFamily="2" charset="-78"/>
            </a:endParaRPr>
          </a:p>
          <a:p>
            <a:pPr algn="r" rtl="1" eaLnBrk="1" hangingPunct="1">
              <a:buFont typeface="Wingdings 2" pitchFamily="18" charset="2"/>
              <a:buBlip>
                <a:blip r:embed="rId2"/>
              </a:buBlip>
            </a:pPr>
            <a:r>
              <a:rPr lang="en-GB" sz="3600" dirty="0" smtClean="0">
                <a:cs typeface="B Titr" pitchFamily="2" charset="-78"/>
              </a:rPr>
              <a:t> </a:t>
            </a:r>
            <a:r>
              <a:rPr lang="ar-SA" sz="3600" dirty="0" smtClean="0">
                <a:cs typeface="B Titr" pitchFamily="2" charset="-78"/>
              </a:rPr>
              <a:t>انتخاب‏هاي ما در مسير حركت علمي تابع چهار چوب فكري ما از </a:t>
            </a:r>
            <a:r>
              <a:rPr lang="ar-SA" sz="3600" dirty="0" smtClean="0">
                <a:solidFill>
                  <a:srgbClr val="FF9900"/>
                </a:solidFill>
                <a:cs typeface="B Titr" pitchFamily="2" charset="-78"/>
              </a:rPr>
              <a:t>«</a:t>
            </a:r>
            <a:r>
              <a:rPr lang="ar-SA" sz="3600" dirty="0" smtClean="0">
                <a:solidFill>
                  <a:srgbClr val="FF0000"/>
                </a:solidFill>
                <a:cs typeface="B Titr" pitchFamily="2" charset="-78"/>
              </a:rPr>
              <a:t>بايد‏ها</a:t>
            </a:r>
            <a:r>
              <a:rPr lang="ar-SA" sz="3600" dirty="0" smtClean="0">
                <a:solidFill>
                  <a:srgbClr val="FF9900"/>
                </a:solidFill>
                <a:cs typeface="B Titr" pitchFamily="2" charset="-78"/>
              </a:rPr>
              <a:t>»</a:t>
            </a:r>
            <a:r>
              <a:rPr lang="ar-SA" sz="3600" dirty="0" smtClean="0">
                <a:cs typeface="B Titr" pitchFamily="2" charset="-78"/>
              </a:rPr>
              <a:t> و </a:t>
            </a:r>
            <a:r>
              <a:rPr lang="ar-SA" sz="3600" dirty="0" smtClean="0">
                <a:solidFill>
                  <a:srgbClr val="FF9900"/>
                </a:solidFill>
                <a:cs typeface="B Titr" pitchFamily="2" charset="-78"/>
              </a:rPr>
              <a:t>«</a:t>
            </a:r>
            <a:r>
              <a:rPr lang="ar-SA" sz="3600" dirty="0" smtClean="0">
                <a:solidFill>
                  <a:srgbClr val="FF0000"/>
                </a:solidFill>
                <a:cs typeface="B Titr" pitchFamily="2" charset="-78"/>
              </a:rPr>
              <a:t>نبايدها</a:t>
            </a:r>
            <a:r>
              <a:rPr lang="ar-SA" sz="3600" dirty="0" smtClean="0">
                <a:solidFill>
                  <a:srgbClr val="FF9900"/>
                </a:solidFill>
                <a:cs typeface="B Titr" pitchFamily="2" charset="-78"/>
              </a:rPr>
              <a:t>»</a:t>
            </a:r>
            <a:r>
              <a:rPr lang="ar-SA" sz="3600" dirty="0" smtClean="0">
                <a:cs typeface="B Titr" pitchFamily="2" charset="-78"/>
              </a:rPr>
              <a:t> است.</a:t>
            </a:r>
            <a:endParaRPr lang="en-US" sz="3600" dirty="0" smtClean="0">
              <a:cs typeface="B Titr" pitchFamily="2" charset="-78"/>
            </a:endParaRPr>
          </a:p>
        </p:txBody>
      </p:sp>
      <p:sp>
        <p:nvSpPr>
          <p:cNvPr id="17412" name="Rectangle 4"/>
          <p:cNvSpPr>
            <a:spLocks noChangeArrowheads="1"/>
          </p:cNvSpPr>
          <p:nvPr/>
        </p:nvSpPr>
        <p:spPr bwMode="auto">
          <a:xfrm>
            <a:off x="4787900" y="333375"/>
            <a:ext cx="3887788" cy="1296988"/>
          </a:xfrm>
          <a:prstGeom prst="rect">
            <a:avLst/>
          </a:prstGeom>
          <a:noFill/>
          <a:ln w="9525">
            <a:noFill/>
            <a:miter lim="800000"/>
            <a:headEnd/>
            <a:tailEnd/>
          </a:ln>
          <a:effectLst/>
        </p:spPr>
        <p:txBody>
          <a:bodyPr anchor="ctr"/>
          <a:lstStyle/>
          <a:p>
            <a:pPr algn="ctr">
              <a:defRPr/>
            </a:pPr>
            <a:endParaRPr lang="en-US" sz="4000" dirty="0">
              <a:solidFill>
                <a:srgbClr val="FFFF00"/>
              </a:solidFill>
              <a:effectLst>
                <a:outerShdw blurRad="38100" dist="38100" dir="2700000" algn="tl">
                  <a:srgbClr val="000000"/>
                </a:outerShdw>
              </a:effectLst>
              <a:latin typeface="Arial" charset="0"/>
              <a:cs typeface="B Titr" pitchFamily="2" charset="-78"/>
            </a:endParaRPr>
          </a:p>
        </p:txBody>
      </p:sp>
      <p:graphicFrame>
        <p:nvGraphicFramePr>
          <p:cNvPr id="4" name="Diagram 3"/>
          <p:cNvGraphicFramePr/>
          <p:nvPr/>
        </p:nvGraphicFramePr>
        <p:xfrm>
          <a:off x="3428992" y="428604"/>
          <a:ext cx="3126177" cy="70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5536" y="188640"/>
            <a:ext cx="8229600" cy="1143000"/>
          </a:xfrm>
        </p:spPr>
        <p:txBody>
          <a:bodyPr>
            <a:normAutofit/>
          </a:bodyPr>
          <a:lstStyle/>
          <a:p>
            <a:pPr eaLnBrk="1" hangingPunct="1"/>
            <a:r>
              <a:rPr lang="fa-IR" b="1" dirty="0" smtClean="0">
                <a:solidFill>
                  <a:srgbClr val="FF0000"/>
                </a:solidFill>
                <a:cs typeface="+mn-cs"/>
              </a:rPr>
              <a:t>اخلاق پزشكي و اصول آن</a:t>
            </a:r>
            <a:endParaRPr lang="en-US" b="1" dirty="0" smtClean="0">
              <a:solidFill>
                <a:srgbClr val="FF0000"/>
              </a:solidFill>
              <a:cs typeface="+mn-cs"/>
            </a:endParaRPr>
          </a:p>
        </p:txBody>
      </p:sp>
      <p:sp>
        <p:nvSpPr>
          <p:cNvPr id="3" name="Content Placeholder 2"/>
          <p:cNvSpPr>
            <a:spLocks noGrp="1"/>
          </p:cNvSpPr>
          <p:nvPr>
            <p:ph idx="1"/>
          </p:nvPr>
        </p:nvSpPr>
        <p:spPr/>
        <p:txBody>
          <a:bodyPr rtlCol="0">
            <a:normAutofit fontScale="92500"/>
          </a:bodyPr>
          <a:lstStyle/>
          <a:p>
            <a:pPr algn="just" rtl="1" eaLnBrk="1" fontAlgn="auto" hangingPunct="1">
              <a:spcAft>
                <a:spcPts val="0"/>
              </a:spcAft>
              <a:buFont typeface="Arial" pitchFamily="34" charset="0"/>
              <a:buChar char="•"/>
              <a:defRPr/>
            </a:pPr>
            <a:r>
              <a:rPr lang="fa-IR" sz="5400" dirty="0" smtClean="0">
                <a:solidFill>
                  <a:schemeClr val="accent2">
                    <a:lumMod val="75000"/>
                  </a:schemeClr>
                </a:solidFill>
                <a:cs typeface="+mj-cs"/>
              </a:rPr>
              <a:t>اخلاق به منزله آيين نامه اي است كه انسان موظف است به لحاظ انسان بودن آن را رعايت كند، چرا كه انسان براي بازگشت به كرامت واقعي و حقيقي خود به اخلاق نيازمند است.</a:t>
            </a:r>
            <a:endParaRPr lang="en-US" sz="5400" dirty="0" smtClean="0">
              <a:solidFill>
                <a:schemeClr val="accent2">
                  <a:lumMod val="75000"/>
                </a:schemeClr>
              </a:solidFill>
              <a:cs typeface="+mj-cs"/>
            </a:endParaRPr>
          </a:p>
          <a:p>
            <a:pPr algn="just" rtl="1" eaLnBrk="1" fontAlgn="auto" hangingPunct="1">
              <a:spcAft>
                <a:spcPts val="0"/>
              </a:spcAft>
              <a:buFont typeface="Arial" pitchFamily="34" charset="0"/>
              <a:buChar char="•"/>
              <a:defRPr/>
            </a:pPr>
            <a:endParaRPr lang="en-US" sz="5400" dirty="0" smtClean="0">
              <a:solidFill>
                <a:schemeClr val="accent2">
                  <a:lumMod val="75000"/>
                </a:schemeClr>
              </a:solidFill>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34">
  <a:themeElements>
    <a:clrScheme name="">
      <a:dk1>
        <a:srgbClr val="000066"/>
      </a:dk1>
      <a:lt1>
        <a:srgbClr val="FFFFFF"/>
      </a:lt1>
      <a:dk2>
        <a:srgbClr val="FFFFFF"/>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fontScheme name="PPP_SNATU_TXT_New_Lif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PP_SNATU_TXT_New_Lif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NATU_TXT_New_Lif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_SNATU_TXT_New_Lif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_SNATU_TXT_New_Lif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_SNATU_TXT_New_Lif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_SNATU_TXT_New_Lif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_SNATU_TXT_New_Lif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_SNATU_TXT_New_Lif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_SNATU_TXT_New_Lif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_SNATU_TXT_New_Lif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_SNATU_TXT_New_Lif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_SNATU_TXT_New_Lif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P_SNATU_TXT_New_Life 13">
        <a:dk1>
          <a:srgbClr val="000000"/>
        </a:dk1>
        <a:lt1>
          <a:srgbClr val="FFFFFF"/>
        </a:lt1>
        <a:dk2>
          <a:srgbClr val="0033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NATU_TXT_New_Life 14">
        <a:dk1>
          <a:srgbClr val="000066"/>
        </a:dk1>
        <a:lt1>
          <a:srgbClr val="FFFFFF"/>
        </a:lt1>
        <a:dk2>
          <a:srgbClr val="0033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NATU_TXT_New_Life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NATU_TXT_New_Life 16">
        <a:dk1>
          <a:srgbClr val="FFFFFF"/>
        </a:dk1>
        <a:lt1>
          <a:srgbClr val="FFFFFF"/>
        </a:lt1>
        <a:dk2>
          <a:srgbClr val="000066"/>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27">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eme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پرونده" ma:contentTypeID="0x0101003A9E7E0EF330E649B0CF1BD79780F5F4" ma:contentTypeVersion="" ma:contentTypeDescription="یک سند جدید ایجاد کنید." ma:contentTypeScope="" ma:versionID="9c49cacde68bba54a607578e3ce7039a">
  <xsd:schema xmlns:xsd="http://www.w3.org/2001/XMLSchema" xmlns:xs="http://www.w3.org/2001/XMLSchema" xmlns:p="http://schemas.microsoft.com/office/2006/metadata/properties" targetNamespace="http://schemas.microsoft.com/office/2006/metadata/properties" ma:root="true" ma:fieldsID="a554cae1b07bf1b86e5de3962bd1fdb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0C63E9-F4AC-4887-982C-561C7466C3E2}"/>
</file>

<file path=customXml/itemProps2.xml><?xml version="1.0" encoding="utf-8"?>
<ds:datastoreItem xmlns:ds="http://schemas.openxmlformats.org/officeDocument/2006/customXml" ds:itemID="{C797F999-9A6E-472C-8C88-44DC74266BFA}"/>
</file>

<file path=customXml/itemProps3.xml><?xml version="1.0" encoding="utf-8"?>
<ds:datastoreItem xmlns:ds="http://schemas.openxmlformats.org/officeDocument/2006/customXml" ds:itemID="{6FBDAE5E-05D9-4DE4-AE16-5CFF2E4CBC6D}"/>
</file>

<file path=docProps/app.xml><?xml version="1.0" encoding="utf-8"?>
<Properties xmlns="http://schemas.openxmlformats.org/officeDocument/2006/extended-properties" xmlns:vt="http://schemas.openxmlformats.org/officeDocument/2006/docPropsVTypes">
  <Template>Theme34</Template>
  <TotalTime>1076</TotalTime>
  <Words>4592</Words>
  <Application>Microsoft Office PowerPoint</Application>
  <PresentationFormat>On-screen Show (4:3)</PresentationFormat>
  <Paragraphs>502</Paragraphs>
  <Slides>79</Slides>
  <Notes>0</Notes>
  <HiddenSlides>0</HiddenSlides>
  <MMClips>0</MMClips>
  <ScaleCrop>false</ScaleCrop>
  <HeadingPairs>
    <vt:vector size="4" baseType="variant">
      <vt:variant>
        <vt:lpstr>Theme</vt:lpstr>
      </vt:variant>
      <vt:variant>
        <vt:i4>5</vt:i4>
      </vt:variant>
      <vt:variant>
        <vt:lpstr>Slide Titles</vt:lpstr>
      </vt:variant>
      <vt:variant>
        <vt:i4>79</vt:i4>
      </vt:variant>
    </vt:vector>
  </HeadingPairs>
  <TitlesOfParts>
    <vt:vector size="84" baseType="lpstr">
      <vt:lpstr>Office Theme</vt:lpstr>
      <vt:lpstr>1_Theme34</vt:lpstr>
      <vt:lpstr>Theme17</vt:lpstr>
      <vt:lpstr>Theme27</vt:lpstr>
      <vt:lpstr>Theme18</vt:lpstr>
      <vt:lpstr>Slide 1</vt:lpstr>
      <vt:lpstr>Slide 2</vt:lpstr>
      <vt:lpstr>فضایل اخلاقی دانشجو پزشکی</vt:lpstr>
      <vt:lpstr>اخلاق پزشكی</vt:lpstr>
      <vt:lpstr>Slide 5</vt:lpstr>
      <vt:lpstr>Slide 6</vt:lpstr>
      <vt:lpstr>Slide 7</vt:lpstr>
      <vt:lpstr>Slide 8</vt:lpstr>
      <vt:lpstr>اخلاق پزشكي و اصول آن</vt:lpstr>
      <vt:lpstr>Slide 10</vt:lpstr>
      <vt:lpstr>Slide 11</vt:lpstr>
      <vt:lpstr>Slide 12</vt:lpstr>
      <vt:lpstr>تحقيق در وضعيت رعايت اصول اخلاق در ايران</vt:lpstr>
      <vt:lpstr>Slide 14</vt:lpstr>
      <vt:lpstr>مراحل يك پژوهش باليني:</vt:lpstr>
      <vt:lpstr>Slide 16</vt:lpstr>
      <vt:lpstr>Slide 17</vt:lpstr>
      <vt:lpstr>Slide 18</vt:lpstr>
      <vt:lpstr>Slide 19</vt:lpstr>
      <vt:lpstr>قانون نورنبرگ:</vt:lpstr>
      <vt:lpstr>قانون نورنبرگ:</vt:lpstr>
      <vt:lpstr>اصول اساسي بيانيه هلسينكي</vt:lpstr>
      <vt:lpstr>اصول اساسي بيانيه هلسينكي</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موارديکه نياز به گرفتن رضايت ندارد</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ضمانت اجرایی</vt:lpstr>
      <vt:lpstr>حقوق و اخلاق</vt:lpstr>
      <vt:lpstr>Slide 55</vt:lpstr>
      <vt:lpstr>Slide 56</vt:lpstr>
      <vt:lpstr>Slide 57</vt:lpstr>
      <vt:lpstr>Slide 58</vt:lpstr>
      <vt:lpstr>Slide 59</vt:lpstr>
      <vt:lpstr>Slide 60</vt:lpstr>
      <vt:lpstr>راهنمای کشوری اخلاق در انتشار  آثار پژوهشی علوم پزشکی </vt:lpstr>
      <vt:lpstr> نویسندگی</vt:lpstr>
      <vt:lpstr> نویسندگی</vt:lpstr>
      <vt:lpstr> نویسندگی</vt:lpstr>
      <vt:lpstr> نویسندگی</vt:lpstr>
      <vt:lpstr>دستورالعمل رسيدگي به تخلفات پژوهشي  در تحقيقات علوم پزشکي </vt:lpstr>
      <vt:lpstr>     چرا تخلفات پژوهشي؟؟؟....    مصاديق تخلفات پژوهشي ؟؟؟...     </vt:lpstr>
      <vt:lpstr> مصاديق تخلفات پژوهشي  </vt:lpstr>
      <vt:lpstr>علل احتمالي بروز تخلفات در کشور</vt:lpstr>
      <vt:lpstr>Slide 70</vt:lpstr>
      <vt:lpstr>Slide 71</vt:lpstr>
      <vt:lpstr>مثالهاي تخلفات پژوهشيسرقت معنوي </vt:lpstr>
      <vt:lpstr>مثالهاي تخلفات پژوهشي  داده سازي </vt:lpstr>
      <vt:lpstr>مثالهاي تخلفات پژوهشي                 عدم رعايت کدهاي اخلاقی </vt:lpstr>
      <vt:lpstr>مثالهاي تخلفات پژوهشي  انتشار مجدد</vt:lpstr>
      <vt:lpstr>تعاريف و مصاديق</vt:lpstr>
      <vt:lpstr>Slide 77</vt:lpstr>
      <vt:lpstr>Slide 78</vt:lpstr>
      <vt:lpstr>Slide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gsi</cp:lastModifiedBy>
  <cp:revision>160</cp:revision>
  <dcterms:created xsi:type="dcterms:W3CDTF">2009-06-24T14:31:42Z</dcterms:created>
  <dcterms:modified xsi:type="dcterms:W3CDTF">2013-12-10T09:13:31Z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0x0101003A9E7E0EF330E649B0CF1BD79780F5F4</vt:lpwstr>
  </property>
</Properties>
</file>