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93" r:id="rId2"/>
    <p:sldId id="259" r:id="rId3"/>
    <p:sldId id="261" r:id="rId4"/>
    <p:sldId id="294" r:id="rId5"/>
    <p:sldId id="298" r:id="rId6"/>
    <p:sldId id="299" r:id="rId7"/>
    <p:sldId id="296" r:id="rId8"/>
    <p:sldId id="326" r:id="rId9"/>
    <p:sldId id="329" r:id="rId10"/>
    <p:sldId id="300" r:id="rId11"/>
    <p:sldId id="257" r:id="rId12"/>
    <p:sldId id="303" r:id="rId13"/>
    <p:sldId id="321" r:id="rId14"/>
    <p:sldId id="262" r:id="rId15"/>
    <p:sldId id="302" r:id="rId16"/>
    <p:sldId id="314" r:id="rId17"/>
    <p:sldId id="315" r:id="rId18"/>
    <p:sldId id="328" r:id="rId19"/>
    <p:sldId id="317" r:id="rId20"/>
    <p:sldId id="310" r:id="rId21"/>
    <p:sldId id="325" r:id="rId22"/>
    <p:sldId id="324" r:id="rId23"/>
    <p:sldId id="323" r:id="rId24"/>
    <p:sldId id="332" r:id="rId25"/>
    <p:sldId id="331" r:id="rId26"/>
    <p:sldId id="289" r:id="rId2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iva" initials="s" lastIdx="2" clrIdx="0">
    <p:extLst>
      <p:ext uri="{19B8F6BF-5375-455C-9EA6-DF929625EA0E}">
        <p15:presenceInfo xmlns:p15="http://schemas.microsoft.com/office/powerpoint/2012/main" userId="shiv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5E30"/>
    <a:srgbClr val="263D19"/>
    <a:srgbClr val="B6B63B"/>
    <a:srgbClr val="F7DA52"/>
    <a:srgbClr val="EBED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3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50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12-29T00:21:37.406" idx="2">
    <p:pos x="2485" y="1971"/>
    <p:text/>
    <p:extLst>
      <p:ext uri="{C676402C-5697-4E1C-873F-D02D1690AC5C}">
        <p15:threadingInfo xmlns:p15="http://schemas.microsoft.com/office/powerpoint/2012/main" timeZoneBias="-21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74FA1B-D067-4AC4-8F3C-80124BB74DCD}" type="datetimeFigureOut">
              <a:rPr lang="zh-CN" altLang="en-US" smtClean="0"/>
              <a:t>2025/10/6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F165E0-24F2-4FD2-9F96-273CF6ADBF3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68773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F165E0-24F2-4FD2-9F96-273CF6ADBF3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7874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r>
              <a:rPr lang="zh-CN" altLang="en-US"/>
              <a:t>Templates are derived from the </a:t>
            </a:r>
            <a:r>
              <a:rPr lang="en-US" altLang="zh-CN" dirty="0"/>
              <a:t>http://meihua.docer.com/</a:t>
            </a: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347EB1F-DE69-4F56-98AD-71E41DF044C1}" type="slidenum">
              <a:rPr lang="zh-CN" altLang="en-US" smtClean="0">
                <a:latin typeface="Calibri" pitchFamily="34" charset="0"/>
                <a:ea typeface="宋体" pitchFamily="2" charset="-122"/>
              </a:rPr>
              <a:t>3</a:t>
            </a:fld>
            <a:endParaRPr lang="zh-CN" altLang="en-US"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821599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r>
              <a:rPr lang="zh-CN" altLang="en-US"/>
              <a:t>Templates are derived from the </a:t>
            </a:r>
            <a:r>
              <a:rPr lang="en-US" altLang="zh-CN" dirty="0"/>
              <a:t>http://meihua.docer.com/</a:t>
            </a: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347EB1F-DE69-4F56-98AD-71E41DF044C1}" type="slidenum">
              <a:rPr lang="zh-CN" altLang="en-US" smtClean="0">
                <a:latin typeface="Calibri" pitchFamily="34" charset="0"/>
                <a:ea typeface="宋体" pitchFamily="2" charset="-122"/>
              </a:rPr>
              <a:t>4</a:t>
            </a:fld>
            <a:endParaRPr lang="zh-CN" altLang="en-US"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576105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r>
              <a:rPr lang="zh-CN" altLang="en-US"/>
              <a:t>Templates are derived from the </a:t>
            </a:r>
            <a:r>
              <a:rPr lang="en-US" altLang="zh-CN" dirty="0"/>
              <a:t>http://meihua.docer.com/</a:t>
            </a: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347EB1F-DE69-4F56-98AD-71E41DF044C1}" type="slidenum">
              <a:rPr lang="zh-CN" altLang="en-US" smtClean="0">
                <a:latin typeface="Calibri" pitchFamily="34" charset="0"/>
                <a:ea typeface="宋体" pitchFamily="2" charset="-122"/>
              </a:rPr>
              <a:t>5</a:t>
            </a:fld>
            <a:endParaRPr lang="zh-CN" altLang="en-US"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114352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r>
              <a:rPr lang="zh-CN" altLang="en-US"/>
              <a:t>Templates are derived from the </a:t>
            </a:r>
            <a:r>
              <a:rPr lang="en-US" altLang="zh-CN" dirty="0"/>
              <a:t>http://meihua.docer.com/</a:t>
            </a: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347EB1F-DE69-4F56-98AD-71E41DF044C1}" type="slidenum">
              <a:rPr lang="zh-CN" altLang="en-US" smtClean="0">
                <a:latin typeface="Calibri" pitchFamily="34" charset="0"/>
                <a:ea typeface="宋体" pitchFamily="2" charset="-122"/>
              </a:rPr>
              <a:t>6</a:t>
            </a:fld>
            <a:endParaRPr lang="zh-CN" altLang="en-US"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699931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r>
              <a:rPr lang="zh-CN" altLang="en-US"/>
              <a:t>Templates are derived from the </a:t>
            </a:r>
            <a:r>
              <a:rPr lang="en-US" altLang="zh-CN" dirty="0"/>
              <a:t>http://meihua.docer.com/</a:t>
            </a: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347EB1F-DE69-4F56-98AD-71E41DF044C1}" type="slidenum">
              <a:rPr lang="zh-CN" altLang="en-US" smtClean="0">
                <a:latin typeface="Calibri" pitchFamily="34" charset="0"/>
                <a:ea typeface="宋体" pitchFamily="2" charset="-122"/>
              </a:rPr>
              <a:t>7</a:t>
            </a:fld>
            <a:endParaRPr lang="zh-CN" altLang="en-US"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361240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F165E0-24F2-4FD2-9F96-273CF6ADBF3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55941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F165E0-24F2-4FD2-9F96-273CF6ADBF3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69899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E7A707-A771-F99C-033E-B9AEE05741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7D924890-2D3A-3345-3446-3291944206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ED8552AD-0578-F825-4F3B-2E962363A9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A47D598-30F3-174E-54AA-035A75A95EC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F165E0-24F2-4FD2-9F96-273CF6ADBF3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B0503020204020204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B0503020204020204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12024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F165E0-24F2-4FD2-9F96-273CF6ADBF3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14519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r>
              <a:rPr lang="zh-CN" altLang="en-US"/>
              <a:t>Templates are derived from the </a:t>
            </a:r>
            <a:r>
              <a:rPr lang="en-US" altLang="zh-CN" dirty="0"/>
              <a:t>http://meihua.docer.com/</a:t>
            </a: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347EB1F-DE69-4F56-98AD-71E41DF044C1}" type="slidenum">
              <a:rPr lang="zh-CN" altLang="en-US" smtClean="0">
                <a:latin typeface="Calibri" pitchFamily="34" charset="0"/>
                <a:ea typeface="宋体" pitchFamily="2" charset="-122"/>
              </a:rPr>
              <a:t>15</a:t>
            </a:fld>
            <a:endParaRPr lang="zh-CN" altLang="en-US"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770773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D717D3-A9EF-F6DC-0EAB-47A940511A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>
            <a:extLst>
              <a:ext uri="{FF2B5EF4-FFF2-40B4-BE49-F238E27FC236}">
                <a16:creationId xmlns:a16="http://schemas.microsoft.com/office/drawing/2014/main" id="{6D8DEC1D-0DAE-EFCD-08B2-CBA6C76A65C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>
            <a:extLst>
              <a:ext uri="{FF2B5EF4-FFF2-40B4-BE49-F238E27FC236}">
                <a16:creationId xmlns:a16="http://schemas.microsoft.com/office/drawing/2014/main" id="{39176C9C-160B-20E7-E848-19FF2F66FED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r>
              <a:rPr lang="zh-CN" altLang="en-US"/>
              <a:t>Templates are derived from the </a:t>
            </a:r>
            <a:r>
              <a:rPr lang="en-US" altLang="zh-CN" dirty="0"/>
              <a:t>http://meihua.docer.com/</a:t>
            </a:r>
            <a:endParaRPr lang="zh-CN" altLang="en-US"/>
          </a:p>
        </p:txBody>
      </p:sp>
      <p:sp>
        <p:nvSpPr>
          <p:cNvPr id="4100" name="灯片编号占位符 3">
            <a:extLst>
              <a:ext uri="{FF2B5EF4-FFF2-40B4-BE49-F238E27FC236}">
                <a16:creationId xmlns:a16="http://schemas.microsoft.com/office/drawing/2014/main" id="{858A2D22-03B7-AF64-F584-127DBAC191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347EB1F-DE69-4F56-98AD-71E41DF044C1}" type="slidenum">
              <a:rPr lang="zh-CN" altLang="en-US" smtClean="0">
                <a:latin typeface="Calibri" pitchFamily="34" charset="0"/>
                <a:ea typeface="宋体" pitchFamily="2" charset="-122"/>
              </a:rPr>
              <a:t>16</a:t>
            </a:fld>
            <a:endParaRPr lang="zh-CN" altLang="en-US"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612259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8A6D10-C7C4-E7CE-6A27-E7454FA829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EA21538C-34AE-48A6-A5BD-EDF171C7FE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93C1CD37-2C9F-CCB3-7394-AFCFD21923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90D2D3F-45AB-A9B1-24A2-C0524EE4891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F165E0-24F2-4FD2-9F96-273CF6ADBF3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B0503020204020204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B0503020204020204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83159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A076F0-DEA7-6ADA-A730-AE09DEA26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A75B4196-322E-25D2-298E-0F1B955D31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4DFA6D19-06BA-5183-8871-52357CE6DD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955C5FD-1A11-1E6C-406E-3741CD3EB8E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F165E0-24F2-4FD2-9F96-273CF6ADBF3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B0503020204020204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B0503020204020204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4520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802166-6A1D-4AF3-0FED-22F81CBDF3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65837333-0FEA-4BDD-7471-A7D7970DC2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8143B223-5EC8-B66D-5DF0-80DE94DB57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44115AC-B5D2-EA82-498B-E1D2CEABBBE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F165E0-24F2-4FD2-9F96-273CF6ADBF35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70281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F165E0-24F2-4FD2-9F96-273CF6ADBF35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38468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C178DF-FB83-9240-883D-04654B58BA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D5B53102-E387-7587-78E6-CE9D685DE8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260B9AD7-CE4F-168A-88DA-A7187E74D4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2BA877E-7E49-0A0D-0F27-8DB0029072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F165E0-24F2-4FD2-9F96-273CF6ADBF35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06672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C178DF-FB83-9240-883D-04654B58BA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D5B53102-E387-7587-78E6-CE9D685DE8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260B9AD7-CE4F-168A-88DA-A7187E74D4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2BA877E-7E49-0A0D-0F27-8DB0029072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F165E0-24F2-4FD2-9F96-273CF6ADBF35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76320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CE9A31-8E5B-0611-2CA0-97CFED926C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0E13DE22-0DCC-04A3-12B0-6FC07E1419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C76A8114-C6E0-07B5-8B6F-CDCA54C62A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7B638FE-8026-008A-C84F-FF7DC60651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F165E0-24F2-4FD2-9F96-273CF6ADBF35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74647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368BC1-50D0-B990-247D-5D9FA77F53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9A85D88C-4565-FD9B-5D57-1139A5B950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6AD82994-0AB4-FD15-DF55-DDB78D4EEF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FF89838-BC9F-FB29-F196-A28F4244175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F165E0-24F2-4FD2-9F96-273CF6ADBF35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092973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10374B-A6BF-E4FB-E068-BB07542DBC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A857A13F-F4B8-E303-9F2F-C22B817249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0A8C37AD-ED39-E474-0919-376A03BFF2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D8804BC-40AD-CDC5-AE94-06C52543379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F165E0-24F2-4FD2-9F96-273CF6ADBF35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010244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F165E0-24F2-4FD2-9F96-273CF6ADBF35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85986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FC1A0-AB15-48BC-B8CC-CEDE49441FBC}" type="datetimeFigureOut">
              <a:rPr lang="zh-CN" altLang="en-US" smtClean="0"/>
              <a:t>2025/10/6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3123D-E00C-42A6-A7DA-264F9849E98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rippl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FC1A0-AB15-48BC-B8CC-CEDE49441FBC}" type="datetimeFigureOut">
              <a:rPr lang="zh-CN" altLang="en-US" smtClean="0"/>
              <a:t>2025/10/6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3123D-E00C-42A6-A7DA-264F9849E98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rippl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FC1A0-AB15-48BC-B8CC-CEDE49441FBC}" type="datetimeFigureOut">
              <a:rPr lang="zh-CN" altLang="en-US" smtClean="0"/>
              <a:t>2025/10/6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3123D-E00C-42A6-A7DA-264F9849E98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rippl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FC1A0-AB15-48BC-B8CC-CEDE49441FBC}" type="datetimeFigureOut">
              <a:rPr lang="zh-CN" altLang="en-US" smtClean="0"/>
              <a:t>2025/10/6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3123D-E00C-42A6-A7DA-264F9849E98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rippl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FC1A0-AB15-48BC-B8CC-CEDE49441FBC}" type="datetimeFigureOut">
              <a:rPr lang="zh-CN" altLang="en-US" smtClean="0"/>
              <a:t>2025/10/6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3123D-E00C-42A6-A7DA-264F9849E98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rippl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FC1A0-AB15-48BC-B8CC-CEDE49441FBC}" type="datetimeFigureOut">
              <a:rPr lang="zh-CN" altLang="en-US" smtClean="0"/>
              <a:t>2025/10/6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3123D-E00C-42A6-A7DA-264F9849E98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rippl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FC1A0-AB15-48BC-B8CC-CEDE49441FBC}" type="datetimeFigureOut">
              <a:rPr lang="zh-CN" altLang="en-US" smtClean="0"/>
              <a:t>2025/10/6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3123D-E00C-42A6-A7DA-264F9849E98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rippl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FC1A0-AB15-48BC-B8CC-CEDE49441FBC}" type="datetimeFigureOut">
              <a:rPr lang="zh-CN" altLang="en-US" smtClean="0"/>
              <a:t>2025/10/6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3123D-E00C-42A6-A7DA-264F9849E98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rippl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FC1A0-AB15-48BC-B8CC-CEDE49441FBC}" type="datetimeFigureOut">
              <a:rPr lang="zh-CN" altLang="en-US" smtClean="0"/>
              <a:t>2025/10/6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3123D-E00C-42A6-A7DA-264F9849E98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rippl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FC1A0-AB15-48BC-B8CC-CEDE49441FBC}" type="datetimeFigureOut">
              <a:rPr lang="zh-CN" altLang="en-US" smtClean="0"/>
              <a:t>2025/10/6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3123D-E00C-42A6-A7DA-264F9849E98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rippl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FC1A0-AB15-48BC-B8CC-CEDE49441FBC}" type="datetimeFigureOut">
              <a:rPr lang="zh-CN" altLang="en-US" smtClean="0"/>
              <a:t>2025/10/6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3123D-E00C-42A6-A7DA-264F9849E98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rippl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3FC1A0-AB15-48BC-B8CC-CEDE49441FBC}" type="datetimeFigureOut">
              <a:rPr lang="zh-CN" altLang="en-US" smtClean="0"/>
              <a:t>2025/10/6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C3123D-E00C-42A6-A7DA-264F9849E981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BED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10">
        <p14:rippl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5700" y="0"/>
            <a:ext cx="48006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94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rippl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8486078" y="1600743"/>
            <a:ext cx="2580655" cy="3764852"/>
            <a:chOff x="8486078" y="1600743"/>
            <a:chExt cx="2580655" cy="3764852"/>
          </a:xfrm>
        </p:grpSpPr>
        <p:cxnSp>
          <p:nvCxnSpPr>
            <p:cNvPr id="5" name="直接连接符 4"/>
            <p:cNvCxnSpPr/>
            <p:nvPr/>
          </p:nvCxnSpPr>
          <p:spPr>
            <a:xfrm>
              <a:off x="8501953" y="1610267"/>
              <a:ext cx="2564780" cy="0"/>
            </a:xfrm>
            <a:prstGeom prst="line">
              <a:avLst/>
            </a:prstGeom>
            <a:ln w="28575">
              <a:solidFill>
                <a:srgbClr val="B55E3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>
              <a:off x="11057208" y="1603917"/>
              <a:ext cx="0" cy="3761678"/>
            </a:xfrm>
            <a:prstGeom prst="line">
              <a:avLst/>
            </a:prstGeom>
            <a:ln w="28575">
              <a:solidFill>
                <a:srgbClr val="B55E3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>
              <a:off x="8486078" y="5350727"/>
              <a:ext cx="2564780" cy="0"/>
            </a:xfrm>
            <a:prstGeom prst="line">
              <a:avLst/>
            </a:prstGeom>
            <a:ln w="28575">
              <a:solidFill>
                <a:srgbClr val="B55E3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>
              <a:off x="8495603" y="4482790"/>
              <a:ext cx="0" cy="882805"/>
            </a:xfrm>
            <a:prstGeom prst="line">
              <a:avLst/>
            </a:prstGeom>
            <a:ln w="28575">
              <a:solidFill>
                <a:srgbClr val="B55E3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8505088" y="1600743"/>
              <a:ext cx="0" cy="882805"/>
            </a:xfrm>
            <a:prstGeom prst="line">
              <a:avLst/>
            </a:prstGeom>
            <a:ln w="28575">
              <a:solidFill>
                <a:srgbClr val="B55E3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文本框 13"/>
          <p:cNvSpPr txBox="1"/>
          <p:nvPr/>
        </p:nvSpPr>
        <p:spPr>
          <a:xfrm>
            <a:off x="3088887" y="2892745"/>
            <a:ext cx="842725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altLang="zh-CN" sz="4000" dirty="0">
                <a:solidFill>
                  <a:srgbClr val="263D1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  <a:ea typeface="方正姚体" pitchFamily="2" charset="-122"/>
              </a:rPr>
              <a:t>گروه کودکان </a:t>
            </a:r>
          </a:p>
          <a:p>
            <a:pPr algn="ctr"/>
            <a:r>
              <a:rPr lang="fa-IR" altLang="zh-CN" sz="4000" dirty="0">
                <a:solidFill>
                  <a:srgbClr val="263D1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  <a:ea typeface="方正姚体" pitchFamily="2" charset="-122"/>
              </a:rPr>
              <a:t>دانشکده پزشکی دانشگاه شاهد</a:t>
            </a:r>
          </a:p>
          <a:p>
            <a:pPr algn="ctr"/>
            <a:endParaRPr lang="zh-CN" altLang="en-US" sz="4000" dirty="0">
              <a:solidFill>
                <a:srgbClr val="263D1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姚体" pitchFamily="2" charset="-122"/>
              <a:ea typeface="方正姚体" pitchFamily="2" charset="-122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7ADA115-49F5-85B4-AE78-BABCAE309E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762" y="1600743"/>
            <a:ext cx="2143125" cy="21431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rippl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任意多边形 24"/>
          <p:cNvSpPr/>
          <p:nvPr/>
        </p:nvSpPr>
        <p:spPr>
          <a:xfrm flipH="1">
            <a:off x="11083291" y="3791283"/>
            <a:ext cx="363538" cy="357187"/>
          </a:xfrm>
          <a:custGeom>
            <a:avLst/>
            <a:gdLst>
              <a:gd name="connsiteX0" fmla="*/ 363583 w 363583"/>
              <a:gd name="connsiteY0" fmla="*/ 0 h 357051"/>
              <a:gd name="connsiteX1" fmla="*/ 0 w 363583"/>
              <a:gd name="connsiteY1" fmla="*/ 0 h 357051"/>
              <a:gd name="connsiteX2" fmla="*/ 0 w 363583"/>
              <a:gd name="connsiteY2" fmla="*/ 357051 h 357051"/>
              <a:gd name="connsiteX3" fmla="*/ 110069 w 363583"/>
              <a:gd name="connsiteY3" fmla="*/ 357051 h 357051"/>
              <a:gd name="connsiteX4" fmla="*/ 110069 w 363583"/>
              <a:gd name="connsiteY4" fmla="*/ 94608 h 357051"/>
              <a:gd name="connsiteX5" fmla="*/ 363583 w 363583"/>
              <a:gd name="connsiteY5" fmla="*/ 94608 h 357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3583" h="357051">
                <a:moveTo>
                  <a:pt x="363583" y="0"/>
                </a:moveTo>
                <a:lnTo>
                  <a:pt x="0" y="0"/>
                </a:lnTo>
                <a:lnTo>
                  <a:pt x="0" y="357051"/>
                </a:lnTo>
                <a:lnTo>
                  <a:pt x="110069" y="357051"/>
                </a:lnTo>
                <a:lnTo>
                  <a:pt x="110069" y="94608"/>
                </a:lnTo>
                <a:lnTo>
                  <a:pt x="363583" y="94608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latin typeface="Calibri"/>
              <a:ea typeface="幼圆"/>
            </a:endParaRPr>
          </a:p>
        </p:txBody>
      </p:sp>
      <p:sp>
        <p:nvSpPr>
          <p:cNvPr id="24" name="任意多边形 23"/>
          <p:cNvSpPr/>
          <p:nvPr/>
        </p:nvSpPr>
        <p:spPr>
          <a:xfrm flipH="1">
            <a:off x="11182182" y="4634462"/>
            <a:ext cx="363538" cy="369888"/>
          </a:xfrm>
          <a:custGeom>
            <a:avLst/>
            <a:gdLst>
              <a:gd name="connsiteX0" fmla="*/ 110069 w 363583"/>
              <a:gd name="connsiteY0" fmla="*/ 0 h 370309"/>
              <a:gd name="connsiteX1" fmla="*/ 0 w 363583"/>
              <a:gd name="connsiteY1" fmla="*/ 0 h 370309"/>
              <a:gd name="connsiteX2" fmla="*/ 0 w 363583"/>
              <a:gd name="connsiteY2" fmla="*/ 370309 h 370309"/>
              <a:gd name="connsiteX3" fmla="*/ 363583 w 363583"/>
              <a:gd name="connsiteY3" fmla="*/ 370309 h 370309"/>
              <a:gd name="connsiteX4" fmla="*/ 363583 w 363583"/>
              <a:gd name="connsiteY4" fmla="*/ 275701 h 370309"/>
              <a:gd name="connsiteX5" fmla="*/ 110069 w 363583"/>
              <a:gd name="connsiteY5" fmla="*/ 275701 h 370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3583" h="370309">
                <a:moveTo>
                  <a:pt x="110069" y="0"/>
                </a:moveTo>
                <a:lnTo>
                  <a:pt x="0" y="0"/>
                </a:lnTo>
                <a:lnTo>
                  <a:pt x="0" y="370309"/>
                </a:lnTo>
                <a:lnTo>
                  <a:pt x="363583" y="370309"/>
                </a:lnTo>
                <a:lnTo>
                  <a:pt x="363583" y="275701"/>
                </a:lnTo>
                <a:lnTo>
                  <a:pt x="110069" y="275701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latin typeface="Calibri"/>
              <a:ea typeface="幼圆"/>
            </a:endParaRPr>
          </a:p>
        </p:txBody>
      </p:sp>
      <p:sp>
        <p:nvSpPr>
          <p:cNvPr id="3076" name="标题 5"/>
          <p:cNvSpPr txBox="1"/>
          <p:nvPr/>
        </p:nvSpPr>
        <p:spPr bwMode="auto">
          <a:xfrm>
            <a:off x="6069012" y="2744788"/>
            <a:ext cx="4987291" cy="71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 anchor="b"/>
          <a:lstStyle>
            <a:lvl1pPr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algn="r" eaLnBrk="1" hangingPunct="1">
              <a:lnSpc>
                <a:spcPct val="90000"/>
              </a:lnSpc>
            </a:pPr>
            <a:r>
              <a:rPr lang="fa-IR" altLang="zh-CN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姚体" pitchFamily="2" charset="-122"/>
                <a:ea typeface="方正姚体" pitchFamily="2" charset="-122"/>
              </a:rPr>
              <a:t>معرفی گروه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方正姚体" pitchFamily="2" charset="-122"/>
              <a:ea typeface="方正姚体" pitchFamily="2" charset="-122"/>
            </a:endParaRPr>
          </a:p>
        </p:txBody>
      </p:sp>
      <p:sp>
        <p:nvSpPr>
          <p:cNvPr id="13" name="任意多边形 12"/>
          <p:cNvSpPr/>
          <p:nvPr/>
        </p:nvSpPr>
        <p:spPr>
          <a:xfrm>
            <a:off x="5914231" y="3889925"/>
            <a:ext cx="363538" cy="1114425"/>
          </a:xfrm>
          <a:custGeom>
            <a:avLst/>
            <a:gdLst>
              <a:gd name="connsiteX0" fmla="*/ 0 w 363583"/>
              <a:gd name="connsiteY0" fmla="*/ 0 h 1323703"/>
              <a:gd name="connsiteX1" fmla="*/ 363583 w 363583"/>
              <a:gd name="connsiteY1" fmla="*/ 0 h 1323703"/>
              <a:gd name="connsiteX2" fmla="*/ 363583 w 363583"/>
              <a:gd name="connsiteY2" fmla="*/ 112347 h 1323703"/>
              <a:gd name="connsiteX3" fmla="*/ 110069 w 363583"/>
              <a:gd name="connsiteY3" fmla="*/ 112347 h 1323703"/>
              <a:gd name="connsiteX4" fmla="*/ 110069 w 363583"/>
              <a:gd name="connsiteY4" fmla="*/ 1211356 h 1323703"/>
              <a:gd name="connsiteX5" fmla="*/ 363583 w 363583"/>
              <a:gd name="connsiteY5" fmla="*/ 1211356 h 1323703"/>
              <a:gd name="connsiteX6" fmla="*/ 363583 w 363583"/>
              <a:gd name="connsiteY6" fmla="*/ 1323703 h 1323703"/>
              <a:gd name="connsiteX7" fmla="*/ 0 w 363583"/>
              <a:gd name="connsiteY7" fmla="*/ 1323703 h 1323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3583" h="1323703">
                <a:moveTo>
                  <a:pt x="0" y="0"/>
                </a:moveTo>
                <a:lnTo>
                  <a:pt x="363583" y="0"/>
                </a:lnTo>
                <a:lnTo>
                  <a:pt x="363583" y="112347"/>
                </a:lnTo>
                <a:lnTo>
                  <a:pt x="110069" y="112347"/>
                </a:lnTo>
                <a:lnTo>
                  <a:pt x="110069" y="1211356"/>
                </a:lnTo>
                <a:lnTo>
                  <a:pt x="363583" y="1211356"/>
                </a:lnTo>
                <a:lnTo>
                  <a:pt x="363583" y="1323703"/>
                </a:lnTo>
                <a:lnTo>
                  <a:pt x="0" y="1323703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latin typeface="Calibri"/>
              <a:ea typeface="幼圆"/>
            </a:endParaRPr>
          </a:p>
        </p:txBody>
      </p:sp>
      <p:sp>
        <p:nvSpPr>
          <p:cNvPr id="3080" name="文本占位符 6"/>
          <p:cNvSpPr txBox="1"/>
          <p:nvPr/>
        </p:nvSpPr>
        <p:spPr bwMode="auto">
          <a:xfrm>
            <a:off x="6160453" y="3969877"/>
            <a:ext cx="4895850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rtl="1">
              <a:lnSpc>
                <a:spcPct val="110000"/>
              </a:lnSpc>
              <a:spcBef>
                <a:spcPts val="1600"/>
              </a:spcBef>
              <a:buClr>
                <a:srgbClr val="963B22"/>
              </a:buClr>
              <a:buSzPct val="60000"/>
              <a:buNone/>
            </a:pPr>
            <a:r>
              <a:rPr lang="fa-IR" altLang="zh-CN" sz="1600" dirty="0">
                <a:solidFill>
                  <a:schemeClr val="accent2">
                    <a:lumMod val="50000"/>
                  </a:schemeClr>
                </a:solidFill>
                <a:latin typeface="黑体" pitchFamily="49" charset="-122"/>
                <a:ea typeface="黑体" pitchFamily="49" charset="-122"/>
              </a:rPr>
              <a:t>گروه کودکان از سال </a:t>
            </a:r>
            <a:r>
              <a:rPr lang="fa-IR" altLang="zh-CN" sz="1600" dirty="0">
                <a:solidFill>
                  <a:srgbClr val="C00000"/>
                </a:solidFill>
                <a:latin typeface="黑体" pitchFamily="49" charset="-122"/>
                <a:ea typeface="黑体" pitchFamily="49" charset="-122"/>
              </a:rPr>
              <a:t>1375</a:t>
            </a:r>
            <a:r>
              <a:rPr lang="fa-IR" altLang="zh-CN" sz="1600" dirty="0">
                <a:solidFill>
                  <a:schemeClr val="accent2">
                    <a:lumMod val="50000"/>
                  </a:schemeClr>
                </a:solidFill>
                <a:latin typeface="黑体" pitchFamily="49" charset="-122"/>
                <a:ea typeface="黑体" pitchFamily="49" charset="-122"/>
              </a:rPr>
              <a:t> جهت تربیت پزشک عمومی شروع به کار نموده است.</a:t>
            </a:r>
          </a:p>
          <a:p>
            <a:pPr algn="r" rtl="1">
              <a:lnSpc>
                <a:spcPct val="110000"/>
              </a:lnSpc>
              <a:spcBef>
                <a:spcPts val="1600"/>
              </a:spcBef>
              <a:buClr>
                <a:srgbClr val="963B22"/>
              </a:buClr>
              <a:buSzPct val="60000"/>
              <a:buNone/>
            </a:pPr>
            <a:r>
              <a:rPr lang="fa-IR" altLang="zh-CN" sz="1600" dirty="0">
                <a:solidFill>
                  <a:schemeClr val="accent2">
                    <a:lumMod val="50000"/>
                  </a:schemeClr>
                </a:solidFill>
                <a:latin typeface="黑体" pitchFamily="49" charset="-122"/>
                <a:ea typeface="黑体" pitchFamily="49" charset="-122"/>
              </a:rPr>
              <a:t>در حال حاضر اعضای هیات علمی گروه5 نفر می باشند. </a:t>
            </a:r>
            <a:endParaRPr lang="en-US" altLang="zh-CN" sz="1600" dirty="0">
              <a:solidFill>
                <a:schemeClr val="accent2">
                  <a:lumMod val="50000"/>
                </a:schemeClr>
              </a:solidFill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rippl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30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30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37" dur="2000" fill="hold"/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4" grpId="0" animBg="1"/>
      <p:bldP spid="3076" grpId="0"/>
      <p:bldP spid="13" grpId="0" animBg="1"/>
      <p:bldP spid="308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任意多边形 24"/>
          <p:cNvSpPr/>
          <p:nvPr/>
        </p:nvSpPr>
        <p:spPr>
          <a:xfrm flipH="1">
            <a:off x="11121521" y="1838701"/>
            <a:ext cx="363538" cy="525089"/>
          </a:xfrm>
          <a:custGeom>
            <a:avLst/>
            <a:gdLst>
              <a:gd name="connsiteX0" fmla="*/ 363583 w 363583"/>
              <a:gd name="connsiteY0" fmla="*/ 0 h 357051"/>
              <a:gd name="connsiteX1" fmla="*/ 0 w 363583"/>
              <a:gd name="connsiteY1" fmla="*/ 0 h 357051"/>
              <a:gd name="connsiteX2" fmla="*/ 0 w 363583"/>
              <a:gd name="connsiteY2" fmla="*/ 357051 h 357051"/>
              <a:gd name="connsiteX3" fmla="*/ 110069 w 363583"/>
              <a:gd name="connsiteY3" fmla="*/ 357051 h 357051"/>
              <a:gd name="connsiteX4" fmla="*/ 110069 w 363583"/>
              <a:gd name="connsiteY4" fmla="*/ 94608 h 357051"/>
              <a:gd name="connsiteX5" fmla="*/ 363583 w 363583"/>
              <a:gd name="connsiteY5" fmla="*/ 94608 h 357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3583" h="357051">
                <a:moveTo>
                  <a:pt x="363583" y="0"/>
                </a:moveTo>
                <a:lnTo>
                  <a:pt x="0" y="0"/>
                </a:lnTo>
                <a:lnTo>
                  <a:pt x="0" y="357051"/>
                </a:lnTo>
                <a:lnTo>
                  <a:pt x="110069" y="357051"/>
                </a:lnTo>
                <a:lnTo>
                  <a:pt x="110069" y="94608"/>
                </a:lnTo>
                <a:lnTo>
                  <a:pt x="363583" y="94608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latin typeface="Calibri"/>
              <a:ea typeface="幼圆"/>
            </a:endParaRPr>
          </a:p>
        </p:txBody>
      </p:sp>
      <p:sp>
        <p:nvSpPr>
          <p:cNvPr id="24" name="任意多边形 23"/>
          <p:cNvSpPr/>
          <p:nvPr/>
        </p:nvSpPr>
        <p:spPr>
          <a:xfrm flipH="1">
            <a:off x="11056303" y="3698542"/>
            <a:ext cx="363538" cy="565266"/>
          </a:xfrm>
          <a:custGeom>
            <a:avLst/>
            <a:gdLst>
              <a:gd name="connsiteX0" fmla="*/ 110069 w 363583"/>
              <a:gd name="connsiteY0" fmla="*/ 0 h 370309"/>
              <a:gd name="connsiteX1" fmla="*/ 0 w 363583"/>
              <a:gd name="connsiteY1" fmla="*/ 0 h 370309"/>
              <a:gd name="connsiteX2" fmla="*/ 0 w 363583"/>
              <a:gd name="connsiteY2" fmla="*/ 370309 h 370309"/>
              <a:gd name="connsiteX3" fmla="*/ 363583 w 363583"/>
              <a:gd name="connsiteY3" fmla="*/ 370309 h 370309"/>
              <a:gd name="connsiteX4" fmla="*/ 363583 w 363583"/>
              <a:gd name="connsiteY4" fmla="*/ 275701 h 370309"/>
              <a:gd name="connsiteX5" fmla="*/ 110069 w 363583"/>
              <a:gd name="connsiteY5" fmla="*/ 275701 h 370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3583" h="370309">
                <a:moveTo>
                  <a:pt x="110069" y="0"/>
                </a:moveTo>
                <a:lnTo>
                  <a:pt x="0" y="0"/>
                </a:lnTo>
                <a:lnTo>
                  <a:pt x="0" y="370309"/>
                </a:lnTo>
                <a:lnTo>
                  <a:pt x="363583" y="370309"/>
                </a:lnTo>
                <a:lnTo>
                  <a:pt x="363583" y="275701"/>
                </a:lnTo>
                <a:lnTo>
                  <a:pt x="110069" y="275701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latin typeface="Calibri"/>
              <a:ea typeface="幼圆"/>
            </a:endParaRPr>
          </a:p>
        </p:txBody>
      </p:sp>
      <p:sp>
        <p:nvSpPr>
          <p:cNvPr id="3076" name="标题 5"/>
          <p:cNvSpPr txBox="1"/>
          <p:nvPr/>
        </p:nvSpPr>
        <p:spPr bwMode="auto">
          <a:xfrm>
            <a:off x="6069012" y="1838701"/>
            <a:ext cx="4987291" cy="71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 anchor="b"/>
          <a:lstStyle>
            <a:lvl1pPr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algn="r" eaLnBrk="1" hangingPunct="1">
              <a:lnSpc>
                <a:spcPct val="90000"/>
              </a:lnSpc>
            </a:pPr>
            <a:r>
              <a:rPr lang="fa-IR" altLang="zh-CN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姚体" pitchFamily="2" charset="-122"/>
                <a:ea typeface="方正姚体" pitchFamily="2" charset="-122"/>
              </a:rPr>
              <a:t>دکتر شیوارفعتی</a:t>
            </a:r>
          </a:p>
          <a:p>
            <a:pPr algn="r" eaLnBrk="1" hangingPunct="1">
              <a:lnSpc>
                <a:spcPct val="90000"/>
              </a:lnSpc>
            </a:pPr>
            <a:r>
              <a:rPr lang="fa-IR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姚体" pitchFamily="2" charset="-122"/>
                <a:ea typeface="方正姚体" pitchFamily="2" charset="-122"/>
              </a:rPr>
              <a:t>مدیر گروه 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方正姚体" pitchFamily="2" charset="-122"/>
              <a:ea typeface="方正姚体" pitchFamily="2" charset="-122"/>
            </a:endParaRPr>
          </a:p>
        </p:txBody>
      </p:sp>
      <p:sp>
        <p:nvSpPr>
          <p:cNvPr id="13" name="任意多边形 12"/>
          <p:cNvSpPr/>
          <p:nvPr/>
        </p:nvSpPr>
        <p:spPr>
          <a:xfrm>
            <a:off x="5182714" y="2131278"/>
            <a:ext cx="363538" cy="1920241"/>
          </a:xfrm>
          <a:custGeom>
            <a:avLst/>
            <a:gdLst>
              <a:gd name="connsiteX0" fmla="*/ 0 w 363583"/>
              <a:gd name="connsiteY0" fmla="*/ 0 h 1323703"/>
              <a:gd name="connsiteX1" fmla="*/ 363583 w 363583"/>
              <a:gd name="connsiteY1" fmla="*/ 0 h 1323703"/>
              <a:gd name="connsiteX2" fmla="*/ 363583 w 363583"/>
              <a:gd name="connsiteY2" fmla="*/ 112347 h 1323703"/>
              <a:gd name="connsiteX3" fmla="*/ 110069 w 363583"/>
              <a:gd name="connsiteY3" fmla="*/ 112347 h 1323703"/>
              <a:gd name="connsiteX4" fmla="*/ 110069 w 363583"/>
              <a:gd name="connsiteY4" fmla="*/ 1211356 h 1323703"/>
              <a:gd name="connsiteX5" fmla="*/ 363583 w 363583"/>
              <a:gd name="connsiteY5" fmla="*/ 1211356 h 1323703"/>
              <a:gd name="connsiteX6" fmla="*/ 363583 w 363583"/>
              <a:gd name="connsiteY6" fmla="*/ 1323703 h 1323703"/>
              <a:gd name="connsiteX7" fmla="*/ 0 w 363583"/>
              <a:gd name="connsiteY7" fmla="*/ 1323703 h 1323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3583" h="1323703">
                <a:moveTo>
                  <a:pt x="0" y="0"/>
                </a:moveTo>
                <a:lnTo>
                  <a:pt x="363583" y="0"/>
                </a:lnTo>
                <a:lnTo>
                  <a:pt x="363583" y="112347"/>
                </a:lnTo>
                <a:lnTo>
                  <a:pt x="110069" y="112347"/>
                </a:lnTo>
                <a:lnTo>
                  <a:pt x="110069" y="1211356"/>
                </a:lnTo>
                <a:lnTo>
                  <a:pt x="363583" y="1211356"/>
                </a:lnTo>
                <a:lnTo>
                  <a:pt x="363583" y="1323703"/>
                </a:lnTo>
                <a:lnTo>
                  <a:pt x="0" y="1323703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latin typeface="Calibri"/>
              <a:ea typeface="幼圆"/>
            </a:endParaRPr>
          </a:p>
        </p:txBody>
      </p:sp>
      <p:sp>
        <p:nvSpPr>
          <p:cNvPr id="3080" name="文本占位符 6"/>
          <p:cNvSpPr txBox="1"/>
          <p:nvPr/>
        </p:nvSpPr>
        <p:spPr bwMode="auto">
          <a:xfrm>
            <a:off x="6160453" y="3063790"/>
            <a:ext cx="4895850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rtl="1">
              <a:lnSpc>
                <a:spcPct val="110000"/>
              </a:lnSpc>
              <a:spcBef>
                <a:spcPts val="1600"/>
              </a:spcBef>
              <a:buClr>
                <a:srgbClr val="963B22"/>
              </a:buClr>
              <a:buSzPct val="60000"/>
              <a:buNone/>
            </a:pPr>
            <a:r>
              <a:rPr lang="fa-IR" altLang="zh-CN" sz="1600" dirty="0">
                <a:solidFill>
                  <a:schemeClr val="accent2">
                    <a:lumMod val="50000"/>
                  </a:schemeClr>
                </a:solidFill>
                <a:latin typeface="黑体" pitchFamily="49" charset="-122"/>
                <a:ea typeface="黑体" pitchFamily="49" charset="-122"/>
              </a:rPr>
              <a:t>دکترای تخصصی کودکان از دانشگاه علوم پزشکی شهید بهشتی 1373</a:t>
            </a:r>
          </a:p>
          <a:p>
            <a:pPr algn="r" rtl="1">
              <a:lnSpc>
                <a:spcPct val="110000"/>
              </a:lnSpc>
              <a:spcBef>
                <a:spcPts val="1600"/>
              </a:spcBef>
              <a:buClr>
                <a:srgbClr val="963B22"/>
              </a:buClr>
              <a:buSzPct val="60000"/>
              <a:buNone/>
            </a:pPr>
            <a:r>
              <a:rPr lang="fa-IR" altLang="zh-CN" sz="1600" dirty="0">
                <a:solidFill>
                  <a:schemeClr val="accent2">
                    <a:lumMod val="50000"/>
                  </a:schemeClr>
                </a:solidFill>
                <a:latin typeface="黑体" pitchFamily="49" charset="-122"/>
                <a:ea typeface="黑体" pitchFamily="49" charset="-122"/>
              </a:rPr>
              <a:t>رتبه: استادیار</a:t>
            </a:r>
          </a:p>
          <a:p>
            <a:pPr lvl="0" algn="r" rtl="1">
              <a:lnSpc>
                <a:spcPct val="110000"/>
              </a:lnSpc>
              <a:spcBef>
                <a:spcPts val="1600"/>
              </a:spcBef>
              <a:buClr>
                <a:srgbClr val="963B22"/>
              </a:buClr>
              <a:buSzPct val="60000"/>
              <a:buNone/>
            </a:pPr>
            <a:r>
              <a:rPr lang="fa-IR" altLang="zh-CN" sz="1300" dirty="0">
                <a:solidFill>
                  <a:schemeClr val="accent6">
                    <a:lumMod val="50000"/>
                  </a:schemeClr>
                </a:solidFill>
                <a:latin typeface="黑体" pitchFamily="49" charset="-122"/>
                <a:ea typeface="黑体" pitchFamily="49" charset="-122"/>
              </a:rPr>
              <a:t>.</a:t>
            </a:r>
          </a:p>
          <a:p>
            <a:pPr algn="r" rtl="1">
              <a:lnSpc>
                <a:spcPct val="110000"/>
              </a:lnSpc>
              <a:spcBef>
                <a:spcPts val="1600"/>
              </a:spcBef>
              <a:buClr>
                <a:srgbClr val="963B22"/>
              </a:buClr>
              <a:buSzPct val="60000"/>
              <a:buNone/>
            </a:pPr>
            <a:endParaRPr lang="fa-IR" altLang="zh-CN" sz="1600" dirty="0">
              <a:solidFill>
                <a:schemeClr val="accent2">
                  <a:lumMod val="50000"/>
                </a:schemeClr>
              </a:solidFill>
              <a:latin typeface="黑体" pitchFamily="49" charset="-122"/>
              <a:ea typeface="黑体" pitchFamily="49" charset="-122"/>
            </a:endParaRPr>
          </a:p>
          <a:p>
            <a:pPr algn="r" rtl="1">
              <a:lnSpc>
                <a:spcPct val="110000"/>
              </a:lnSpc>
              <a:spcBef>
                <a:spcPts val="1600"/>
              </a:spcBef>
              <a:buClr>
                <a:srgbClr val="963B22"/>
              </a:buClr>
              <a:buSzPct val="60000"/>
              <a:buNone/>
            </a:pPr>
            <a:endParaRPr lang="en-US" altLang="zh-CN" sz="1600" dirty="0">
              <a:solidFill>
                <a:schemeClr val="accent2">
                  <a:lumMod val="50000"/>
                </a:schemeClr>
              </a:solidFill>
              <a:latin typeface="黑体" pitchFamily="49" charset="-122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00408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rippl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4" grpId="0" animBg="1"/>
      <p:bldP spid="3076" grpId="0"/>
      <p:bldP spid="13" grpId="0" animBg="1"/>
      <p:bldP spid="308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任意多边形 24"/>
          <p:cNvSpPr/>
          <p:nvPr/>
        </p:nvSpPr>
        <p:spPr>
          <a:xfrm flipH="1">
            <a:off x="11129344" y="1934137"/>
            <a:ext cx="363538" cy="525089"/>
          </a:xfrm>
          <a:custGeom>
            <a:avLst/>
            <a:gdLst>
              <a:gd name="connsiteX0" fmla="*/ 363583 w 363583"/>
              <a:gd name="connsiteY0" fmla="*/ 0 h 357051"/>
              <a:gd name="connsiteX1" fmla="*/ 0 w 363583"/>
              <a:gd name="connsiteY1" fmla="*/ 0 h 357051"/>
              <a:gd name="connsiteX2" fmla="*/ 0 w 363583"/>
              <a:gd name="connsiteY2" fmla="*/ 357051 h 357051"/>
              <a:gd name="connsiteX3" fmla="*/ 110069 w 363583"/>
              <a:gd name="connsiteY3" fmla="*/ 357051 h 357051"/>
              <a:gd name="connsiteX4" fmla="*/ 110069 w 363583"/>
              <a:gd name="connsiteY4" fmla="*/ 94608 h 357051"/>
              <a:gd name="connsiteX5" fmla="*/ 363583 w 363583"/>
              <a:gd name="connsiteY5" fmla="*/ 94608 h 357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3583" h="357051">
                <a:moveTo>
                  <a:pt x="363583" y="0"/>
                </a:moveTo>
                <a:lnTo>
                  <a:pt x="0" y="0"/>
                </a:lnTo>
                <a:lnTo>
                  <a:pt x="0" y="357051"/>
                </a:lnTo>
                <a:lnTo>
                  <a:pt x="110069" y="357051"/>
                </a:lnTo>
                <a:lnTo>
                  <a:pt x="110069" y="94608"/>
                </a:lnTo>
                <a:lnTo>
                  <a:pt x="363583" y="94608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latin typeface="Calibri"/>
              <a:ea typeface="幼圆"/>
            </a:endParaRPr>
          </a:p>
        </p:txBody>
      </p:sp>
      <p:sp>
        <p:nvSpPr>
          <p:cNvPr id="24" name="任意多边形 23"/>
          <p:cNvSpPr/>
          <p:nvPr/>
        </p:nvSpPr>
        <p:spPr>
          <a:xfrm flipH="1">
            <a:off x="10874534" y="3867469"/>
            <a:ext cx="363538" cy="565266"/>
          </a:xfrm>
          <a:custGeom>
            <a:avLst/>
            <a:gdLst>
              <a:gd name="connsiteX0" fmla="*/ 110069 w 363583"/>
              <a:gd name="connsiteY0" fmla="*/ 0 h 370309"/>
              <a:gd name="connsiteX1" fmla="*/ 0 w 363583"/>
              <a:gd name="connsiteY1" fmla="*/ 0 h 370309"/>
              <a:gd name="connsiteX2" fmla="*/ 0 w 363583"/>
              <a:gd name="connsiteY2" fmla="*/ 370309 h 370309"/>
              <a:gd name="connsiteX3" fmla="*/ 363583 w 363583"/>
              <a:gd name="connsiteY3" fmla="*/ 370309 h 370309"/>
              <a:gd name="connsiteX4" fmla="*/ 363583 w 363583"/>
              <a:gd name="connsiteY4" fmla="*/ 275701 h 370309"/>
              <a:gd name="connsiteX5" fmla="*/ 110069 w 363583"/>
              <a:gd name="connsiteY5" fmla="*/ 275701 h 370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3583" h="370309">
                <a:moveTo>
                  <a:pt x="110069" y="0"/>
                </a:moveTo>
                <a:lnTo>
                  <a:pt x="0" y="0"/>
                </a:lnTo>
                <a:lnTo>
                  <a:pt x="0" y="370309"/>
                </a:lnTo>
                <a:lnTo>
                  <a:pt x="363583" y="370309"/>
                </a:lnTo>
                <a:lnTo>
                  <a:pt x="363583" y="275701"/>
                </a:lnTo>
                <a:lnTo>
                  <a:pt x="110069" y="275701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latin typeface="Calibri"/>
              <a:ea typeface="幼圆"/>
            </a:endParaRPr>
          </a:p>
        </p:txBody>
      </p:sp>
      <p:sp>
        <p:nvSpPr>
          <p:cNvPr id="3076" name="标题 5"/>
          <p:cNvSpPr txBox="1"/>
          <p:nvPr/>
        </p:nvSpPr>
        <p:spPr bwMode="auto">
          <a:xfrm>
            <a:off x="6069012" y="1838701"/>
            <a:ext cx="4987291" cy="71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 anchor="b"/>
          <a:lstStyle>
            <a:lvl1pPr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algn="r" eaLnBrk="1" hangingPunct="1">
              <a:lnSpc>
                <a:spcPct val="90000"/>
              </a:lnSpc>
            </a:pPr>
            <a:r>
              <a:rPr lang="fa-IR" altLang="zh-CN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姚体" pitchFamily="2" charset="-122"/>
                <a:ea typeface="方正姚体" pitchFamily="2" charset="-122"/>
              </a:rPr>
              <a:t>دکتر محمدباقراخوی راد</a:t>
            </a:r>
          </a:p>
        </p:txBody>
      </p:sp>
      <p:sp>
        <p:nvSpPr>
          <p:cNvPr id="13" name="任意多边形 12"/>
          <p:cNvSpPr/>
          <p:nvPr/>
        </p:nvSpPr>
        <p:spPr>
          <a:xfrm>
            <a:off x="6069012" y="2177096"/>
            <a:ext cx="363538" cy="1920241"/>
          </a:xfrm>
          <a:custGeom>
            <a:avLst/>
            <a:gdLst>
              <a:gd name="connsiteX0" fmla="*/ 0 w 363583"/>
              <a:gd name="connsiteY0" fmla="*/ 0 h 1323703"/>
              <a:gd name="connsiteX1" fmla="*/ 363583 w 363583"/>
              <a:gd name="connsiteY1" fmla="*/ 0 h 1323703"/>
              <a:gd name="connsiteX2" fmla="*/ 363583 w 363583"/>
              <a:gd name="connsiteY2" fmla="*/ 112347 h 1323703"/>
              <a:gd name="connsiteX3" fmla="*/ 110069 w 363583"/>
              <a:gd name="connsiteY3" fmla="*/ 112347 h 1323703"/>
              <a:gd name="connsiteX4" fmla="*/ 110069 w 363583"/>
              <a:gd name="connsiteY4" fmla="*/ 1211356 h 1323703"/>
              <a:gd name="connsiteX5" fmla="*/ 363583 w 363583"/>
              <a:gd name="connsiteY5" fmla="*/ 1211356 h 1323703"/>
              <a:gd name="connsiteX6" fmla="*/ 363583 w 363583"/>
              <a:gd name="connsiteY6" fmla="*/ 1323703 h 1323703"/>
              <a:gd name="connsiteX7" fmla="*/ 0 w 363583"/>
              <a:gd name="connsiteY7" fmla="*/ 1323703 h 1323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3583" h="1323703">
                <a:moveTo>
                  <a:pt x="0" y="0"/>
                </a:moveTo>
                <a:lnTo>
                  <a:pt x="363583" y="0"/>
                </a:lnTo>
                <a:lnTo>
                  <a:pt x="363583" y="112347"/>
                </a:lnTo>
                <a:lnTo>
                  <a:pt x="110069" y="112347"/>
                </a:lnTo>
                <a:lnTo>
                  <a:pt x="110069" y="1211356"/>
                </a:lnTo>
                <a:lnTo>
                  <a:pt x="363583" y="1211356"/>
                </a:lnTo>
                <a:lnTo>
                  <a:pt x="363583" y="1323703"/>
                </a:lnTo>
                <a:lnTo>
                  <a:pt x="0" y="1323703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latin typeface="Calibri"/>
              <a:ea typeface="幼圆"/>
            </a:endParaRPr>
          </a:p>
        </p:txBody>
      </p:sp>
      <p:sp>
        <p:nvSpPr>
          <p:cNvPr id="3080" name="文本占位符 6"/>
          <p:cNvSpPr txBox="1"/>
          <p:nvPr/>
        </p:nvSpPr>
        <p:spPr bwMode="auto">
          <a:xfrm>
            <a:off x="5785801" y="2848625"/>
            <a:ext cx="5312208" cy="577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rtl="1">
              <a:lnSpc>
                <a:spcPct val="110000"/>
              </a:lnSpc>
              <a:spcBef>
                <a:spcPts val="1600"/>
              </a:spcBef>
              <a:buClr>
                <a:srgbClr val="963B22"/>
              </a:buClr>
              <a:buSzPct val="60000"/>
              <a:buNone/>
            </a:pPr>
            <a:r>
              <a:rPr lang="fa-IR" altLang="zh-CN" sz="1600" dirty="0">
                <a:solidFill>
                  <a:schemeClr val="accent2">
                    <a:lumMod val="50000"/>
                  </a:schemeClr>
                </a:solidFill>
                <a:latin typeface="黑体" pitchFamily="49" charset="-122"/>
                <a:ea typeface="黑体" pitchFamily="49" charset="-122"/>
              </a:rPr>
              <a:t>دکترای تخصصی کودکان از دانشگاه علوم پزشکی تهران 1371</a:t>
            </a:r>
          </a:p>
          <a:p>
            <a:pPr algn="r" rtl="1">
              <a:lnSpc>
                <a:spcPct val="110000"/>
              </a:lnSpc>
              <a:spcBef>
                <a:spcPts val="1600"/>
              </a:spcBef>
              <a:buClr>
                <a:srgbClr val="963B22"/>
              </a:buClr>
              <a:buSzPct val="60000"/>
              <a:buNone/>
            </a:pPr>
            <a:r>
              <a:rPr lang="fa-IR" altLang="zh-CN" sz="1600" dirty="0">
                <a:solidFill>
                  <a:schemeClr val="accent2">
                    <a:lumMod val="50000"/>
                  </a:schemeClr>
                </a:solidFill>
                <a:latin typeface="黑体" pitchFamily="49" charset="-122"/>
                <a:ea typeface="黑体" pitchFamily="49" charset="-122"/>
              </a:rPr>
              <a:t> </a:t>
            </a:r>
          </a:p>
          <a:p>
            <a:pPr algn="r" rtl="1">
              <a:lnSpc>
                <a:spcPct val="110000"/>
              </a:lnSpc>
              <a:spcBef>
                <a:spcPts val="1600"/>
              </a:spcBef>
              <a:buClr>
                <a:srgbClr val="963B22"/>
              </a:buClr>
              <a:buSzPct val="60000"/>
              <a:buNone/>
            </a:pPr>
            <a:r>
              <a:rPr lang="fa-IR" altLang="zh-CN" sz="1600" dirty="0">
                <a:solidFill>
                  <a:schemeClr val="accent2">
                    <a:lumMod val="50000"/>
                  </a:schemeClr>
                </a:solidFill>
                <a:latin typeface="黑体" pitchFamily="49" charset="-122"/>
                <a:ea typeface="黑体" pitchFamily="49" charset="-122"/>
              </a:rPr>
              <a:t>رتبه: استادیار</a:t>
            </a:r>
          </a:p>
          <a:p>
            <a:pPr algn="r" rtl="1">
              <a:lnSpc>
                <a:spcPct val="110000"/>
              </a:lnSpc>
              <a:spcBef>
                <a:spcPts val="1600"/>
              </a:spcBef>
              <a:buClr>
                <a:srgbClr val="963B22"/>
              </a:buClr>
              <a:buSzPct val="60000"/>
              <a:buNone/>
            </a:pPr>
            <a:endParaRPr lang="en-US" altLang="zh-CN" sz="1600" dirty="0">
              <a:solidFill>
                <a:schemeClr val="accent2">
                  <a:lumMod val="50000"/>
                </a:schemeClr>
              </a:solidFill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9" name="图片 8" descr="图片包含 鲜花, 植物, 花束&#10;&#10;已生成极高可信度的说明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91" t="3" r="-17" b="-3"/>
          <a:stretch>
            <a:fillRect/>
          </a:stretch>
        </p:blipFill>
        <p:spPr>
          <a:xfrm rot="18537474" flipH="1">
            <a:off x="1007726" y="1343863"/>
            <a:ext cx="3250215" cy="470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598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rippl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4" grpId="0" animBg="1"/>
      <p:bldP spid="3076" grpId="0"/>
      <p:bldP spid="13" grpId="0" animBg="1"/>
      <p:bldP spid="308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任意多边形 24"/>
          <p:cNvSpPr/>
          <p:nvPr/>
        </p:nvSpPr>
        <p:spPr>
          <a:xfrm flipH="1">
            <a:off x="10874534" y="1934137"/>
            <a:ext cx="363538" cy="525089"/>
          </a:xfrm>
          <a:custGeom>
            <a:avLst/>
            <a:gdLst>
              <a:gd name="connsiteX0" fmla="*/ 363583 w 363583"/>
              <a:gd name="connsiteY0" fmla="*/ 0 h 357051"/>
              <a:gd name="connsiteX1" fmla="*/ 0 w 363583"/>
              <a:gd name="connsiteY1" fmla="*/ 0 h 357051"/>
              <a:gd name="connsiteX2" fmla="*/ 0 w 363583"/>
              <a:gd name="connsiteY2" fmla="*/ 357051 h 357051"/>
              <a:gd name="connsiteX3" fmla="*/ 110069 w 363583"/>
              <a:gd name="connsiteY3" fmla="*/ 357051 h 357051"/>
              <a:gd name="connsiteX4" fmla="*/ 110069 w 363583"/>
              <a:gd name="connsiteY4" fmla="*/ 94608 h 357051"/>
              <a:gd name="connsiteX5" fmla="*/ 363583 w 363583"/>
              <a:gd name="connsiteY5" fmla="*/ 94608 h 357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3583" h="357051">
                <a:moveTo>
                  <a:pt x="363583" y="0"/>
                </a:moveTo>
                <a:lnTo>
                  <a:pt x="0" y="0"/>
                </a:lnTo>
                <a:lnTo>
                  <a:pt x="0" y="357051"/>
                </a:lnTo>
                <a:lnTo>
                  <a:pt x="110069" y="357051"/>
                </a:lnTo>
                <a:lnTo>
                  <a:pt x="110069" y="94608"/>
                </a:lnTo>
                <a:lnTo>
                  <a:pt x="363583" y="94608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latin typeface="Calibri"/>
              <a:ea typeface="幼圆"/>
            </a:endParaRPr>
          </a:p>
        </p:txBody>
      </p:sp>
      <p:sp>
        <p:nvSpPr>
          <p:cNvPr id="24" name="任意多边形 23"/>
          <p:cNvSpPr/>
          <p:nvPr/>
        </p:nvSpPr>
        <p:spPr>
          <a:xfrm flipH="1">
            <a:off x="10874534" y="3343217"/>
            <a:ext cx="363538" cy="565266"/>
          </a:xfrm>
          <a:custGeom>
            <a:avLst/>
            <a:gdLst>
              <a:gd name="connsiteX0" fmla="*/ 110069 w 363583"/>
              <a:gd name="connsiteY0" fmla="*/ 0 h 370309"/>
              <a:gd name="connsiteX1" fmla="*/ 0 w 363583"/>
              <a:gd name="connsiteY1" fmla="*/ 0 h 370309"/>
              <a:gd name="connsiteX2" fmla="*/ 0 w 363583"/>
              <a:gd name="connsiteY2" fmla="*/ 370309 h 370309"/>
              <a:gd name="connsiteX3" fmla="*/ 363583 w 363583"/>
              <a:gd name="connsiteY3" fmla="*/ 370309 h 370309"/>
              <a:gd name="connsiteX4" fmla="*/ 363583 w 363583"/>
              <a:gd name="connsiteY4" fmla="*/ 275701 h 370309"/>
              <a:gd name="connsiteX5" fmla="*/ 110069 w 363583"/>
              <a:gd name="connsiteY5" fmla="*/ 275701 h 370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3583" h="370309">
                <a:moveTo>
                  <a:pt x="110069" y="0"/>
                </a:moveTo>
                <a:lnTo>
                  <a:pt x="0" y="0"/>
                </a:lnTo>
                <a:lnTo>
                  <a:pt x="0" y="370309"/>
                </a:lnTo>
                <a:lnTo>
                  <a:pt x="363583" y="370309"/>
                </a:lnTo>
                <a:lnTo>
                  <a:pt x="363583" y="275701"/>
                </a:lnTo>
                <a:lnTo>
                  <a:pt x="110069" y="275701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latin typeface="Calibri"/>
              <a:ea typeface="幼圆"/>
            </a:endParaRPr>
          </a:p>
        </p:txBody>
      </p:sp>
      <p:sp>
        <p:nvSpPr>
          <p:cNvPr id="3076" name="标题 5"/>
          <p:cNvSpPr txBox="1"/>
          <p:nvPr/>
        </p:nvSpPr>
        <p:spPr bwMode="auto">
          <a:xfrm>
            <a:off x="6069012" y="1838701"/>
            <a:ext cx="4987291" cy="71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 anchor="b"/>
          <a:lstStyle>
            <a:lvl1pPr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algn="r" eaLnBrk="1" hangingPunct="1">
              <a:lnSpc>
                <a:spcPct val="90000"/>
              </a:lnSpc>
            </a:pPr>
            <a:r>
              <a:rPr lang="fa-IR" altLang="zh-CN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姚体" pitchFamily="2" charset="-122"/>
                <a:ea typeface="方正姚体" pitchFamily="2" charset="-122"/>
              </a:rPr>
              <a:t>دکترهادی کاظمی</a:t>
            </a:r>
          </a:p>
        </p:txBody>
      </p:sp>
      <p:sp>
        <p:nvSpPr>
          <p:cNvPr id="13" name="任意多边形 12"/>
          <p:cNvSpPr/>
          <p:nvPr/>
        </p:nvSpPr>
        <p:spPr>
          <a:xfrm>
            <a:off x="6064665" y="1988242"/>
            <a:ext cx="363538" cy="1920241"/>
          </a:xfrm>
          <a:custGeom>
            <a:avLst/>
            <a:gdLst>
              <a:gd name="connsiteX0" fmla="*/ 0 w 363583"/>
              <a:gd name="connsiteY0" fmla="*/ 0 h 1323703"/>
              <a:gd name="connsiteX1" fmla="*/ 363583 w 363583"/>
              <a:gd name="connsiteY1" fmla="*/ 0 h 1323703"/>
              <a:gd name="connsiteX2" fmla="*/ 363583 w 363583"/>
              <a:gd name="connsiteY2" fmla="*/ 112347 h 1323703"/>
              <a:gd name="connsiteX3" fmla="*/ 110069 w 363583"/>
              <a:gd name="connsiteY3" fmla="*/ 112347 h 1323703"/>
              <a:gd name="connsiteX4" fmla="*/ 110069 w 363583"/>
              <a:gd name="connsiteY4" fmla="*/ 1211356 h 1323703"/>
              <a:gd name="connsiteX5" fmla="*/ 363583 w 363583"/>
              <a:gd name="connsiteY5" fmla="*/ 1211356 h 1323703"/>
              <a:gd name="connsiteX6" fmla="*/ 363583 w 363583"/>
              <a:gd name="connsiteY6" fmla="*/ 1323703 h 1323703"/>
              <a:gd name="connsiteX7" fmla="*/ 0 w 363583"/>
              <a:gd name="connsiteY7" fmla="*/ 1323703 h 1323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3583" h="1323703">
                <a:moveTo>
                  <a:pt x="0" y="0"/>
                </a:moveTo>
                <a:lnTo>
                  <a:pt x="363583" y="0"/>
                </a:lnTo>
                <a:lnTo>
                  <a:pt x="363583" y="112347"/>
                </a:lnTo>
                <a:lnTo>
                  <a:pt x="110069" y="112347"/>
                </a:lnTo>
                <a:lnTo>
                  <a:pt x="110069" y="1211356"/>
                </a:lnTo>
                <a:lnTo>
                  <a:pt x="363583" y="1211356"/>
                </a:lnTo>
                <a:lnTo>
                  <a:pt x="363583" y="1323703"/>
                </a:lnTo>
                <a:lnTo>
                  <a:pt x="0" y="1323703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latin typeface="Calibri"/>
              <a:ea typeface="幼圆"/>
            </a:endParaRPr>
          </a:p>
        </p:txBody>
      </p:sp>
      <p:sp>
        <p:nvSpPr>
          <p:cNvPr id="3080" name="文本占位符 6"/>
          <p:cNvSpPr txBox="1"/>
          <p:nvPr/>
        </p:nvSpPr>
        <p:spPr bwMode="auto">
          <a:xfrm>
            <a:off x="6046223" y="2766032"/>
            <a:ext cx="4987291" cy="577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rtl="1">
              <a:lnSpc>
                <a:spcPct val="110000"/>
              </a:lnSpc>
              <a:spcBef>
                <a:spcPts val="1600"/>
              </a:spcBef>
              <a:buClr>
                <a:srgbClr val="963B22"/>
              </a:buClr>
              <a:buSzPct val="60000"/>
              <a:buNone/>
            </a:pPr>
            <a:r>
              <a:rPr lang="fa-IR" altLang="zh-CN" sz="1600" dirty="0">
                <a:solidFill>
                  <a:schemeClr val="accent2">
                    <a:lumMod val="50000"/>
                  </a:schemeClr>
                </a:solidFill>
                <a:latin typeface="黑体" pitchFamily="49" charset="-122"/>
                <a:ea typeface="黑体" pitchFamily="49" charset="-122"/>
              </a:rPr>
              <a:t>دکترای تخصصی کودکان از دانشگاه علوم پزشکی  تهران1395</a:t>
            </a:r>
          </a:p>
          <a:p>
            <a:pPr algn="r" rtl="1">
              <a:lnSpc>
                <a:spcPct val="110000"/>
              </a:lnSpc>
              <a:spcBef>
                <a:spcPts val="1600"/>
              </a:spcBef>
              <a:buClr>
                <a:srgbClr val="963B22"/>
              </a:buClr>
              <a:buSzPct val="60000"/>
              <a:buNone/>
            </a:pPr>
            <a:r>
              <a:rPr lang="fa-IR" altLang="zh-CN" sz="1600" dirty="0">
                <a:solidFill>
                  <a:schemeClr val="accent2">
                    <a:lumMod val="50000"/>
                  </a:schemeClr>
                </a:solidFill>
                <a:latin typeface="黑体" pitchFamily="49" charset="-122"/>
                <a:ea typeface="黑体" pitchFamily="49" charset="-122"/>
              </a:rPr>
              <a:t> رتبه: استادیار</a:t>
            </a:r>
          </a:p>
          <a:p>
            <a:pPr algn="r" rtl="1">
              <a:lnSpc>
                <a:spcPct val="110000"/>
              </a:lnSpc>
              <a:spcBef>
                <a:spcPts val="1600"/>
              </a:spcBef>
              <a:buClr>
                <a:srgbClr val="963B22"/>
              </a:buClr>
              <a:buSzPct val="60000"/>
              <a:buNone/>
            </a:pPr>
            <a:endParaRPr lang="en-US" altLang="zh-CN" sz="1600" dirty="0">
              <a:solidFill>
                <a:schemeClr val="accent2">
                  <a:lumMod val="50000"/>
                </a:schemeClr>
              </a:solidFill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9" name="图片 8" descr="图片包含 鲜花, 植物, 花束&#10;&#10;已生成极高可信度的说明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91" t="3" r="-17" b="-3"/>
          <a:stretch>
            <a:fillRect/>
          </a:stretch>
        </p:blipFill>
        <p:spPr>
          <a:xfrm rot="18537474" flipH="1">
            <a:off x="1007726" y="1343863"/>
            <a:ext cx="3250215" cy="470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32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rippl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4" grpId="0" animBg="1"/>
      <p:bldP spid="3076" grpId="0"/>
      <p:bldP spid="13" grpId="0" animBg="1"/>
      <p:bldP spid="308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任意多边形 24"/>
          <p:cNvSpPr/>
          <p:nvPr/>
        </p:nvSpPr>
        <p:spPr>
          <a:xfrm flipH="1">
            <a:off x="11169184" y="1934137"/>
            <a:ext cx="363538" cy="525089"/>
          </a:xfrm>
          <a:custGeom>
            <a:avLst/>
            <a:gdLst>
              <a:gd name="connsiteX0" fmla="*/ 363583 w 363583"/>
              <a:gd name="connsiteY0" fmla="*/ 0 h 357051"/>
              <a:gd name="connsiteX1" fmla="*/ 0 w 363583"/>
              <a:gd name="connsiteY1" fmla="*/ 0 h 357051"/>
              <a:gd name="connsiteX2" fmla="*/ 0 w 363583"/>
              <a:gd name="connsiteY2" fmla="*/ 357051 h 357051"/>
              <a:gd name="connsiteX3" fmla="*/ 110069 w 363583"/>
              <a:gd name="connsiteY3" fmla="*/ 357051 h 357051"/>
              <a:gd name="connsiteX4" fmla="*/ 110069 w 363583"/>
              <a:gd name="connsiteY4" fmla="*/ 94608 h 357051"/>
              <a:gd name="connsiteX5" fmla="*/ 363583 w 363583"/>
              <a:gd name="connsiteY5" fmla="*/ 94608 h 357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3583" h="357051">
                <a:moveTo>
                  <a:pt x="363583" y="0"/>
                </a:moveTo>
                <a:lnTo>
                  <a:pt x="0" y="0"/>
                </a:lnTo>
                <a:lnTo>
                  <a:pt x="0" y="357051"/>
                </a:lnTo>
                <a:lnTo>
                  <a:pt x="110069" y="357051"/>
                </a:lnTo>
                <a:lnTo>
                  <a:pt x="110069" y="94608"/>
                </a:lnTo>
                <a:lnTo>
                  <a:pt x="363583" y="94608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latin typeface="Calibri"/>
              <a:ea typeface="幼圆"/>
            </a:endParaRPr>
          </a:p>
        </p:txBody>
      </p:sp>
      <p:sp>
        <p:nvSpPr>
          <p:cNvPr id="24" name="任意多边形 23"/>
          <p:cNvSpPr/>
          <p:nvPr/>
        </p:nvSpPr>
        <p:spPr>
          <a:xfrm flipH="1">
            <a:off x="11201196" y="3833509"/>
            <a:ext cx="363538" cy="565266"/>
          </a:xfrm>
          <a:custGeom>
            <a:avLst/>
            <a:gdLst>
              <a:gd name="connsiteX0" fmla="*/ 110069 w 363583"/>
              <a:gd name="connsiteY0" fmla="*/ 0 h 370309"/>
              <a:gd name="connsiteX1" fmla="*/ 0 w 363583"/>
              <a:gd name="connsiteY1" fmla="*/ 0 h 370309"/>
              <a:gd name="connsiteX2" fmla="*/ 0 w 363583"/>
              <a:gd name="connsiteY2" fmla="*/ 370309 h 370309"/>
              <a:gd name="connsiteX3" fmla="*/ 363583 w 363583"/>
              <a:gd name="connsiteY3" fmla="*/ 370309 h 370309"/>
              <a:gd name="connsiteX4" fmla="*/ 363583 w 363583"/>
              <a:gd name="connsiteY4" fmla="*/ 275701 h 370309"/>
              <a:gd name="connsiteX5" fmla="*/ 110069 w 363583"/>
              <a:gd name="connsiteY5" fmla="*/ 275701 h 370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3583" h="370309">
                <a:moveTo>
                  <a:pt x="110069" y="0"/>
                </a:moveTo>
                <a:lnTo>
                  <a:pt x="0" y="0"/>
                </a:lnTo>
                <a:lnTo>
                  <a:pt x="0" y="370309"/>
                </a:lnTo>
                <a:lnTo>
                  <a:pt x="363583" y="370309"/>
                </a:lnTo>
                <a:lnTo>
                  <a:pt x="363583" y="275701"/>
                </a:lnTo>
                <a:lnTo>
                  <a:pt x="110069" y="275701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latin typeface="Calibri"/>
              <a:ea typeface="幼圆"/>
            </a:endParaRPr>
          </a:p>
        </p:txBody>
      </p:sp>
      <p:sp>
        <p:nvSpPr>
          <p:cNvPr id="3076" name="标题 5"/>
          <p:cNvSpPr txBox="1"/>
          <p:nvPr/>
        </p:nvSpPr>
        <p:spPr bwMode="auto">
          <a:xfrm>
            <a:off x="6069012" y="1838701"/>
            <a:ext cx="4987291" cy="71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 anchor="b"/>
          <a:lstStyle>
            <a:lvl1pPr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algn="r" eaLnBrk="1" hangingPunct="1">
              <a:lnSpc>
                <a:spcPct val="90000"/>
              </a:lnSpc>
            </a:pPr>
            <a:r>
              <a:rPr lang="fa-IR" altLang="zh-CN" sz="2800" dirty="0">
                <a:solidFill>
                  <a:schemeClr val="accent1">
                    <a:lumMod val="50000"/>
                  </a:schemeClr>
                </a:solidFill>
                <a:latin typeface="方正姚体" pitchFamily="2" charset="-122"/>
                <a:ea typeface="方正姚体" pitchFamily="2" charset="-122"/>
              </a:rPr>
              <a:t>دکتر اسیه قبادی فر</a:t>
            </a:r>
          </a:p>
        </p:txBody>
      </p:sp>
      <p:sp>
        <p:nvSpPr>
          <p:cNvPr id="13" name="任意多边形 12"/>
          <p:cNvSpPr/>
          <p:nvPr/>
        </p:nvSpPr>
        <p:spPr>
          <a:xfrm>
            <a:off x="6069012" y="2412279"/>
            <a:ext cx="363538" cy="1920241"/>
          </a:xfrm>
          <a:custGeom>
            <a:avLst/>
            <a:gdLst>
              <a:gd name="connsiteX0" fmla="*/ 0 w 363583"/>
              <a:gd name="connsiteY0" fmla="*/ 0 h 1323703"/>
              <a:gd name="connsiteX1" fmla="*/ 363583 w 363583"/>
              <a:gd name="connsiteY1" fmla="*/ 0 h 1323703"/>
              <a:gd name="connsiteX2" fmla="*/ 363583 w 363583"/>
              <a:gd name="connsiteY2" fmla="*/ 112347 h 1323703"/>
              <a:gd name="connsiteX3" fmla="*/ 110069 w 363583"/>
              <a:gd name="connsiteY3" fmla="*/ 112347 h 1323703"/>
              <a:gd name="connsiteX4" fmla="*/ 110069 w 363583"/>
              <a:gd name="connsiteY4" fmla="*/ 1211356 h 1323703"/>
              <a:gd name="connsiteX5" fmla="*/ 363583 w 363583"/>
              <a:gd name="connsiteY5" fmla="*/ 1211356 h 1323703"/>
              <a:gd name="connsiteX6" fmla="*/ 363583 w 363583"/>
              <a:gd name="connsiteY6" fmla="*/ 1323703 h 1323703"/>
              <a:gd name="connsiteX7" fmla="*/ 0 w 363583"/>
              <a:gd name="connsiteY7" fmla="*/ 1323703 h 1323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3583" h="1323703">
                <a:moveTo>
                  <a:pt x="0" y="0"/>
                </a:moveTo>
                <a:lnTo>
                  <a:pt x="363583" y="0"/>
                </a:lnTo>
                <a:lnTo>
                  <a:pt x="363583" y="112347"/>
                </a:lnTo>
                <a:lnTo>
                  <a:pt x="110069" y="112347"/>
                </a:lnTo>
                <a:lnTo>
                  <a:pt x="110069" y="1211356"/>
                </a:lnTo>
                <a:lnTo>
                  <a:pt x="363583" y="1211356"/>
                </a:lnTo>
                <a:lnTo>
                  <a:pt x="363583" y="1323703"/>
                </a:lnTo>
                <a:lnTo>
                  <a:pt x="0" y="1323703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latin typeface="Calibri"/>
              <a:ea typeface="幼圆"/>
            </a:endParaRPr>
          </a:p>
        </p:txBody>
      </p:sp>
      <p:sp>
        <p:nvSpPr>
          <p:cNvPr id="3080" name="文本占位符 6"/>
          <p:cNvSpPr txBox="1"/>
          <p:nvPr/>
        </p:nvSpPr>
        <p:spPr bwMode="auto">
          <a:xfrm>
            <a:off x="5926975" y="2783478"/>
            <a:ext cx="5129328" cy="577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rtl="1">
              <a:lnSpc>
                <a:spcPct val="110000"/>
              </a:lnSpc>
              <a:spcBef>
                <a:spcPts val="1600"/>
              </a:spcBef>
              <a:buClr>
                <a:srgbClr val="963B22"/>
              </a:buClr>
              <a:buSzPct val="60000"/>
              <a:buNone/>
            </a:pPr>
            <a:r>
              <a:rPr lang="fa-IR" altLang="zh-CN" sz="1600" dirty="0">
                <a:solidFill>
                  <a:schemeClr val="accent2">
                    <a:lumMod val="50000"/>
                  </a:schemeClr>
                </a:solidFill>
                <a:latin typeface="黑体" pitchFamily="49" charset="-122"/>
                <a:ea typeface="黑体" pitchFamily="49" charset="-122"/>
              </a:rPr>
              <a:t>دکترای تخصصی بیماری های کودکان از دانشگاه علوم پزشکی شهید بهشتی 1400</a:t>
            </a:r>
          </a:p>
          <a:p>
            <a:pPr algn="r" rtl="1">
              <a:lnSpc>
                <a:spcPct val="110000"/>
              </a:lnSpc>
              <a:spcBef>
                <a:spcPts val="1600"/>
              </a:spcBef>
              <a:buClr>
                <a:srgbClr val="963B22"/>
              </a:buClr>
              <a:buSzPct val="60000"/>
              <a:buNone/>
            </a:pPr>
            <a:r>
              <a:rPr lang="fa-IR" altLang="zh-CN" sz="1600" dirty="0">
                <a:solidFill>
                  <a:schemeClr val="accent2">
                    <a:lumMod val="50000"/>
                  </a:schemeClr>
                </a:solidFill>
                <a:latin typeface="黑体" pitchFamily="49" charset="-122"/>
                <a:ea typeface="黑体" pitchFamily="49" charset="-122"/>
              </a:rPr>
              <a:t>رتبه: استادیار</a:t>
            </a:r>
          </a:p>
          <a:p>
            <a:pPr algn="r" rtl="1">
              <a:lnSpc>
                <a:spcPct val="110000"/>
              </a:lnSpc>
              <a:spcBef>
                <a:spcPts val="1600"/>
              </a:spcBef>
              <a:buClr>
                <a:srgbClr val="963B22"/>
              </a:buClr>
              <a:buSzPct val="60000"/>
              <a:buNone/>
            </a:pPr>
            <a:endParaRPr lang="en-US" altLang="zh-CN" sz="1600" dirty="0">
              <a:solidFill>
                <a:schemeClr val="accent2">
                  <a:lumMod val="50000"/>
                </a:schemeClr>
              </a:solidFill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2" name="图片 8" descr="图片包含 鲜花, 植物, 花束&#10;&#10;已生成极高可信度的说明">
            <a:extLst>
              <a:ext uri="{FF2B5EF4-FFF2-40B4-BE49-F238E27FC236}">
                <a16:creationId xmlns:a16="http://schemas.microsoft.com/office/drawing/2014/main" id="{A414255C-D002-11F4-D59E-49920040BE9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91" t="3" r="-17" b="-3"/>
          <a:stretch>
            <a:fillRect/>
          </a:stretch>
        </p:blipFill>
        <p:spPr>
          <a:xfrm rot="18537474" flipH="1">
            <a:off x="1007726" y="1343863"/>
            <a:ext cx="3250215" cy="470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437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rippl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4" grpId="0" animBg="1"/>
      <p:bldP spid="3076" grpId="0"/>
      <p:bldP spid="13" grpId="0" animBg="1"/>
      <p:bldP spid="308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5">
            <a:extLst>
              <a:ext uri="{FF2B5EF4-FFF2-40B4-BE49-F238E27FC236}">
                <a16:creationId xmlns:a16="http://schemas.microsoft.com/office/drawing/2014/main" id="{66DB01DC-2572-5ACC-E877-583F7896CAF4}"/>
              </a:ext>
            </a:extLst>
          </p:cNvPr>
          <p:cNvSpPr txBox="1"/>
          <p:nvPr/>
        </p:nvSpPr>
        <p:spPr bwMode="auto">
          <a:xfrm>
            <a:off x="6214291" y="2427006"/>
            <a:ext cx="4886696" cy="1221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 anchor="b"/>
          <a:lstStyle>
            <a:lvl1pPr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algn="r">
              <a:lnSpc>
                <a:spcPct val="90000"/>
              </a:lnSpc>
            </a:pPr>
            <a:r>
              <a:rPr lang="fa-IR" altLang="zh-CN" sz="2800" dirty="0">
                <a:solidFill>
                  <a:schemeClr val="accent6"/>
                </a:solidFill>
                <a:latin typeface="方正姚体" pitchFamily="2" charset="-122"/>
                <a:ea typeface="方正姚体" pitchFamily="2" charset="-122"/>
              </a:rPr>
              <a:t>دکتر فاطمه طهرانی</a:t>
            </a:r>
            <a:endParaRPr lang="fa-IR" altLang="zh-CN" sz="2800" dirty="0">
              <a:solidFill>
                <a:schemeClr val="accent6"/>
              </a:solidFill>
              <a:latin typeface="黑体" pitchFamily="49" charset="-122"/>
              <a:ea typeface="黑体" pitchFamily="49" charset="-122"/>
            </a:endParaRPr>
          </a:p>
          <a:p>
            <a:pPr algn="r">
              <a:lnSpc>
                <a:spcPct val="90000"/>
              </a:lnSpc>
            </a:pPr>
            <a:r>
              <a:rPr lang="fa-IR" altLang="zh-CN" sz="2800" dirty="0">
                <a:solidFill>
                  <a:schemeClr val="accent6"/>
                </a:solidFill>
                <a:latin typeface="方正姚体" pitchFamily="2" charset="-122"/>
                <a:ea typeface="方正姚体" pitchFamily="2" charset="-122"/>
              </a:rPr>
              <a:t> فوق تخصص نوزادان </a:t>
            </a:r>
            <a:r>
              <a:rPr lang="fa-IR" altLang="zh-CN" sz="2800" dirty="0">
                <a:solidFill>
                  <a:schemeClr val="accent6"/>
                </a:solidFill>
                <a:latin typeface="黑体" pitchFamily="49" charset="-122"/>
                <a:ea typeface="黑体" pitchFamily="49" charset="-122"/>
              </a:rPr>
              <a:t>دانشگاه علوم پزشکی تهران </a:t>
            </a:r>
          </a:p>
          <a:p>
            <a:pPr algn="r">
              <a:lnSpc>
                <a:spcPct val="90000"/>
              </a:lnSpc>
            </a:pPr>
            <a:r>
              <a:rPr lang="fa-IR" altLang="zh-CN" sz="2800" dirty="0">
                <a:solidFill>
                  <a:schemeClr val="accent6"/>
                </a:solidFill>
                <a:latin typeface="黑体" pitchFamily="49" charset="-122"/>
                <a:ea typeface="黑体" pitchFamily="49" charset="-122"/>
              </a:rPr>
              <a:t>1403</a:t>
            </a:r>
            <a:r>
              <a:rPr lang="fa-IR" altLang="zh-CN" sz="2800" dirty="0">
                <a:solidFill>
                  <a:schemeClr val="accent6"/>
                </a:solidFill>
                <a:latin typeface="方正姚体" pitchFamily="2" charset="-122"/>
                <a:ea typeface="方正姚体" pitchFamily="2" charset="-122"/>
              </a:rPr>
              <a:t>استادیار</a:t>
            </a:r>
          </a:p>
        </p:txBody>
      </p:sp>
      <p:pic>
        <p:nvPicPr>
          <p:cNvPr id="4" name="图片 8" descr="图片包含 鲜花, 植物, 花束&#10;&#10;已生成极高可信度的说明">
            <a:extLst>
              <a:ext uri="{FF2B5EF4-FFF2-40B4-BE49-F238E27FC236}">
                <a16:creationId xmlns:a16="http://schemas.microsoft.com/office/drawing/2014/main" id="{488F16FD-AEEE-E46D-734B-B8F02123AD9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91" t="3" r="-17" b="-3"/>
          <a:stretch>
            <a:fillRect/>
          </a:stretch>
        </p:blipFill>
        <p:spPr>
          <a:xfrm rot="18537474" flipH="1">
            <a:off x="1007726" y="1343863"/>
            <a:ext cx="3250215" cy="470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668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rippl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5">
            <a:extLst>
              <a:ext uri="{FF2B5EF4-FFF2-40B4-BE49-F238E27FC236}">
                <a16:creationId xmlns:a16="http://schemas.microsoft.com/office/drawing/2014/main" id="{7CFCF676-F280-5A60-270E-9A6DD5C41845}"/>
              </a:ext>
            </a:extLst>
          </p:cNvPr>
          <p:cNvSpPr txBox="1"/>
          <p:nvPr/>
        </p:nvSpPr>
        <p:spPr bwMode="auto">
          <a:xfrm>
            <a:off x="6069012" y="1838701"/>
            <a:ext cx="4987291" cy="71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 anchor="b"/>
          <a:lstStyle>
            <a:lvl1pPr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algn="r" eaLnBrk="1" hangingPunct="1">
              <a:lnSpc>
                <a:spcPct val="90000"/>
              </a:lnSpc>
            </a:pPr>
            <a:r>
              <a:rPr lang="fa-IR" altLang="zh-CN" sz="2800" dirty="0">
                <a:solidFill>
                  <a:schemeClr val="accent1">
                    <a:lumMod val="50000"/>
                  </a:schemeClr>
                </a:solidFill>
                <a:latin typeface="方正姚体" pitchFamily="2" charset="-122"/>
                <a:ea typeface="方正姚体" pitchFamily="2" charset="-122"/>
              </a:rPr>
              <a:t>دکترحاجیه برنا دانشیار و بازنشسته همکاری اموزشی </a:t>
            </a:r>
          </a:p>
        </p:txBody>
      </p:sp>
    </p:spTree>
    <p:extLst>
      <p:ext uri="{BB962C8B-B14F-4D97-AF65-F5344CB8AC3E}">
        <p14:creationId xmlns:p14="http://schemas.microsoft.com/office/powerpoint/2010/main" val="3649212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rippl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24"/>
          <p:cNvSpPr/>
          <p:nvPr/>
        </p:nvSpPr>
        <p:spPr>
          <a:xfrm flipH="1">
            <a:off x="656431" y="217487"/>
            <a:ext cx="168275" cy="165335"/>
          </a:xfrm>
          <a:custGeom>
            <a:avLst/>
            <a:gdLst>
              <a:gd name="connsiteX0" fmla="*/ 363583 w 363583"/>
              <a:gd name="connsiteY0" fmla="*/ 0 h 357051"/>
              <a:gd name="connsiteX1" fmla="*/ 0 w 363583"/>
              <a:gd name="connsiteY1" fmla="*/ 0 h 357051"/>
              <a:gd name="connsiteX2" fmla="*/ 0 w 363583"/>
              <a:gd name="connsiteY2" fmla="*/ 357051 h 357051"/>
              <a:gd name="connsiteX3" fmla="*/ 110069 w 363583"/>
              <a:gd name="connsiteY3" fmla="*/ 357051 h 357051"/>
              <a:gd name="connsiteX4" fmla="*/ 110069 w 363583"/>
              <a:gd name="connsiteY4" fmla="*/ 94608 h 357051"/>
              <a:gd name="connsiteX5" fmla="*/ 363583 w 363583"/>
              <a:gd name="connsiteY5" fmla="*/ 94608 h 357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3583" h="357051">
                <a:moveTo>
                  <a:pt x="363583" y="0"/>
                </a:moveTo>
                <a:lnTo>
                  <a:pt x="0" y="0"/>
                </a:lnTo>
                <a:lnTo>
                  <a:pt x="0" y="357051"/>
                </a:lnTo>
                <a:lnTo>
                  <a:pt x="110069" y="357051"/>
                </a:lnTo>
                <a:lnTo>
                  <a:pt x="110069" y="94608"/>
                </a:lnTo>
                <a:lnTo>
                  <a:pt x="363583" y="94608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latin typeface="Calibri"/>
              <a:ea typeface="幼圆"/>
            </a:endParaRPr>
          </a:p>
        </p:txBody>
      </p:sp>
      <p:sp>
        <p:nvSpPr>
          <p:cNvPr id="3" name="任意多边形 23"/>
          <p:cNvSpPr/>
          <p:nvPr/>
        </p:nvSpPr>
        <p:spPr>
          <a:xfrm flipH="1">
            <a:off x="656431" y="595549"/>
            <a:ext cx="168275" cy="171214"/>
          </a:xfrm>
          <a:custGeom>
            <a:avLst/>
            <a:gdLst>
              <a:gd name="connsiteX0" fmla="*/ 110069 w 363583"/>
              <a:gd name="connsiteY0" fmla="*/ 0 h 370309"/>
              <a:gd name="connsiteX1" fmla="*/ 0 w 363583"/>
              <a:gd name="connsiteY1" fmla="*/ 0 h 370309"/>
              <a:gd name="connsiteX2" fmla="*/ 0 w 363583"/>
              <a:gd name="connsiteY2" fmla="*/ 370309 h 370309"/>
              <a:gd name="connsiteX3" fmla="*/ 363583 w 363583"/>
              <a:gd name="connsiteY3" fmla="*/ 370309 h 370309"/>
              <a:gd name="connsiteX4" fmla="*/ 363583 w 363583"/>
              <a:gd name="connsiteY4" fmla="*/ 275701 h 370309"/>
              <a:gd name="connsiteX5" fmla="*/ 110069 w 363583"/>
              <a:gd name="connsiteY5" fmla="*/ 275701 h 370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3583" h="370309">
                <a:moveTo>
                  <a:pt x="110069" y="0"/>
                </a:moveTo>
                <a:lnTo>
                  <a:pt x="0" y="0"/>
                </a:lnTo>
                <a:lnTo>
                  <a:pt x="0" y="370309"/>
                </a:lnTo>
                <a:lnTo>
                  <a:pt x="363583" y="370309"/>
                </a:lnTo>
                <a:lnTo>
                  <a:pt x="363583" y="275701"/>
                </a:lnTo>
                <a:lnTo>
                  <a:pt x="110069" y="275701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latin typeface="Calibri"/>
              <a:ea typeface="幼圆"/>
            </a:endParaRPr>
          </a:p>
        </p:txBody>
      </p:sp>
      <p:sp>
        <p:nvSpPr>
          <p:cNvPr id="4" name="标题 5"/>
          <p:cNvSpPr txBox="1"/>
          <p:nvPr/>
        </p:nvSpPr>
        <p:spPr bwMode="auto">
          <a:xfrm>
            <a:off x="1103312" y="-57827"/>
            <a:ext cx="6453187" cy="71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 anchor="b"/>
          <a:lstStyle>
            <a:lvl1pPr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eaLnBrk="1" hangingPunct="1">
              <a:lnSpc>
                <a:spcPct val="90000"/>
              </a:lnSpc>
            </a:pP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方正姚体" pitchFamily="2" charset="-122"/>
              <a:ea typeface="方正姚体" pitchFamily="2" charset="-122"/>
            </a:endParaRPr>
          </a:p>
        </p:txBody>
      </p:sp>
      <p:sp>
        <p:nvSpPr>
          <p:cNvPr id="6" name="任意多边形 12"/>
          <p:cNvSpPr/>
          <p:nvPr/>
        </p:nvSpPr>
        <p:spPr>
          <a:xfrm>
            <a:off x="209550" y="217489"/>
            <a:ext cx="168275" cy="515847"/>
          </a:xfrm>
          <a:custGeom>
            <a:avLst/>
            <a:gdLst>
              <a:gd name="connsiteX0" fmla="*/ 0 w 363583"/>
              <a:gd name="connsiteY0" fmla="*/ 0 h 1323703"/>
              <a:gd name="connsiteX1" fmla="*/ 363583 w 363583"/>
              <a:gd name="connsiteY1" fmla="*/ 0 h 1323703"/>
              <a:gd name="connsiteX2" fmla="*/ 363583 w 363583"/>
              <a:gd name="connsiteY2" fmla="*/ 112347 h 1323703"/>
              <a:gd name="connsiteX3" fmla="*/ 110069 w 363583"/>
              <a:gd name="connsiteY3" fmla="*/ 112347 h 1323703"/>
              <a:gd name="connsiteX4" fmla="*/ 110069 w 363583"/>
              <a:gd name="connsiteY4" fmla="*/ 1211356 h 1323703"/>
              <a:gd name="connsiteX5" fmla="*/ 363583 w 363583"/>
              <a:gd name="connsiteY5" fmla="*/ 1211356 h 1323703"/>
              <a:gd name="connsiteX6" fmla="*/ 363583 w 363583"/>
              <a:gd name="connsiteY6" fmla="*/ 1323703 h 1323703"/>
              <a:gd name="connsiteX7" fmla="*/ 0 w 363583"/>
              <a:gd name="connsiteY7" fmla="*/ 1323703 h 1323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3583" h="1323703">
                <a:moveTo>
                  <a:pt x="0" y="0"/>
                </a:moveTo>
                <a:lnTo>
                  <a:pt x="363583" y="0"/>
                </a:lnTo>
                <a:lnTo>
                  <a:pt x="363583" y="112347"/>
                </a:lnTo>
                <a:lnTo>
                  <a:pt x="110069" y="112347"/>
                </a:lnTo>
                <a:lnTo>
                  <a:pt x="110069" y="1211356"/>
                </a:lnTo>
                <a:lnTo>
                  <a:pt x="363583" y="1211356"/>
                </a:lnTo>
                <a:lnTo>
                  <a:pt x="363583" y="1323703"/>
                </a:lnTo>
                <a:lnTo>
                  <a:pt x="0" y="1323703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latin typeface="Calibri"/>
              <a:ea typeface="幼圆"/>
            </a:endParaRPr>
          </a:p>
        </p:txBody>
      </p:sp>
      <p:sp>
        <p:nvSpPr>
          <p:cNvPr id="10" name="MH_Other_1"/>
          <p:cNvSpPr/>
          <p:nvPr/>
        </p:nvSpPr>
        <p:spPr>
          <a:xfrm>
            <a:off x="5750075" y="2777792"/>
            <a:ext cx="985188" cy="1181100"/>
          </a:xfrm>
          <a:custGeom>
            <a:avLst/>
            <a:gdLst>
              <a:gd name="connsiteX0" fmla="*/ 0 w 2008628"/>
              <a:gd name="connsiteY0" fmla="*/ 873753 h 1747506"/>
              <a:gd name="connsiteX1" fmla="*/ 436877 w 2008628"/>
              <a:gd name="connsiteY1" fmla="*/ 0 h 1747506"/>
              <a:gd name="connsiteX2" fmla="*/ 1571752 w 2008628"/>
              <a:gd name="connsiteY2" fmla="*/ 0 h 1747506"/>
              <a:gd name="connsiteX3" fmla="*/ 2008628 w 2008628"/>
              <a:gd name="connsiteY3" fmla="*/ 873753 h 1747506"/>
              <a:gd name="connsiteX4" fmla="*/ 1571752 w 2008628"/>
              <a:gd name="connsiteY4" fmla="*/ 1747506 h 1747506"/>
              <a:gd name="connsiteX5" fmla="*/ 436877 w 2008628"/>
              <a:gd name="connsiteY5" fmla="*/ 1747506 h 1747506"/>
              <a:gd name="connsiteX6" fmla="*/ 0 w 2008628"/>
              <a:gd name="connsiteY6" fmla="*/ 873753 h 1747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08628" h="1747506">
                <a:moveTo>
                  <a:pt x="1004314" y="0"/>
                </a:moveTo>
                <a:lnTo>
                  <a:pt x="2008627" y="380083"/>
                </a:lnTo>
                <a:lnTo>
                  <a:pt x="2008627" y="1367424"/>
                </a:lnTo>
                <a:lnTo>
                  <a:pt x="1004314" y="1747506"/>
                </a:lnTo>
                <a:lnTo>
                  <a:pt x="1" y="1367424"/>
                </a:lnTo>
                <a:lnTo>
                  <a:pt x="1" y="380083"/>
                </a:lnTo>
                <a:lnTo>
                  <a:pt x="100431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272320" tIns="313011" rIns="272320" bIns="313011" spcCol="1270" anchor="ctr">
            <a:normAutofit/>
          </a:bodyPr>
          <a:lstStyle/>
          <a:p>
            <a:pPr algn="ctr" defTabSz="1600200">
              <a:lnSpc>
                <a:spcPct val="90000"/>
              </a:lnSpc>
              <a:spcAft>
                <a:spcPct val="35000"/>
              </a:spcAft>
              <a:defRPr/>
            </a:pPr>
            <a:r>
              <a:rPr lang="fa-IR" altLang="zh-CN" sz="3200" dirty="0">
                <a:latin typeface="Arial" pitchFamily="34" charset="0"/>
                <a:ea typeface="微软雅黑" pitchFamily="34" charset="-122"/>
              </a:rPr>
              <a:t>9</a:t>
            </a:r>
            <a:endParaRPr lang="zh-CN" altLang="en-US" sz="3200" dirty="0">
              <a:latin typeface="Arial" pitchFamily="34" charset="0"/>
              <a:ea typeface="微软雅黑" pitchFamily="34" charset="-122"/>
            </a:endParaRPr>
          </a:p>
        </p:txBody>
      </p:sp>
      <p:sp>
        <p:nvSpPr>
          <p:cNvPr id="11" name="MH_Other_2"/>
          <p:cNvSpPr/>
          <p:nvPr/>
        </p:nvSpPr>
        <p:spPr>
          <a:xfrm>
            <a:off x="4473577" y="3976141"/>
            <a:ext cx="1027112" cy="1181100"/>
          </a:xfrm>
          <a:custGeom>
            <a:avLst/>
            <a:gdLst>
              <a:gd name="connsiteX0" fmla="*/ 0 w 2008628"/>
              <a:gd name="connsiteY0" fmla="*/ 873753 h 1747506"/>
              <a:gd name="connsiteX1" fmla="*/ 436877 w 2008628"/>
              <a:gd name="connsiteY1" fmla="*/ 0 h 1747506"/>
              <a:gd name="connsiteX2" fmla="*/ 1571752 w 2008628"/>
              <a:gd name="connsiteY2" fmla="*/ 0 h 1747506"/>
              <a:gd name="connsiteX3" fmla="*/ 2008628 w 2008628"/>
              <a:gd name="connsiteY3" fmla="*/ 873753 h 1747506"/>
              <a:gd name="connsiteX4" fmla="*/ 1571752 w 2008628"/>
              <a:gd name="connsiteY4" fmla="*/ 1747506 h 1747506"/>
              <a:gd name="connsiteX5" fmla="*/ 436877 w 2008628"/>
              <a:gd name="connsiteY5" fmla="*/ 1747506 h 1747506"/>
              <a:gd name="connsiteX6" fmla="*/ 0 w 2008628"/>
              <a:gd name="connsiteY6" fmla="*/ 873753 h 1747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08628" h="1747506">
                <a:moveTo>
                  <a:pt x="1004314" y="0"/>
                </a:moveTo>
                <a:lnTo>
                  <a:pt x="2008627" y="380083"/>
                </a:lnTo>
                <a:lnTo>
                  <a:pt x="2008627" y="1367424"/>
                </a:lnTo>
                <a:lnTo>
                  <a:pt x="1004314" y="1747506"/>
                </a:lnTo>
                <a:lnTo>
                  <a:pt x="1" y="1367424"/>
                </a:lnTo>
                <a:lnTo>
                  <a:pt x="1" y="380083"/>
                </a:lnTo>
                <a:lnTo>
                  <a:pt x="1004314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272320" tIns="313011" rIns="272320" bIns="313011" spcCol="1270" anchor="ctr">
            <a:normAutofit/>
          </a:bodyPr>
          <a:lstStyle/>
          <a:p>
            <a:pPr algn="ctr" defTabSz="1600200">
              <a:lnSpc>
                <a:spcPct val="90000"/>
              </a:lnSpc>
              <a:spcAft>
                <a:spcPct val="35000"/>
              </a:spcAft>
              <a:defRPr/>
            </a:pPr>
            <a:r>
              <a:rPr lang="fa-IR" altLang="zh-CN" sz="3200" dirty="0">
                <a:latin typeface="Arial" pitchFamily="34" charset="0"/>
                <a:ea typeface="微软雅黑" pitchFamily="34" charset="-122"/>
              </a:rPr>
              <a:t>5</a:t>
            </a:r>
            <a:endParaRPr lang="zh-CN" altLang="en-US" sz="3200" dirty="0">
              <a:latin typeface="Arial" pitchFamily="34" charset="0"/>
              <a:ea typeface="微软雅黑" pitchFamily="34" charset="-122"/>
            </a:endParaRPr>
          </a:p>
        </p:txBody>
      </p:sp>
      <p:sp>
        <p:nvSpPr>
          <p:cNvPr id="13" name="MH_Other_4"/>
          <p:cNvSpPr>
            <a:spLocks noEditPoints="1"/>
          </p:cNvSpPr>
          <p:nvPr/>
        </p:nvSpPr>
        <p:spPr bwMode="auto">
          <a:xfrm>
            <a:off x="6969167" y="3128211"/>
            <a:ext cx="3811128" cy="631541"/>
          </a:xfrm>
          <a:custGeom>
            <a:avLst/>
            <a:gdLst>
              <a:gd name="T0" fmla="*/ 2147483646 w 128"/>
              <a:gd name="T1" fmla="*/ 0 h 128"/>
              <a:gd name="T2" fmla="*/ 2147483646 w 128"/>
              <a:gd name="T3" fmla="*/ 2147483646 h 128"/>
              <a:gd name="T4" fmla="*/ 2147483646 w 128"/>
              <a:gd name="T5" fmla="*/ 2147483646 h 128"/>
              <a:gd name="T6" fmla="*/ 2147483646 w 128"/>
              <a:gd name="T7" fmla="*/ 0 h 128"/>
              <a:gd name="T8" fmla="*/ 0 w 128"/>
              <a:gd name="T9" fmla="*/ 2147483646 h 128"/>
              <a:gd name="T10" fmla="*/ 0 w 128"/>
              <a:gd name="T11" fmla="*/ 2147483646 h 128"/>
              <a:gd name="T12" fmla="*/ 2147483646 w 128"/>
              <a:gd name="T13" fmla="*/ 2147483646 h 128"/>
              <a:gd name="T14" fmla="*/ 2147483646 w 128"/>
              <a:gd name="T15" fmla="*/ 2147483646 h 128"/>
              <a:gd name="T16" fmla="*/ 2147483646 w 128"/>
              <a:gd name="T17" fmla="*/ 2147483646 h 128"/>
              <a:gd name="T18" fmla="*/ 2147483646 w 128"/>
              <a:gd name="T19" fmla="*/ 2147483646 h 128"/>
              <a:gd name="T20" fmla="*/ 2147483646 w 128"/>
              <a:gd name="T21" fmla="*/ 2147483646 h 128"/>
              <a:gd name="T22" fmla="*/ 2147483646 w 128"/>
              <a:gd name="T23" fmla="*/ 2147483646 h 128"/>
              <a:gd name="T24" fmla="*/ 2147483646 w 128"/>
              <a:gd name="T25" fmla="*/ 0 h 128"/>
              <a:gd name="T26" fmla="*/ 2147483646 w 128"/>
              <a:gd name="T27" fmla="*/ 2147483646 h 128"/>
              <a:gd name="T28" fmla="*/ 2147483646 w 128"/>
              <a:gd name="T29" fmla="*/ 2147483646 h 128"/>
              <a:gd name="T30" fmla="*/ 2147483646 w 128"/>
              <a:gd name="T31" fmla="*/ 2147483646 h 128"/>
              <a:gd name="T32" fmla="*/ 2147483646 w 128"/>
              <a:gd name="T33" fmla="*/ 2147483646 h 128"/>
              <a:gd name="T34" fmla="*/ 2147483646 w 128"/>
              <a:gd name="T35" fmla="*/ 2147483646 h 128"/>
              <a:gd name="T36" fmla="*/ 2147483646 w 128"/>
              <a:gd name="T37" fmla="*/ 2147483646 h 128"/>
              <a:gd name="T38" fmla="*/ 2147483646 w 128"/>
              <a:gd name="T39" fmla="*/ 2147483646 h 128"/>
              <a:gd name="T40" fmla="*/ 2147483646 w 128"/>
              <a:gd name="T41" fmla="*/ 2147483646 h 128"/>
              <a:gd name="T42" fmla="*/ 2147483646 w 128"/>
              <a:gd name="T43" fmla="*/ 2147483646 h 128"/>
              <a:gd name="T44" fmla="*/ 2147483646 w 128"/>
              <a:gd name="T45" fmla="*/ 2147483646 h 128"/>
              <a:gd name="T46" fmla="*/ 2147483646 w 128"/>
              <a:gd name="T47" fmla="*/ 2147483646 h 128"/>
              <a:gd name="T48" fmla="*/ 2147483646 w 128"/>
              <a:gd name="T49" fmla="*/ 2147483646 h 128"/>
              <a:gd name="T50" fmla="*/ 2147483646 w 128"/>
              <a:gd name="T51" fmla="*/ 2147483646 h 128"/>
              <a:gd name="T52" fmla="*/ 2147483646 w 128"/>
              <a:gd name="T53" fmla="*/ 2147483646 h 128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128" h="128">
                <a:moveTo>
                  <a:pt x="112" y="0"/>
                </a:moveTo>
                <a:cubicBezTo>
                  <a:pt x="112" y="0"/>
                  <a:pt x="89" y="6"/>
                  <a:pt x="68" y="12"/>
                </a:cubicBezTo>
                <a:cubicBezTo>
                  <a:pt x="65" y="12"/>
                  <a:pt x="63" y="12"/>
                  <a:pt x="60" y="12"/>
                </a:cubicBezTo>
                <a:cubicBezTo>
                  <a:pt x="40" y="7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100"/>
                  <a:pt x="0" y="100"/>
                  <a:pt x="0" y="100"/>
                </a:cubicBezTo>
                <a:cubicBezTo>
                  <a:pt x="0" y="109"/>
                  <a:pt x="8" y="113"/>
                  <a:pt x="16" y="116"/>
                </a:cubicBezTo>
                <a:cubicBezTo>
                  <a:pt x="16" y="116"/>
                  <a:pt x="38" y="122"/>
                  <a:pt x="60" y="128"/>
                </a:cubicBezTo>
                <a:cubicBezTo>
                  <a:pt x="63" y="128"/>
                  <a:pt x="65" y="128"/>
                  <a:pt x="68" y="128"/>
                </a:cubicBezTo>
                <a:cubicBezTo>
                  <a:pt x="90" y="122"/>
                  <a:pt x="112" y="116"/>
                  <a:pt x="112" y="116"/>
                </a:cubicBezTo>
                <a:cubicBezTo>
                  <a:pt x="120" y="114"/>
                  <a:pt x="128" y="109"/>
                  <a:pt x="128" y="100"/>
                </a:cubicBezTo>
                <a:cubicBezTo>
                  <a:pt x="128" y="16"/>
                  <a:pt x="128" y="16"/>
                  <a:pt x="128" y="16"/>
                </a:cubicBezTo>
                <a:cubicBezTo>
                  <a:pt x="128" y="7"/>
                  <a:pt x="121" y="0"/>
                  <a:pt x="112" y="0"/>
                </a:cubicBezTo>
                <a:close/>
                <a:moveTo>
                  <a:pt x="60" y="120"/>
                </a:moveTo>
                <a:cubicBezTo>
                  <a:pt x="38" y="114"/>
                  <a:pt x="16" y="108"/>
                  <a:pt x="16" y="108"/>
                </a:cubicBezTo>
                <a:cubicBezTo>
                  <a:pt x="11" y="107"/>
                  <a:pt x="8" y="104"/>
                  <a:pt x="8" y="100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2"/>
                  <a:pt x="12" y="8"/>
                  <a:pt x="16" y="8"/>
                </a:cubicBezTo>
                <a:cubicBezTo>
                  <a:pt x="60" y="20"/>
                  <a:pt x="60" y="20"/>
                  <a:pt x="60" y="20"/>
                </a:cubicBezTo>
                <a:lnTo>
                  <a:pt x="60" y="120"/>
                </a:lnTo>
                <a:close/>
                <a:moveTo>
                  <a:pt x="120" y="100"/>
                </a:moveTo>
                <a:cubicBezTo>
                  <a:pt x="120" y="104"/>
                  <a:pt x="116" y="107"/>
                  <a:pt x="112" y="108"/>
                </a:cubicBezTo>
                <a:cubicBezTo>
                  <a:pt x="112" y="108"/>
                  <a:pt x="90" y="114"/>
                  <a:pt x="68" y="120"/>
                </a:cubicBezTo>
                <a:cubicBezTo>
                  <a:pt x="68" y="20"/>
                  <a:pt x="68" y="20"/>
                  <a:pt x="68" y="20"/>
                </a:cubicBezTo>
                <a:cubicBezTo>
                  <a:pt x="112" y="8"/>
                  <a:pt x="112" y="8"/>
                  <a:pt x="112" y="8"/>
                </a:cubicBezTo>
                <a:cubicBezTo>
                  <a:pt x="116" y="8"/>
                  <a:pt x="120" y="12"/>
                  <a:pt x="120" y="16"/>
                </a:cubicBezTo>
                <a:lnTo>
                  <a:pt x="120" y="100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r>
              <a:rPr lang="fa-IR" altLang="zh-CN" sz="2400" b="1" dirty="0"/>
              <a:t>واحد عملی نیم سال اول</a:t>
            </a:r>
          </a:p>
          <a:p>
            <a:pPr algn="ctr"/>
            <a:r>
              <a:rPr lang="fa-IR" altLang="zh-CN" sz="2400" b="1" dirty="0"/>
              <a:t>کارآموزی</a:t>
            </a:r>
            <a:endParaRPr lang="zh-CN" altLang="en-US" sz="2400" b="1" dirty="0"/>
          </a:p>
        </p:txBody>
      </p:sp>
      <p:sp>
        <p:nvSpPr>
          <p:cNvPr id="14" name="MH_Other_5"/>
          <p:cNvSpPr/>
          <p:nvPr/>
        </p:nvSpPr>
        <p:spPr>
          <a:xfrm>
            <a:off x="5758990" y="3975518"/>
            <a:ext cx="976269" cy="1181100"/>
          </a:xfrm>
          <a:custGeom>
            <a:avLst/>
            <a:gdLst>
              <a:gd name="connsiteX0" fmla="*/ 0 w 2008628"/>
              <a:gd name="connsiteY0" fmla="*/ 873753 h 1747506"/>
              <a:gd name="connsiteX1" fmla="*/ 436877 w 2008628"/>
              <a:gd name="connsiteY1" fmla="*/ 0 h 1747506"/>
              <a:gd name="connsiteX2" fmla="*/ 1571752 w 2008628"/>
              <a:gd name="connsiteY2" fmla="*/ 0 h 1747506"/>
              <a:gd name="connsiteX3" fmla="*/ 2008628 w 2008628"/>
              <a:gd name="connsiteY3" fmla="*/ 873753 h 1747506"/>
              <a:gd name="connsiteX4" fmla="*/ 1571752 w 2008628"/>
              <a:gd name="connsiteY4" fmla="*/ 1747506 h 1747506"/>
              <a:gd name="connsiteX5" fmla="*/ 436877 w 2008628"/>
              <a:gd name="connsiteY5" fmla="*/ 1747506 h 1747506"/>
              <a:gd name="connsiteX6" fmla="*/ 0 w 2008628"/>
              <a:gd name="connsiteY6" fmla="*/ 873753 h 1747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08628" h="1747506">
                <a:moveTo>
                  <a:pt x="1004314" y="0"/>
                </a:moveTo>
                <a:lnTo>
                  <a:pt x="2008627" y="380083"/>
                </a:lnTo>
                <a:lnTo>
                  <a:pt x="2008627" y="1367424"/>
                </a:lnTo>
                <a:lnTo>
                  <a:pt x="1004314" y="1747506"/>
                </a:lnTo>
                <a:lnTo>
                  <a:pt x="1" y="1367424"/>
                </a:lnTo>
                <a:lnTo>
                  <a:pt x="1" y="380083"/>
                </a:lnTo>
                <a:lnTo>
                  <a:pt x="1004314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272320" tIns="313011" rIns="272320" bIns="313011" spcCol="1270" anchor="ctr">
            <a:normAutofit/>
          </a:bodyPr>
          <a:lstStyle/>
          <a:p>
            <a:pPr algn="ctr" defTabSz="1600200">
              <a:lnSpc>
                <a:spcPct val="90000"/>
              </a:lnSpc>
              <a:spcAft>
                <a:spcPct val="35000"/>
              </a:spcAft>
              <a:defRPr/>
            </a:pPr>
            <a:r>
              <a:rPr lang="fa-IR" altLang="zh-CN" sz="3200" dirty="0">
                <a:latin typeface="Arial" pitchFamily="34" charset="0"/>
                <a:ea typeface="微软雅黑" pitchFamily="34" charset="-122"/>
              </a:rPr>
              <a:t>9</a:t>
            </a:r>
            <a:endParaRPr lang="zh-CN" altLang="en-US" sz="3200" dirty="0">
              <a:latin typeface="Arial" pitchFamily="34" charset="0"/>
              <a:ea typeface="微软雅黑" pitchFamily="34" charset="-122"/>
            </a:endParaRPr>
          </a:p>
        </p:txBody>
      </p:sp>
      <p:sp>
        <p:nvSpPr>
          <p:cNvPr id="15" name="MH_Other_6"/>
          <p:cNvSpPr/>
          <p:nvPr/>
        </p:nvSpPr>
        <p:spPr>
          <a:xfrm>
            <a:off x="4473576" y="2736850"/>
            <a:ext cx="1027113" cy="1181100"/>
          </a:xfrm>
          <a:custGeom>
            <a:avLst/>
            <a:gdLst>
              <a:gd name="connsiteX0" fmla="*/ 0 w 2008628"/>
              <a:gd name="connsiteY0" fmla="*/ 873753 h 1747506"/>
              <a:gd name="connsiteX1" fmla="*/ 436877 w 2008628"/>
              <a:gd name="connsiteY1" fmla="*/ 0 h 1747506"/>
              <a:gd name="connsiteX2" fmla="*/ 1571752 w 2008628"/>
              <a:gd name="connsiteY2" fmla="*/ 0 h 1747506"/>
              <a:gd name="connsiteX3" fmla="*/ 2008628 w 2008628"/>
              <a:gd name="connsiteY3" fmla="*/ 873753 h 1747506"/>
              <a:gd name="connsiteX4" fmla="*/ 1571752 w 2008628"/>
              <a:gd name="connsiteY4" fmla="*/ 1747506 h 1747506"/>
              <a:gd name="connsiteX5" fmla="*/ 436877 w 2008628"/>
              <a:gd name="connsiteY5" fmla="*/ 1747506 h 1747506"/>
              <a:gd name="connsiteX6" fmla="*/ 0 w 2008628"/>
              <a:gd name="connsiteY6" fmla="*/ 873753 h 1747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08628" h="1747506">
                <a:moveTo>
                  <a:pt x="1004314" y="0"/>
                </a:moveTo>
                <a:lnTo>
                  <a:pt x="2008627" y="380083"/>
                </a:lnTo>
                <a:lnTo>
                  <a:pt x="2008627" y="1367424"/>
                </a:lnTo>
                <a:lnTo>
                  <a:pt x="1004314" y="1747506"/>
                </a:lnTo>
                <a:lnTo>
                  <a:pt x="1" y="1367424"/>
                </a:lnTo>
                <a:lnTo>
                  <a:pt x="1" y="380083"/>
                </a:lnTo>
                <a:lnTo>
                  <a:pt x="100431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272320" tIns="313011" rIns="272320" bIns="313011" spcCol="1270" anchor="ctr">
            <a:normAutofit/>
          </a:bodyPr>
          <a:lstStyle/>
          <a:p>
            <a:pPr algn="ctr" defTabSz="1600200">
              <a:lnSpc>
                <a:spcPct val="90000"/>
              </a:lnSpc>
              <a:spcAft>
                <a:spcPct val="35000"/>
              </a:spcAft>
              <a:defRPr/>
            </a:pPr>
            <a:r>
              <a:rPr lang="fa-IR" altLang="zh-CN" sz="3200" dirty="0">
                <a:latin typeface="Arial" pitchFamily="34" charset="0"/>
                <a:ea typeface="微软雅黑" pitchFamily="34" charset="-122"/>
              </a:rPr>
              <a:t>5</a:t>
            </a:r>
            <a:endParaRPr lang="zh-CN" altLang="en-US" sz="3200" dirty="0">
              <a:latin typeface="Arial" pitchFamily="34" charset="0"/>
              <a:ea typeface="微软雅黑" pitchFamily="34" charset="-122"/>
            </a:endParaRPr>
          </a:p>
        </p:txBody>
      </p:sp>
      <p:sp>
        <p:nvSpPr>
          <p:cNvPr id="16" name="MH_SubTitle_1"/>
          <p:cNvSpPr>
            <a:spLocks noChangeArrowheads="1"/>
          </p:cNvSpPr>
          <p:nvPr/>
        </p:nvSpPr>
        <p:spPr bwMode="auto">
          <a:xfrm>
            <a:off x="874726" y="2984900"/>
            <a:ext cx="3847267" cy="1138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fa-IR" altLang="zh-CN" sz="2400" b="1" kern="0" dirty="0">
                <a:latin typeface="幼圆" pitchFamily="49" charset="-122"/>
                <a:ea typeface="幼圆" pitchFamily="49" charset="-122"/>
              </a:rPr>
              <a:t>واحد نظری نیم سال اول</a:t>
            </a:r>
          </a:p>
          <a:p>
            <a:pPr algn="ctr">
              <a:lnSpc>
                <a:spcPct val="120000"/>
              </a:lnSpc>
              <a:defRPr/>
            </a:pPr>
            <a:r>
              <a:rPr lang="fa-IR" altLang="zh-CN" sz="2400" b="1" kern="0" dirty="0">
                <a:latin typeface="幼圆" pitchFamily="49" charset="-122"/>
                <a:ea typeface="幼圆" pitchFamily="49" charset="-122"/>
              </a:rPr>
              <a:t>کارآموزی</a:t>
            </a:r>
            <a:endParaRPr lang="en-US" altLang="zh-CN" sz="2400" b="1" kern="0" dirty="0">
              <a:latin typeface="幼圆" pitchFamily="49" charset="-122"/>
              <a:ea typeface="幼圆" pitchFamily="49" charset="-122"/>
            </a:endParaRPr>
          </a:p>
        </p:txBody>
      </p:sp>
      <p:sp>
        <p:nvSpPr>
          <p:cNvPr id="17" name="MH_SubTitle_2"/>
          <p:cNvSpPr>
            <a:spLocks noChangeArrowheads="1"/>
          </p:cNvSpPr>
          <p:nvPr/>
        </p:nvSpPr>
        <p:spPr bwMode="auto">
          <a:xfrm>
            <a:off x="2651127" y="3932238"/>
            <a:ext cx="1593851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>
              <a:lnSpc>
                <a:spcPct val="120000"/>
              </a:lnSpc>
              <a:defRPr/>
            </a:pPr>
            <a:endParaRPr lang="en-US" altLang="zh-CN" sz="1600" kern="0" dirty="0">
              <a:latin typeface="幼圆" pitchFamily="49" charset="-122"/>
              <a:ea typeface="幼圆" pitchFamily="49" charset="-122"/>
            </a:endParaRPr>
          </a:p>
        </p:txBody>
      </p:sp>
      <p:sp>
        <p:nvSpPr>
          <p:cNvPr id="18" name="MH_SubTitle_3"/>
          <p:cNvSpPr>
            <a:spLocks noChangeArrowheads="1"/>
          </p:cNvSpPr>
          <p:nvPr/>
        </p:nvSpPr>
        <p:spPr bwMode="auto">
          <a:xfrm>
            <a:off x="6699713" y="4043715"/>
            <a:ext cx="1990725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endParaRPr lang="en-US" altLang="zh-CN" sz="1600" kern="0" dirty="0">
              <a:latin typeface="幼圆" pitchFamily="49" charset="-122"/>
              <a:ea typeface="幼圆" pitchFamily="49" charset="-122"/>
            </a:endParaRPr>
          </a:p>
        </p:txBody>
      </p:sp>
      <p:sp>
        <p:nvSpPr>
          <p:cNvPr id="19" name="MH_SubTitle_4"/>
          <p:cNvSpPr>
            <a:spLocks noChangeArrowheads="1"/>
          </p:cNvSpPr>
          <p:nvPr/>
        </p:nvSpPr>
        <p:spPr bwMode="auto">
          <a:xfrm>
            <a:off x="6699712" y="4189060"/>
            <a:ext cx="199072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endParaRPr lang="en-US" altLang="zh-CN" sz="1600" kern="0" dirty="0">
              <a:latin typeface="幼圆" pitchFamily="49" charset="-122"/>
              <a:ea typeface="幼圆" pitchFamily="49" charset="-122"/>
            </a:endParaRPr>
          </a:p>
        </p:txBody>
      </p:sp>
      <p:sp>
        <p:nvSpPr>
          <p:cNvPr id="20" name="MH_Title_1"/>
          <p:cNvSpPr/>
          <p:nvPr/>
        </p:nvSpPr>
        <p:spPr>
          <a:xfrm>
            <a:off x="4530170" y="-57826"/>
            <a:ext cx="2361081" cy="1438391"/>
          </a:xfrm>
          <a:custGeom>
            <a:avLst/>
            <a:gdLst>
              <a:gd name="connsiteX0" fmla="*/ 0 w 2008628"/>
              <a:gd name="connsiteY0" fmla="*/ 873753 h 1747506"/>
              <a:gd name="connsiteX1" fmla="*/ 436877 w 2008628"/>
              <a:gd name="connsiteY1" fmla="*/ 0 h 1747506"/>
              <a:gd name="connsiteX2" fmla="*/ 1571752 w 2008628"/>
              <a:gd name="connsiteY2" fmla="*/ 0 h 1747506"/>
              <a:gd name="connsiteX3" fmla="*/ 2008628 w 2008628"/>
              <a:gd name="connsiteY3" fmla="*/ 873753 h 1747506"/>
              <a:gd name="connsiteX4" fmla="*/ 1571752 w 2008628"/>
              <a:gd name="connsiteY4" fmla="*/ 1747506 h 1747506"/>
              <a:gd name="connsiteX5" fmla="*/ 436877 w 2008628"/>
              <a:gd name="connsiteY5" fmla="*/ 1747506 h 1747506"/>
              <a:gd name="connsiteX6" fmla="*/ 0 w 2008628"/>
              <a:gd name="connsiteY6" fmla="*/ 873753 h 1747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08628" h="1747506">
                <a:moveTo>
                  <a:pt x="1004314" y="0"/>
                </a:moveTo>
                <a:lnTo>
                  <a:pt x="2008627" y="380083"/>
                </a:lnTo>
                <a:lnTo>
                  <a:pt x="2008627" y="1367424"/>
                </a:lnTo>
                <a:lnTo>
                  <a:pt x="1004314" y="1747506"/>
                </a:lnTo>
                <a:lnTo>
                  <a:pt x="1" y="1367424"/>
                </a:lnTo>
                <a:lnTo>
                  <a:pt x="1" y="380083"/>
                </a:lnTo>
                <a:lnTo>
                  <a:pt x="1004314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0" rIns="0" bIns="0" spcCol="1270" anchor="ctr">
            <a:normAutofit/>
          </a:bodyPr>
          <a:lstStyle/>
          <a:p>
            <a:pPr algn="ctr" defTabSz="1600200">
              <a:lnSpc>
                <a:spcPct val="90000"/>
              </a:lnSpc>
              <a:spcAft>
                <a:spcPct val="35000"/>
              </a:spcAft>
              <a:defRPr/>
            </a:pPr>
            <a:r>
              <a:rPr lang="fa-IR" altLang="zh-CN" sz="3200" b="1" dirty="0">
                <a:solidFill>
                  <a:srgbClr val="FFFFFF"/>
                </a:solidFill>
                <a:latin typeface="幼圆" pitchFamily="49" charset="-122"/>
                <a:ea typeface="幼圆" pitchFamily="49" charset="-122"/>
              </a:rPr>
              <a:t>فعالیت اموزشی</a:t>
            </a:r>
          </a:p>
          <a:p>
            <a:pPr algn="ctr" defTabSz="1600200">
              <a:lnSpc>
                <a:spcPct val="90000"/>
              </a:lnSpc>
              <a:spcAft>
                <a:spcPct val="35000"/>
              </a:spcAft>
              <a:defRPr/>
            </a:pPr>
            <a:r>
              <a:rPr lang="fa-IR" altLang="zh-CN" sz="3200" b="1" dirty="0">
                <a:solidFill>
                  <a:srgbClr val="FFFFFF"/>
                </a:solidFill>
                <a:latin typeface="幼圆" pitchFamily="49" charset="-122"/>
                <a:ea typeface="幼圆" pitchFamily="49" charset="-122"/>
              </a:rPr>
              <a:t>گروه </a:t>
            </a:r>
            <a:endParaRPr lang="en-US" altLang="zh-CN" sz="3200" b="1" dirty="0">
              <a:solidFill>
                <a:srgbClr val="FFFFFF"/>
              </a:solidFill>
              <a:latin typeface="幼圆" pitchFamily="49" charset="-122"/>
              <a:ea typeface="幼圆" pitchFamily="49" charset="-122"/>
            </a:endParaRPr>
          </a:p>
        </p:txBody>
      </p:sp>
      <p:sp>
        <p:nvSpPr>
          <p:cNvPr id="22" name="MH_Other_8"/>
          <p:cNvSpPr/>
          <p:nvPr/>
        </p:nvSpPr>
        <p:spPr bwMode="auto">
          <a:xfrm>
            <a:off x="7056943" y="4304651"/>
            <a:ext cx="3266988" cy="851967"/>
          </a:xfrm>
          <a:custGeom>
            <a:avLst/>
            <a:gdLst>
              <a:gd name="T0" fmla="*/ 2147483646 w 90"/>
              <a:gd name="T1" fmla="*/ 2147483646 h 93"/>
              <a:gd name="T2" fmla="*/ 2147483646 w 90"/>
              <a:gd name="T3" fmla="*/ 2147483646 h 93"/>
              <a:gd name="T4" fmla="*/ 2147483646 w 90"/>
              <a:gd name="T5" fmla="*/ 2147483646 h 93"/>
              <a:gd name="T6" fmla="*/ 2147483646 w 90"/>
              <a:gd name="T7" fmla="*/ 2147483646 h 93"/>
              <a:gd name="T8" fmla="*/ 2147483646 w 90"/>
              <a:gd name="T9" fmla="*/ 2147483646 h 93"/>
              <a:gd name="T10" fmla="*/ 0 w 90"/>
              <a:gd name="T11" fmla="*/ 2147483646 h 93"/>
              <a:gd name="T12" fmla="*/ 0 w 90"/>
              <a:gd name="T13" fmla="*/ 2147483646 h 93"/>
              <a:gd name="T14" fmla="*/ 2147483646 w 90"/>
              <a:gd name="T15" fmla="*/ 2147483646 h 93"/>
              <a:gd name="T16" fmla="*/ 2147483646 w 90"/>
              <a:gd name="T17" fmla="*/ 2147483646 h 93"/>
              <a:gd name="T18" fmla="*/ 2147483646 w 90"/>
              <a:gd name="T19" fmla="*/ 2147483646 h 93"/>
              <a:gd name="T20" fmla="*/ 2147483646 w 90"/>
              <a:gd name="T21" fmla="*/ 2147483646 h 93"/>
              <a:gd name="T22" fmla="*/ 2147483646 w 90"/>
              <a:gd name="T23" fmla="*/ 2147483646 h 93"/>
              <a:gd name="T24" fmla="*/ 2147483646 w 90"/>
              <a:gd name="T25" fmla="*/ 2147483646 h 93"/>
              <a:gd name="T26" fmla="*/ 2147483646 w 90"/>
              <a:gd name="T27" fmla="*/ 2147483646 h 93"/>
              <a:gd name="T28" fmla="*/ 2147483646 w 90"/>
              <a:gd name="T29" fmla="*/ 2147483646 h 93"/>
              <a:gd name="T30" fmla="*/ 2147483646 w 90"/>
              <a:gd name="T31" fmla="*/ 2147483646 h 93"/>
              <a:gd name="T32" fmla="*/ 2147483646 w 90"/>
              <a:gd name="T33" fmla="*/ 2147483646 h 93"/>
              <a:gd name="T34" fmla="*/ 2147483646 w 90"/>
              <a:gd name="T35" fmla="*/ 2147483646 h 93"/>
              <a:gd name="T36" fmla="*/ 2147483646 w 90"/>
              <a:gd name="T37" fmla="*/ 2147483646 h 93"/>
              <a:gd name="T38" fmla="*/ 2147483646 w 90"/>
              <a:gd name="T39" fmla="*/ 2147483646 h 93"/>
              <a:gd name="T40" fmla="*/ 2147483646 w 90"/>
              <a:gd name="T41" fmla="*/ 2147483646 h 93"/>
              <a:gd name="T42" fmla="*/ 2147483646 w 90"/>
              <a:gd name="T43" fmla="*/ 2147483646 h 93"/>
              <a:gd name="T44" fmla="*/ 2147483646 w 90"/>
              <a:gd name="T45" fmla="*/ 2147483646 h 93"/>
              <a:gd name="T46" fmla="*/ 2147483646 w 90"/>
              <a:gd name="T47" fmla="*/ 2147483646 h 93"/>
              <a:gd name="T48" fmla="*/ 2147483646 w 90"/>
              <a:gd name="T49" fmla="*/ 2147483646 h 93"/>
              <a:gd name="T50" fmla="*/ 2147483646 w 90"/>
              <a:gd name="T51" fmla="*/ 2147483646 h 93"/>
              <a:gd name="T52" fmla="*/ 2147483646 w 90"/>
              <a:gd name="T53" fmla="*/ 2147483646 h 93"/>
              <a:gd name="T54" fmla="*/ 2147483646 w 90"/>
              <a:gd name="T55" fmla="*/ 2147483646 h 93"/>
              <a:gd name="T56" fmla="*/ 2147483646 w 90"/>
              <a:gd name="T57" fmla="*/ 2147483646 h 93"/>
              <a:gd name="T58" fmla="*/ 2147483646 w 90"/>
              <a:gd name="T59" fmla="*/ 2147483646 h 93"/>
              <a:gd name="T60" fmla="*/ 2147483646 w 90"/>
              <a:gd name="T61" fmla="*/ 2147483646 h 93"/>
              <a:gd name="T62" fmla="*/ 2147483646 w 90"/>
              <a:gd name="T63" fmla="*/ 2147483646 h 93"/>
              <a:gd name="T64" fmla="*/ 2147483646 w 90"/>
              <a:gd name="T65" fmla="*/ 2147483646 h 93"/>
              <a:gd name="T66" fmla="*/ 2147483646 w 90"/>
              <a:gd name="T67" fmla="*/ 2147483646 h 93"/>
              <a:gd name="T68" fmla="*/ 2147483646 w 90"/>
              <a:gd name="T69" fmla="*/ 2147483646 h 93"/>
              <a:gd name="T70" fmla="*/ 2147483646 w 90"/>
              <a:gd name="T71" fmla="*/ 2147483646 h 93"/>
              <a:gd name="T72" fmla="*/ 2147483646 w 90"/>
              <a:gd name="T73" fmla="*/ 2147483646 h 93"/>
              <a:gd name="T74" fmla="*/ 2147483646 w 90"/>
              <a:gd name="T75" fmla="*/ 2147483646 h 93"/>
              <a:gd name="T76" fmla="*/ 2147483646 w 90"/>
              <a:gd name="T77" fmla="*/ 2147483646 h 93"/>
              <a:gd name="T78" fmla="*/ 2147483646 w 90"/>
              <a:gd name="T79" fmla="*/ 2147483646 h 93"/>
              <a:gd name="T80" fmla="*/ 2147483646 w 90"/>
              <a:gd name="T81" fmla="*/ 2147483646 h 93"/>
              <a:gd name="T82" fmla="*/ 2147483646 w 90"/>
              <a:gd name="T83" fmla="*/ 2147483646 h 93"/>
              <a:gd name="T84" fmla="*/ 2147483646 w 90"/>
              <a:gd name="T85" fmla="*/ 2147483646 h 93"/>
              <a:gd name="T86" fmla="*/ 2147483646 w 90"/>
              <a:gd name="T87" fmla="*/ 2147483646 h 93"/>
              <a:gd name="T88" fmla="*/ 2147483646 w 90"/>
              <a:gd name="T89" fmla="*/ 2147483646 h 93"/>
              <a:gd name="T90" fmla="*/ 2147483646 w 90"/>
              <a:gd name="T91" fmla="*/ 2147483646 h 93"/>
              <a:gd name="T92" fmla="*/ 2147483646 w 90"/>
              <a:gd name="T93" fmla="*/ 2147483646 h 93"/>
              <a:gd name="T94" fmla="*/ 2147483646 w 90"/>
              <a:gd name="T95" fmla="*/ 2147483646 h 93"/>
              <a:gd name="T96" fmla="*/ 2147483646 w 90"/>
              <a:gd name="T97" fmla="*/ 2147483646 h 93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90" h="93">
                <a:moveTo>
                  <a:pt x="86" y="38"/>
                </a:moveTo>
                <a:cubicBezTo>
                  <a:pt x="88" y="40"/>
                  <a:pt x="90" y="43"/>
                  <a:pt x="90" y="46"/>
                </a:cubicBezTo>
                <a:cubicBezTo>
                  <a:pt x="90" y="83"/>
                  <a:pt x="90" y="83"/>
                  <a:pt x="90" y="83"/>
                </a:cubicBezTo>
                <a:cubicBezTo>
                  <a:pt x="90" y="88"/>
                  <a:pt x="86" y="93"/>
                  <a:pt x="81" y="93"/>
                </a:cubicBezTo>
                <a:cubicBezTo>
                  <a:pt x="9" y="93"/>
                  <a:pt x="9" y="93"/>
                  <a:pt x="9" y="93"/>
                </a:cubicBezTo>
                <a:cubicBezTo>
                  <a:pt x="4" y="93"/>
                  <a:pt x="0" y="88"/>
                  <a:pt x="0" y="83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1"/>
                  <a:pt x="2" y="40"/>
                </a:cubicBezTo>
                <a:cubicBezTo>
                  <a:pt x="2" y="40"/>
                  <a:pt x="2" y="40"/>
                  <a:pt x="2" y="40"/>
                </a:cubicBezTo>
                <a:cubicBezTo>
                  <a:pt x="2" y="40"/>
                  <a:pt x="2" y="40"/>
                  <a:pt x="2" y="40"/>
                </a:cubicBezTo>
                <a:cubicBezTo>
                  <a:pt x="2" y="39"/>
                  <a:pt x="2" y="39"/>
                  <a:pt x="3" y="39"/>
                </a:cubicBezTo>
                <a:cubicBezTo>
                  <a:pt x="39" y="3"/>
                  <a:pt x="39" y="3"/>
                  <a:pt x="39" y="3"/>
                </a:cubicBezTo>
                <a:cubicBezTo>
                  <a:pt x="43" y="0"/>
                  <a:pt x="46" y="0"/>
                  <a:pt x="50" y="3"/>
                </a:cubicBezTo>
                <a:cubicBezTo>
                  <a:pt x="86" y="38"/>
                  <a:pt x="86" y="38"/>
                  <a:pt x="86" y="38"/>
                </a:cubicBezTo>
                <a:close/>
                <a:moveTo>
                  <a:pt x="15" y="30"/>
                </a:moveTo>
                <a:cubicBezTo>
                  <a:pt x="15" y="52"/>
                  <a:pt x="15" y="52"/>
                  <a:pt x="15" y="52"/>
                </a:cubicBezTo>
                <a:cubicBezTo>
                  <a:pt x="45" y="75"/>
                  <a:pt x="45" y="75"/>
                  <a:pt x="45" y="75"/>
                </a:cubicBezTo>
                <a:cubicBezTo>
                  <a:pt x="72" y="54"/>
                  <a:pt x="72" y="54"/>
                  <a:pt x="72" y="54"/>
                </a:cubicBezTo>
                <a:cubicBezTo>
                  <a:pt x="72" y="30"/>
                  <a:pt x="72" y="30"/>
                  <a:pt x="72" y="30"/>
                </a:cubicBezTo>
                <a:cubicBezTo>
                  <a:pt x="15" y="30"/>
                  <a:pt x="15" y="30"/>
                  <a:pt x="15" y="30"/>
                </a:cubicBezTo>
                <a:close/>
                <a:moveTo>
                  <a:pt x="25" y="35"/>
                </a:moveTo>
                <a:cubicBezTo>
                  <a:pt x="25" y="39"/>
                  <a:pt x="25" y="39"/>
                  <a:pt x="25" y="39"/>
                </a:cubicBezTo>
                <a:cubicBezTo>
                  <a:pt x="63" y="39"/>
                  <a:pt x="63" y="39"/>
                  <a:pt x="63" y="39"/>
                </a:cubicBezTo>
                <a:cubicBezTo>
                  <a:pt x="63" y="35"/>
                  <a:pt x="63" y="35"/>
                  <a:pt x="63" y="35"/>
                </a:cubicBezTo>
                <a:cubicBezTo>
                  <a:pt x="25" y="35"/>
                  <a:pt x="25" y="35"/>
                  <a:pt x="25" y="35"/>
                </a:cubicBezTo>
                <a:close/>
                <a:moveTo>
                  <a:pt x="25" y="51"/>
                </a:moveTo>
                <a:cubicBezTo>
                  <a:pt x="25" y="55"/>
                  <a:pt x="25" y="55"/>
                  <a:pt x="25" y="55"/>
                </a:cubicBezTo>
                <a:cubicBezTo>
                  <a:pt x="63" y="55"/>
                  <a:pt x="63" y="55"/>
                  <a:pt x="63" y="55"/>
                </a:cubicBezTo>
                <a:cubicBezTo>
                  <a:pt x="63" y="51"/>
                  <a:pt x="63" y="51"/>
                  <a:pt x="63" y="51"/>
                </a:cubicBezTo>
                <a:cubicBezTo>
                  <a:pt x="25" y="51"/>
                  <a:pt x="25" y="51"/>
                  <a:pt x="25" y="51"/>
                </a:cubicBezTo>
                <a:close/>
                <a:moveTo>
                  <a:pt x="25" y="43"/>
                </a:moveTo>
                <a:cubicBezTo>
                  <a:pt x="25" y="47"/>
                  <a:pt x="25" y="47"/>
                  <a:pt x="25" y="47"/>
                </a:cubicBezTo>
                <a:cubicBezTo>
                  <a:pt x="63" y="47"/>
                  <a:pt x="63" y="47"/>
                  <a:pt x="63" y="47"/>
                </a:cubicBezTo>
                <a:cubicBezTo>
                  <a:pt x="63" y="43"/>
                  <a:pt x="63" y="43"/>
                  <a:pt x="63" y="43"/>
                </a:cubicBezTo>
                <a:cubicBezTo>
                  <a:pt x="25" y="43"/>
                  <a:pt x="25" y="43"/>
                  <a:pt x="25" y="43"/>
                </a:cubicBezTo>
                <a:close/>
                <a:moveTo>
                  <a:pt x="10" y="87"/>
                </a:moveTo>
                <a:cubicBezTo>
                  <a:pt x="28" y="69"/>
                  <a:pt x="28" y="69"/>
                  <a:pt x="28" y="69"/>
                </a:cubicBezTo>
                <a:cubicBezTo>
                  <a:pt x="28" y="69"/>
                  <a:pt x="28" y="68"/>
                  <a:pt x="28" y="67"/>
                </a:cubicBezTo>
                <a:cubicBezTo>
                  <a:pt x="27" y="66"/>
                  <a:pt x="26" y="66"/>
                  <a:pt x="25" y="67"/>
                </a:cubicBezTo>
                <a:cubicBezTo>
                  <a:pt x="7" y="84"/>
                  <a:pt x="7" y="84"/>
                  <a:pt x="7" y="84"/>
                </a:cubicBezTo>
                <a:cubicBezTo>
                  <a:pt x="6" y="85"/>
                  <a:pt x="6" y="86"/>
                  <a:pt x="7" y="87"/>
                </a:cubicBezTo>
                <a:cubicBezTo>
                  <a:pt x="8" y="87"/>
                  <a:pt x="9" y="87"/>
                  <a:pt x="10" y="87"/>
                </a:cubicBezTo>
                <a:close/>
                <a:moveTo>
                  <a:pt x="84" y="84"/>
                </a:moveTo>
                <a:cubicBezTo>
                  <a:pt x="66" y="67"/>
                  <a:pt x="66" y="67"/>
                  <a:pt x="66" y="67"/>
                </a:cubicBezTo>
                <a:cubicBezTo>
                  <a:pt x="65" y="66"/>
                  <a:pt x="64" y="66"/>
                  <a:pt x="63" y="67"/>
                </a:cubicBezTo>
                <a:cubicBezTo>
                  <a:pt x="62" y="68"/>
                  <a:pt x="62" y="69"/>
                  <a:pt x="63" y="69"/>
                </a:cubicBezTo>
                <a:cubicBezTo>
                  <a:pt x="81" y="87"/>
                  <a:pt x="81" y="87"/>
                  <a:pt x="81" y="87"/>
                </a:cubicBezTo>
                <a:cubicBezTo>
                  <a:pt x="82" y="87"/>
                  <a:pt x="83" y="87"/>
                  <a:pt x="84" y="87"/>
                </a:cubicBezTo>
                <a:cubicBezTo>
                  <a:pt x="85" y="86"/>
                  <a:pt x="85" y="85"/>
                  <a:pt x="84" y="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>
            <a:no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lnSpc>
                <a:spcPct val="120000"/>
              </a:lnSpc>
              <a:defRPr/>
            </a:pPr>
            <a:r>
              <a:rPr lang="fa-IR" altLang="zh-CN" sz="2400" b="1" kern="0" dirty="0">
                <a:latin typeface="幼圆" pitchFamily="49" charset="-122"/>
                <a:ea typeface="幼圆" pitchFamily="49" charset="-122"/>
              </a:rPr>
              <a:t>واحد عملی نیم سال دوم</a:t>
            </a:r>
          </a:p>
          <a:p>
            <a:pPr algn="ctr">
              <a:lnSpc>
                <a:spcPct val="120000"/>
              </a:lnSpc>
              <a:defRPr/>
            </a:pPr>
            <a:r>
              <a:rPr lang="fa-IR" altLang="zh-CN" sz="2400" b="1" kern="0" dirty="0">
                <a:latin typeface="幼圆" pitchFamily="49" charset="-122"/>
                <a:ea typeface="幼圆" pitchFamily="49" charset="-122"/>
              </a:rPr>
              <a:t>کارآموزی</a:t>
            </a:r>
            <a:endParaRPr lang="en-US" altLang="zh-CN" sz="2400" b="1" kern="0" dirty="0">
              <a:latin typeface="幼圆" pitchFamily="49" charset="-122"/>
              <a:ea typeface="幼圆" pitchFamily="49" charset="-12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171558" y="4290265"/>
            <a:ext cx="2778325" cy="93467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fa-IR" altLang="zh-CN" sz="2400" b="1" kern="0" dirty="0">
                <a:latin typeface="幼圆" pitchFamily="49" charset="-122"/>
                <a:ea typeface="幼圆" pitchFamily="49" charset="-122"/>
              </a:rPr>
              <a:t>  واحد نظری نیم سال دوم</a:t>
            </a:r>
          </a:p>
          <a:p>
            <a:pPr algn="ctr">
              <a:lnSpc>
                <a:spcPct val="120000"/>
              </a:lnSpc>
              <a:defRPr/>
            </a:pPr>
            <a:r>
              <a:rPr lang="fa-IR" altLang="zh-CN" sz="2400" b="1" kern="0" dirty="0">
                <a:latin typeface="幼圆" pitchFamily="49" charset="-122"/>
                <a:ea typeface="幼圆" pitchFamily="49" charset="-122"/>
              </a:rPr>
              <a:t>کارآموزی</a:t>
            </a:r>
            <a:endParaRPr lang="en-US" altLang="zh-CN" sz="2400" b="1" kern="0" dirty="0">
              <a:latin typeface="幼圆" pitchFamily="49" charset="-122"/>
              <a:ea typeface="幼圆" pitchFamily="49" charset="-122"/>
            </a:endParaRPr>
          </a:p>
        </p:txBody>
      </p:sp>
      <p:sp>
        <p:nvSpPr>
          <p:cNvPr id="24" name="MH_Other_1"/>
          <p:cNvSpPr/>
          <p:nvPr/>
        </p:nvSpPr>
        <p:spPr>
          <a:xfrm>
            <a:off x="5727913" y="5166314"/>
            <a:ext cx="985188" cy="1181100"/>
          </a:xfrm>
          <a:custGeom>
            <a:avLst/>
            <a:gdLst>
              <a:gd name="connsiteX0" fmla="*/ 0 w 2008628"/>
              <a:gd name="connsiteY0" fmla="*/ 873753 h 1747506"/>
              <a:gd name="connsiteX1" fmla="*/ 436877 w 2008628"/>
              <a:gd name="connsiteY1" fmla="*/ 0 h 1747506"/>
              <a:gd name="connsiteX2" fmla="*/ 1571752 w 2008628"/>
              <a:gd name="connsiteY2" fmla="*/ 0 h 1747506"/>
              <a:gd name="connsiteX3" fmla="*/ 2008628 w 2008628"/>
              <a:gd name="connsiteY3" fmla="*/ 873753 h 1747506"/>
              <a:gd name="connsiteX4" fmla="*/ 1571752 w 2008628"/>
              <a:gd name="connsiteY4" fmla="*/ 1747506 h 1747506"/>
              <a:gd name="connsiteX5" fmla="*/ 436877 w 2008628"/>
              <a:gd name="connsiteY5" fmla="*/ 1747506 h 1747506"/>
              <a:gd name="connsiteX6" fmla="*/ 0 w 2008628"/>
              <a:gd name="connsiteY6" fmla="*/ 873753 h 1747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08628" h="1747506">
                <a:moveTo>
                  <a:pt x="1004314" y="0"/>
                </a:moveTo>
                <a:lnTo>
                  <a:pt x="2008627" y="380083"/>
                </a:lnTo>
                <a:lnTo>
                  <a:pt x="2008627" y="1367424"/>
                </a:lnTo>
                <a:lnTo>
                  <a:pt x="1004314" y="1747506"/>
                </a:lnTo>
                <a:lnTo>
                  <a:pt x="1" y="1367424"/>
                </a:lnTo>
                <a:lnTo>
                  <a:pt x="1" y="380083"/>
                </a:lnTo>
                <a:lnTo>
                  <a:pt x="100431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272320" tIns="313011" rIns="272320" bIns="313011" spcCol="1270" anchor="ctr">
            <a:normAutofit fontScale="92500"/>
          </a:bodyPr>
          <a:lstStyle/>
          <a:p>
            <a:pPr algn="ctr" defTabSz="1600200">
              <a:lnSpc>
                <a:spcPct val="90000"/>
              </a:lnSpc>
              <a:spcAft>
                <a:spcPct val="35000"/>
              </a:spcAft>
              <a:defRPr/>
            </a:pPr>
            <a:r>
              <a:rPr lang="fa-IR" altLang="zh-CN" sz="3200" dirty="0">
                <a:latin typeface="Arial" pitchFamily="34" charset="0"/>
                <a:ea typeface="微软雅黑" pitchFamily="34" charset="-122"/>
              </a:rPr>
              <a:t>18</a:t>
            </a:r>
            <a:endParaRPr lang="zh-CN" altLang="en-US" sz="3200" dirty="0">
              <a:latin typeface="Arial" pitchFamily="34" charset="0"/>
              <a:ea typeface="微软雅黑" pitchFamily="34" charset="-122"/>
            </a:endParaRPr>
          </a:p>
        </p:txBody>
      </p:sp>
      <p:sp>
        <p:nvSpPr>
          <p:cNvPr id="25" name="MH_Other_4"/>
          <p:cNvSpPr>
            <a:spLocks noEditPoints="1"/>
          </p:cNvSpPr>
          <p:nvPr/>
        </p:nvSpPr>
        <p:spPr bwMode="auto">
          <a:xfrm>
            <a:off x="6947005" y="5516733"/>
            <a:ext cx="3811128" cy="631541"/>
          </a:xfrm>
          <a:custGeom>
            <a:avLst/>
            <a:gdLst>
              <a:gd name="T0" fmla="*/ 2147483646 w 128"/>
              <a:gd name="T1" fmla="*/ 0 h 128"/>
              <a:gd name="T2" fmla="*/ 2147483646 w 128"/>
              <a:gd name="T3" fmla="*/ 2147483646 h 128"/>
              <a:gd name="T4" fmla="*/ 2147483646 w 128"/>
              <a:gd name="T5" fmla="*/ 2147483646 h 128"/>
              <a:gd name="T6" fmla="*/ 2147483646 w 128"/>
              <a:gd name="T7" fmla="*/ 0 h 128"/>
              <a:gd name="T8" fmla="*/ 0 w 128"/>
              <a:gd name="T9" fmla="*/ 2147483646 h 128"/>
              <a:gd name="T10" fmla="*/ 0 w 128"/>
              <a:gd name="T11" fmla="*/ 2147483646 h 128"/>
              <a:gd name="T12" fmla="*/ 2147483646 w 128"/>
              <a:gd name="T13" fmla="*/ 2147483646 h 128"/>
              <a:gd name="T14" fmla="*/ 2147483646 w 128"/>
              <a:gd name="T15" fmla="*/ 2147483646 h 128"/>
              <a:gd name="T16" fmla="*/ 2147483646 w 128"/>
              <a:gd name="T17" fmla="*/ 2147483646 h 128"/>
              <a:gd name="T18" fmla="*/ 2147483646 w 128"/>
              <a:gd name="T19" fmla="*/ 2147483646 h 128"/>
              <a:gd name="T20" fmla="*/ 2147483646 w 128"/>
              <a:gd name="T21" fmla="*/ 2147483646 h 128"/>
              <a:gd name="T22" fmla="*/ 2147483646 w 128"/>
              <a:gd name="T23" fmla="*/ 2147483646 h 128"/>
              <a:gd name="T24" fmla="*/ 2147483646 w 128"/>
              <a:gd name="T25" fmla="*/ 0 h 128"/>
              <a:gd name="T26" fmla="*/ 2147483646 w 128"/>
              <a:gd name="T27" fmla="*/ 2147483646 h 128"/>
              <a:gd name="T28" fmla="*/ 2147483646 w 128"/>
              <a:gd name="T29" fmla="*/ 2147483646 h 128"/>
              <a:gd name="T30" fmla="*/ 2147483646 w 128"/>
              <a:gd name="T31" fmla="*/ 2147483646 h 128"/>
              <a:gd name="T32" fmla="*/ 2147483646 w 128"/>
              <a:gd name="T33" fmla="*/ 2147483646 h 128"/>
              <a:gd name="T34" fmla="*/ 2147483646 w 128"/>
              <a:gd name="T35" fmla="*/ 2147483646 h 128"/>
              <a:gd name="T36" fmla="*/ 2147483646 w 128"/>
              <a:gd name="T37" fmla="*/ 2147483646 h 128"/>
              <a:gd name="T38" fmla="*/ 2147483646 w 128"/>
              <a:gd name="T39" fmla="*/ 2147483646 h 128"/>
              <a:gd name="T40" fmla="*/ 2147483646 w 128"/>
              <a:gd name="T41" fmla="*/ 2147483646 h 128"/>
              <a:gd name="T42" fmla="*/ 2147483646 w 128"/>
              <a:gd name="T43" fmla="*/ 2147483646 h 128"/>
              <a:gd name="T44" fmla="*/ 2147483646 w 128"/>
              <a:gd name="T45" fmla="*/ 2147483646 h 128"/>
              <a:gd name="T46" fmla="*/ 2147483646 w 128"/>
              <a:gd name="T47" fmla="*/ 2147483646 h 128"/>
              <a:gd name="T48" fmla="*/ 2147483646 w 128"/>
              <a:gd name="T49" fmla="*/ 2147483646 h 128"/>
              <a:gd name="T50" fmla="*/ 2147483646 w 128"/>
              <a:gd name="T51" fmla="*/ 2147483646 h 128"/>
              <a:gd name="T52" fmla="*/ 2147483646 w 128"/>
              <a:gd name="T53" fmla="*/ 2147483646 h 128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128" h="128">
                <a:moveTo>
                  <a:pt x="112" y="0"/>
                </a:moveTo>
                <a:cubicBezTo>
                  <a:pt x="112" y="0"/>
                  <a:pt x="89" y="6"/>
                  <a:pt x="68" y="12"/>
                </a:cubicBezTo>
                <a:cubicBezTo>
                  <a:pt x="65" y="12"/>
                  <a:pt x="63" y="12"/>
                  <a:pt x="60" y="12"/>
                </a:cubicBezTo>
                <a:cubicBezTo>
                  <a:pt x="40" y="7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100"/>
                  <a:pt x="0" y="100"/>
                  <a:pt x="0" y="100"/>
                </a:cubicBezTo>
                <a:cubicBezTo>
                  <a:pt x="0" y="109"/>
                  <a:pt x="8" y="113"/>
                  <a:pt x="16" y="116"/>
                </a:cubicBezTo>
                <a:cubicBezTo>
                  <a:pt x="16" y="116"/>
                  <a:pt x="38" y="122"/>
                  <a:pt x="60" y="128"/>
                </a:cubicBezTo>
                <a:cubicBezTo>
                  <a:pt x="63" y="128"/>
                  <a:pt x="65" y="128"/>
                  <a:pt x="68" y="128"/>
                </a:cubicBezTo>
                <a:cubicBezTo>
                  <a:pt x="90" y="122"/>
                  <a:pt x="112" y="116"/>
                  <a:pt x="112" y="116"/>
                </a:cubicBezTo>
                <a:cubicBezTo>
                  <a:pt x="120" y="114"/>
                  <a:pt x="128" y="109"/>
                  <a:pt x="128" y="100"/>
                </a:cubicBezTo>
                <a:cubicBezTo>
                  <a:pt x="128" y="16"/>
                  <a:pt x="128" y="16"/>
                  <a:pt x="128" y="16"/>
                </a:cubicBezTo>
                <a:cubicBezTo>
                  <a:pt x="128" y="7"/>
                  <a:pt x="121" y="0"/>
                  <a:pt x="112" y="0"/>
                </a:cubicBezTo>
                <a:close/>
                <a:moveTo>
                  <a:pt x="60" y="120"/>
                </a:moveTo>
                <a:cubicBezTo>
                  <a:pt x="38" y="114"/>
                  <a:pt x="16" y="108"/>
                  <a:pt x="16" y="108"/>
                </a:cubicBezTo>
                <a:cubicBezTo>
                  <a:pt x="11" y="107"/>
                  <a:pt x="8" y="104"/>
                  <a:pt x="8" y="100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2"/>
                  <a:pt x="12" y="8"/>
                  <a:pt x="16" y="8"/>
                </a:cubicBezTo>
                <a:cubicBezTo>
                  <a:pt x="60" y="20"/>
                  <a:pt x="60" y="20"/>
                  <a:pt x="60" y="20"/>
                </a:cubicBezTo>
                <a:lnTo>
                  <a:pt x="60" y="120"/>
                </a:lnTo>
                <a:close/>
                <a:moveTo>
                  <a:pt x="120" y="100"/>
                </a:moveTo>
                <a:cubicBezTo>
                  <a:pt x="120" y="104"/>
                  <a:pt x="116" y="107"/>
                  <a:pt x="112" y="108"/>
                </a:cubicBezTo>
                <a:cubicBezTo>
                  <a:pt x="112" y="108"/>
                  <a:pt x="90" y="114"/>
                  <a:pt x="68" y="120"/>
                </a:cubicBezTo>
                <a:cubicBezTo>
                  <a:pt x="68" y="20"/>
                  <a:pt x="68" y="20"/>
                  <a:pt x="68" y="20"/>
                </a:cubicBezTo>
                <a:cubicBezTo>
                  <a:pt x="112" y="8"/>
                  <a:pt x="112" y="8"/>
                  <a:pt x="112" y="8"/>
                </a:cubicBezTo>
                <a:cubicBezTo>
                  <a:pt x="116" y="8"/>
                  <a:pt x="120" y="12"/>
                  <a:pt x="120" y="16"/>
                </a:cubicBezTo>
                <a:lnTo>
                  <a:pt x="120" y="100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r>
              <a:rPr lang="fa-IR" altLang="zh-CN" sz="2400" b="1" dirty="0"/>
              <a:t>واحد عملی نیم سال اول</a:t>
            </a:r>
          </a:p>
          <a:p>
            <a:pPr algn="ctr"/>
            <a:r>
              <a:rPr lang="fa-IR" altLang="zh-CN" sz="2400" b="1" dirty="0"/>
              <a:t>کارورزی</a:t>
            </a:r>
            <a:r>
              <a:rPr lang="en-US" altLang="zh-CN" sz="2400" b="1" dirty="0"/>
              <a:t> , </a:t>
            </a:r>
            <a:endParaRPr lang="zh-CN" altLang="en-US" sz="2400" b="1" dirty="0"/>
          </a:p>
        </p:txBody>
      </p:sp>
      <p:sp>
        <p:nvSpPr>
          <p:cNvPr id="26" name="MH_Other_6"/>
          <p:cNvSpPr/>
          <p:nvPr/>
        </p:nvSpPr>
        <p:spPr>
          <a:xfrm>
            <a:off x="4451414" y="5125372"/>
            <a:ext cx="1027113" cy="1181100"/>
          </a:xfrm>
          <a:custGeom>
            <a:avLst/>
            <a:gdLst>
              <a:gd name="connsiteX0" fmla="*/ 0 w 2008628"/>
              <a:gd name="connsiteY0" fmla="*/ 873753 h 1747506"/>
              <a:gd name="connsiteX1" fmla="*/ 436877 w 2008628"/>
              <a:gd name="connsiteY1" fmla="*/ 0 h 1747506"/>
              <a:gd name="connsiteX2" fmla="*/ 1571752 w 2008628"/>
              <a:gd name="connsiteY2" fmla="*/ 0 h 1747506"/>
              <a:gd name="connsiteX3" fmla="*/ 2008628 w 2008628"/>
              <a:gd name="connsiteY3" fmla="*/ 873753 h 1747506"/>
              <a:gd name="connsiteX4" fmla="*/ 1571752 w 2008628"/>
              <a:gd name="connsiteY4" fmla="*/ 1747506 h 1747506"/>
              <a:gd name="connsiteX5" fmla="*/ 436877 w 2008628"/>
              <a:gd name="connsiteY5" fmla="*/ 1747506 h 1747506"/>
              <a:gd name="connsiteX6" fmla="*/ 0 w 2008628"/>
              <a:gd name="connsiteY6" fmla="*/ 873753 h 1747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08628" h="1747506">
                <a:moveTo>
                  <a:pt x="1004314" y="0"/>
                </a:moveTo>
                <a:lnTo>
                  <a:pt x="2008627" y="380083"/>
                </a:lnTo>
                <a:lnTo>
                  <a:pt x="2008627" y="1367424"/>
                </a:lnTo>
                <a:lnTo>
                  <a:pt x="1004314" y="1747506"/>
                </a:lnTo>
                <a:lnTo>
                  <a:pt x="1" y="1367424"/>
                </a:lnTo>
                <a:lnTo>
                  <a:pt x="1" y="380083"/>
                </a:lnTo>
                <a:lnTo>
                  <a:pt x="100431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272320" tIns="313011" rIns="272320" bIns="313011" spcCol="1270" anchor="ctr">
            <a:normAutofit/>
          </a:bodyPr>
          <a:lstStyle/>
          <a:p>
            <a:pPr algn="ctr" defTabSz="1600200">
              <a:lnSpc>
                <a:spcPct val="90000"/>
              </a:lnSpc>
              <a:spcAft>
                <a:spcPct val="35000"/>
              </a:spcAft>
              <a:defRPr/>
            </a:pPr>
            <a:r>
              <a:rPr lang="fa-IR" altLang="zh-CN" sz="3200" dirty="0">
                <a:latin typeface="Arial" pitchFamily="34" charset="0"/>
                <a:ea typeface="微软雅黑" pitchFamily="34" charset="-122"/>
              </a:rPr>
              <a:t>18</a:t>
            </a:r>
            <a:endParaRPr lang="zh-CN" altLang="en-US" sz="3200" dirty="0">
              <a:latin typeface="Arial" pitchFamily="34" charset="0"/>
              <a:ea typeface="微软雅黑" pitchFamily="34" charset="-122"/>
            </a:endParaRPr>
          </a:p>
        </p:txBody>
      </p:sp>
      <p:sp>
        <p:nvSpPr>
          <p:cNvPr id="27" name="MH_SubTitle_1"/>
          <p:cNvSpPr>
            <a:spLocks noChangeArrowheads="1"/>
          </p:cNvSpPr>
          <p:nvPr/>
        </p:nvSpPr>
        <p:spPr bwMode="auto">
          <a:xfrm>
            <a:off x="852564" y="5373422"/>
            <a:ext cx="3847267" cy="1138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fa-IR" altLang="zh-CN" sz="2400" kern="0" dirty="0">
                <a:latin typeface="幼圆" pitchFamily="49" charset="-122"/>
                <a:ea typeface="幼圆" pitchFamily="49" charset="-122"/>
              </a:rPr>
              <a:t> </a:t>
            </a:r>
            <a:r>
              <a:rPr lang="fa-IR" altLang="zh-CN" sz="2400" b="1" kern="0" dirty="0">
                <a:latin typeface="幼圆" pitchFamily="49" charset="-122"/>
                <a:ea typeface="幼圆" pitchFamily="49" charset="-122"/>
              </a:rPr>
              <a:t>واحد عملی نیم سال دوم</a:t>
            </a:r>
          </a:p>
          <a:p>
            <a:pPr algn="ctr">
              <a:lnSpc>
                <a:spcPct val="120000"/>
              </a:lnSpc>
              <a:defRPr/>
            </a:pPr>
            <a:r>
              <a:rPr lang="fa-IR" altLang="zh-CN" sz="2400" b="1" kern="0" dirty="0">
                <a:latin typeface="幼圆" pitchFamily="49" charset="-122"/>
                <a:ea typeface="幼圆" pitchFamily="49" charset="-122"/>
              </a:rPr>
              <a:t>کارورزی</a:t>
            </a:r>
            <a:endParaRPr lang="en-US" altLang="zh-CN" sz="2400" b="1" kern="0" dirty="0">
              <a:latin typeface="幼圆" pitchFamily="49" charset="-122"/>
              <a:ea typeface="幼圆" pitchFamily="49" charset="-122"/>
            </a:endParaRPr>
          </a:p>
        </p:txBody>
      </p:sp>
      <p:sp>
        <p:nvSpPr>
          <p:cNvPr id="5" name="MH_Other_1">
            <a:extLst>
              <a:ext uri="{FF2B5EF4-FFF2-40B4-BE49-F238E27FC236}">
                <a16:creationId xmlns:a16="http://schemas.microsoft.com/office/drawing/2014/main" id="{2DF6229F-6C39-73A0-476A-FDAD41A09935}"/>
              </a:ext>
            </a:extLst>
          </p:cNvPr>
          <p:cNvSpPr/>
          <p:nvPr/>
        </p:nvSpPr>
        <p:spPr>
          <a:xfrm>
            <a:off x="5750071" y="1604390"/>
            <a:ext cx="985188" cy="1181100"/>
          </a:xfrm>
          <a:custGeom>
            <a:avLst/>
            <a:gdLst>
              <a:gd name="connsiteX0" fmla="*/ 0 w 2008628"/>
              <a:gd name="connsiteY0" fmla="*/ 873753 h 1747506"/>
              <a:gd name="connsiteX1" fmla="*/ 436877 w 2008628"/>
              <a:gd name="connsiteY1" fmla="*/ 0 h 1747506"/>
              <a:gd name="connsiteX2" fmla="*/ 1571752 w 2008628"/>
              <a:gd name="connsiteY2" fmla="*/ 0 h 1747506"/>
              <a:gd name="connsiteX3" fmla="*/ 2008628 w 2008628"/>
              <a:gd name="connsiteY3" fmla="*/ 873753 h 1747506"/>
              <a:gd name="connsiteX4" fmla="*/ 1571752 w 2008628"/>
              <a:gd name="connsiteY4" fmla="*/ 1747506 h 1747506"/>
              <a:gd name="connsiteX5" fmla="*/ 436877 w 2008628"/>
              <a:gd name="connsiteY5" fmla="*/ 1747506 h 1747506"/>
              <a:gd name="connsiteX6" fmla="*/ 0 w 2008628"/>
              <a:gd name="connsiteY6" fmla="*/ 873753 h 1747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08628" h="1747506">
                <a:moveTo>
                  <a:pt x="1004314" y="0"/>
                </a:moveTo>
                <a:lnTo>
                  <a:pt x="2008627" y="380083"/>
                </a:lnTo>
                <a:lnTo>
                  <a:pt x="2008627" y="1367424"/>
                </a:lnTo>
                <a:lnTo>
                  <a:pt x="1004314" y="1747506"/>
                </a:lnTo>
                <a:lnTo>
                  <a:pt x="1" y="1367424"/>
                </a:lnTo>
                <a:lnTo>
                  <a:pt x="1" y="380083"/>
                </a:lnTo>
                <a:lnTo>
                  <a:pt x="100431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272320" tIns="313011" rIns="272320" bIns="313011" spcCol="1270" anchor="ctr">
            <a:normAutofit/>
          </a:bodyPr>
          <a:lstStyle/>
          <a:p>
            <a:pPr algn="ctr" defTabSz="1600200">
              <a:lnSpc>
                <a:spcPct val="90000"/>
              </a:lnSpc>
              <a:spcAft>
                <a:spcPct val="35000"/>
              </a:spcAft>
              <a:defRPr/>
            </a:pPr>
            <a:r>
              <a:rPr lang="fa-IR" altLang="zh-CN" sz="3200" dirty="0">
                <a:latin typeface="Arial" pitchFamily="34" charset="0"/>
                <a:ea typeface="微软雅黑" pitchFamily="34" charset="-122"/>
              </a:rPr>
              <a:t>1</a:t>
            </a:r>
            <a:endParaRPr lang="zh-CN" altLang="en-US" sz="3200" dirty="0">
              <a:latin typeface="Arial" pitchFamily="34" charset="0"/>
              <a:ea typeface="微软雅黑" pitchFamily="34" charset="-122"/>
            </a:endParaRPr>
          </a:p>
        </p:txBody>
      </p:sp>
      <p:sp>
        <p:nvSpPr>
          <p:cNvPr id="7" name="MH_Other_4">
            <a:extLst>
              <a:ext uri="{FF2B5EF4-FFF2-40B4-BE49-F238E27FC236}">
                <a16:creationId xmlns:a16="http://schemas.microsoft.com/office/drawing/2014/main" id="{AACA3C11-4850-BBDA-49DF-51F9E60854A3}"/>
              </a:ext>
            </a:extLst>
          </p:cNvPr>
          <p:cNvSpPr>
            <a:spLocks noEditPoints="1"/>
          </p:cNvSpPr>
          <p:nvPr/>
        </p:nvSpPr>
        <p:spPr bwMode="auto">
          <a:xfrm>
            <a:off x="6947005" y="1701382"/>
            <a:ext cx="3811128" cy="631541"/>
          </a:xfrm>
          <a:custGeom>
            <a:avLst/>
            <a:gdLst>
              <a:gd name="T0" fmla="*/ 2147483646 w 128"/>
              <a:gd name="T1" fmla="*/ 0 h 128"/>
              <a:gd name="T2" fmla="*/ 2147483646 w 128"/>
              <a:gd name="T3" fmla="*/ 2147483646 h 128"/>
              <a:gd name="T4" fmla="*/ 2147483646 w 128"/>
              <a:gd name="T5" fmla="*/ 2147483646 h 128"/>
              <a:gd name="T6" fmla="*/ 2147483646 w 128"/>
              <a:gd name="T7" fmla="*/ 0 h 128"/>
              <a:gd name="T8" fmla="*/ 0 w 128"/>
              <a:gd name="T9" fmla="*/ 2147483646 h 128"/>
              <a:gd name="T10" fmla="*/ 0 w 128"/>
              <a:gd name="T11" fmla="*/ 2147483646 h 128"/>
              <a:gd name="T12" fmla="*/ 2147483646 w 128"/>
              <a:gd name="T13" fmla="*/ 2147483646 h 128"/>
              <a:gd name="T14" fmla="*/ 2147483646 w 128"/>
              <a:gd name="T15" fmla="*/ 2147483646 h 128"/>
              <a:gd name="T16" fmla="*/ 2147483646 w 128"/>
              <a:gd name="T17" fmla="*/ 2147483646 h 128"/>
              <a:gd name="T18" fmla="*/ 2147483646 w 128"/>
              <a:gd name="T19" fmla="*/ 2147483646 h 128"/>
              <a:gd name="T20" fmla="*/ 2147483646 w 128"/>
              <a:gd name="T21" fmla="*/ 2147483646 h 128"/>
              <a:gd name="T22" fmla="*/ 2147483646 w 128"/>
              <a:gd name="T23" fmla="*/ 2147483646 h 128"/>
              <a:gd name="T24" fmla="*/ 2147483646 w 128"/>
              <a:gd name="T25" fmla="*/ 0 h 128"/>
              <a:gd name="T26" fmla="*/ 2147483646 w 128"/>
              <a:gd name="T27" fmla="*/ 2147483646 h 128"/>
              <a:gd name="T28" fmla="*/ 2147483646 w 128"/>
              <a:gd name="T29" fmla="*/ 2147483646 h 128"/>
              <a:gd name="T30" fmla="*/ 2147483646 w 128"/>
              <a:gd name="T31" fmla="*/ 2147483646 h 128"/>
              <a:gd name="T32" fmla="*/ 2147483646 w 128"/>
              <a:gd name="T33" fmla="*/ 2147483646 h 128"/>
              <a:gd name="T34" fmla="*/ 2147483646 w 128"/>
              <a:gd name="T35" fmla="*/ 2147483646 h 128"/>
              <a:gd name="T36" fmla="*/ 2147483646 w 128"/>
              <a:gd name="T37" fmla="*/ 2147483646 h 128"/>
              <a:gd name="T38" fmla="*/ 2147483646 w 128"/>
              <a:gd name="T39" fmla="*/ 2147483646 h 128"/>
              <a:gd name="T40" fmla="*/ 2147483646 w 128"/>
              <a:gd name="T41" fmla="*/ 2147483646 h 128"/>
              <a:gd name="T42" fmla="*/ 2147483646 w 128"/>
              <a:gd name="T43" fmla="*/ 2147483646 h 128"/>
              <a:gd name="T44" fmla="*/ 2147483646 w 128"/>
              <a:gd name="T45" fmla="*/ 2147483646 h 128"/>
              <a:gd name="T46" fmla="*/ 2147483646 w 128"/>
              <a:gd name="T47" fmla="*/ 2147483646 h 128"/>
              <a:gd name="T48" fmla="*/ 2147483646 w 128"/>
              <a:gd name="T49" fmla="*/ 2147483646 h 128"/>
              <a:gd name="T50" fmla="*/ 2147483646 w 128"/>
              <a:gd name="T51" fmla="*/ 2147483646 h 128"/>
              <a:gd name="T52" fmla="*/ 2147483646 w 128"/>
              <a:gd name="T53" fmla="*/ 2147483646 h 128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128" h="128">
                <a:moveTo>
                  <a:pt x="112" y="0"/>
                </a:moveTo>
                <a:cubicBezTo>
                  <a:pt x="112" y="0"/>
                  <a:pt x="89" y="6"/>
                  <a:pt x="68" y="12"/>
                </a:cubicBezTo>
                <a:cubicBezTo>
                  <a:pt x="65" y="12"/>
                  <a:pt x="63" y="12"/>
                  <a:pt x="60" y="12"/>
                </a:cubicBezTo>
                <a:cubicBezTo>
                  <a:pt x="40" y="7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100"/>
                  <a:pt x="0" y="100"/>
                  <a:pt x="0" y="100"/>
                </a:cubicBezTo>
                <a:cubicBezTo>
                  <a:pt x="0" y="109"/>
                  <a:pt x="8" y="113"/>
                  <a:pt x="16" y="116"/>
                </a:cubicBezTo>
                <a:cubicBezTo>
                  <a:pt x="16" y="116"/>
                  <a:pt x="38" y="122"/>
                  <a:pt x="60" y="128"/>
                </a:cubicBezTo>
                <a:cubicBezTo>
                  <a:pt x="63" y="128"/>
                  <a:pt x="65" y="128"/>
                  <a:pt x="68" y="128"/>
                </a:cubicBezTo>
                <a:cubicBezTo>
                  <a:pt x="90" y="122"/>
                  <a:pt x="112" y="116"/>
                  <a:pt x="112" y="116"/>
                </a:cubicBezTo>
                <a:cubicBezTo>
                  <a:pt x="120" y="114"/>
                  <a:pt x="128" y="109"/>
                  <a:pt x="128" y="100"/>
                </a:cubicBezTo>
                <a:cubicBezTo>
                  <a:pt x="128" y="16"/>
                  <a:pt x="128" y="16"/>
                  <a:pt x="128" y="16"/>
                </a:cubicBezTo>
                <a:cubicBezTo>
                  <a:pt x="128" y="7"/>
                  <a:pt x="121" y="0"/>
                  <a:pt x="112" y="0"/>
                </a:cubicBezTo>
                <a:close/>
                <a:moveTo>
                  <a:pt x="60" y="120"/>
                </a:moveTo>
                <a:cubicBezTo>
                  <a:pt x="38" y="114"/>
                  <a:pt x="16" y="108"/>
                  <a:pt x="16" y="108"/>
                </a:cubicBezTo>
                <a:cubicBezTo>
                  <a:pt x="11" y="107"/>
                  <a:pt x="8" y="104"/>
                  <a:pt x="8" y="100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2"/>
                  <a:pt x="12" y="8"/>
                  <a:pt x="16" y="8"/>
                </a:cubicBezTo>
                <a:cubicBezTo>
                  <a:pt x="60" y="20"/>
                  <a:pt x="60" y="20"/>
                  <a:pt x="60" y="20"/>
                </a:cubicBezTo>
                <a:lnTo>
                  <a:pt x="60" y="120"/>
                </a:lnTo>
                <a:close/>
                <a:moveTo>
                  <a:pt x="120" y="100"/>
                </a:moveTo>
                <a:cubicBezTo>
                  <a:pt x="120" y="104"/>
                  <a:pt x="116" y="107"/>
                  <a:pt x="112" y="108"/>
                </a:cubicBezTo>
                <a:cubicBezTo>
                  <a:pt x="112" y="108"/>
                  <a:pt x="90" y="114"/>
                  <a:pt x="68" y="120"/>
                </a:cubicBezTo>
                <a:cubicBezTo>
                  <a:pt x="68" y="20"/>
                  <a:pt x="68" y="20"/>
                  <a:pt x="68" y="20"/>
                </a:cubicBezTo>
                <a:cubicBezTo>
                  <a:pt x="112" y="8"/>
                  <a:pt x="112" y="8"/>
                  <a:pt x="112" y="8"/>
                </a:cubicBezTo>
                <a:cubicBezTo>
                  <a:pt x="116" y="8"/>
                  <a:pt x="120" y="12"/>
                  <a:pt x="120" y="16"/>
                </a:cubicBezTo>
                <a:lnTo>
                  <a:pt x="120" y="100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r>
              <a:rPr lang="fa-IR" altLang="zh-CN" sz="2400" b="1" dirty="0"/>
              <a:t>واحدنظری مقدمات کودکان</a:t>
            </a:r>
            <a:endParaRPr lang="zh-CN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545924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rippl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37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9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37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37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500"/>
                            </p:stCondLst>
                            <p:childTnLst>
                              <p:par>
                                <p:cTn id="70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000"/>
                            </p:stCondLst>
                            <p:childTnLst>
                              <p:par>
                                <p:cTn id="8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90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3" grpId="0" animBg="1"/>
      <p:bldP spid="14" grpId="0" animBg="1"/>
      <p:bldP spid="15" grpId="0" animBg="1"/>
      <p:bldP spid="16" grpId="0"/>
      <p:bldP spid="17" grpId="0"/>
      <p:bldP spid="18" grpId="0"/>
      <p:bldP spid="19" grpId="0"/>
      <p:bldP spid="20" grpId="0" animBg="1"/>
      <p:bldP spid="22" grpId="0" animBg="1"/>
      <p:bldP spid="24" grpId="0" animBg="1"/>
      <p:bldP spid="25" grpId="0" animBg="1"/>
      <p:bldP spid="26" grpId="0" animBg="1"/>
      <p:bldP spid="27" grpId="0"/>
      <p:bldP spid="5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792E5A-497D-8D67-9849-80B62C448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defTabSz="1600200">
              <a:lnSpc>
                <a:spcPct val="90000"/>
              </a:lnSpc>
              <a:spcAft>
                <a:spcPct val="35000"/>
              </a:spcAft>
              <a:defRPr/>
            </a:pPr>
            <a:r>
              <a:rPr lang="fa-IR" altLang="zh-CN" sz="4400" b="1" dirty="0">
                <a:latin typeface="幼圆" pitchFamily="49" charset="-122"/>
                <a:ea typeface="幼圆" pitchFamily="49" charset="-122"/>
              </a:rPr>
              <a:t>فعالیت اموزشی</a:t>
            </a:r>
            <a:br>
              <a:rPr lang="fa-IR" altLang="zh-CN" sz="4400" b="1" dirty="0">
                <a:latin typeface="幼圆" pitchFamily="49" charset="-122"/>
                <a:ea typeface="幼圆" pitchFamily="49" charset="-122"/>
              </a:rPr>
            </a:br>
            <a:r>
              <a:rPr lang="fa-IR" altLang="zh-CN" sz="4400" b="1" dirty="0">
                <a:latin typeface="幼圆" pitchFamily="49" charset="-122"/>
                <a:ea typeface="幼圆" pitchFamily="49" charset="-122"/>
              </a:rPr>
              <a:t>گروه </a:t>
            </a:r>
            <a:br>
              <a:rPr lang="en-US" altLang="zh-CN" sz="4400" b="1" dirty="0">
                <a:latin typeface="幼圆" pitchFamily="49" charset="-122"/>
                <a:ea typeface="幼圆" pitchFamily="49" charset="-122"/>
              </a:rPr>
            </a:br>
            <a:r>
              <a:rPr lang="fa-IR" altLang="zh-CN" sz="4400" b="1" dirty="0">
                <a:latin typeface="幼圆" pitchFamily="49" charset="-122"/>
                <a:ea typeface="幼圆" pitchFamily="49" charset="-122"/>
              </a:rPr>
              <a:t>.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7C1FDA-9F9F-FCCD-7A51-CD336CB8EA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fa-IR" altLang="zh-CN" sz="2800" dirty="0">
                <a:solidFill>
                  <a:schemeClr val="accent6">
                    <a:lumMod val="50000"/>
                  </a:schemeClr>
                </a:solidFill>
                <a:latin typeface="黑体" pitchFamily="49" charset="-122"/>
                <a:ea typeface="黑体" pitchFamily="49" charset="-122"/>
              </a:rPr>
              <a:t> </a:t>
            </a:r>
          </a:p>
          <a:p>
            <a:pPr algn="r" rtl="1"/>
            <a:r>
              <a:rPr lang="fa-IR" altLang="zh-CN" sz="2800" dirty="0">
                <a:solidFill>
                  <a:schemeClr val="accent6">
                    <a:lumMod val="50000"/>
                  </a:schemeClr>
                </a:solidFill>
                <a:latin typeface="黑体" pitchFamily="49" charset="-122"/>
                <a:ea typeface="黑体" pitchFamily="49" charset="-122"/>
              </a:rPr>
              <a:t> مقطع فیزیوپاتولوژی</a:t>
            </a:r>
            <a:r>
              <a:rPr lang="fa-IR" altLang="zh-CN" dirty="0">
                <a:solidFill>
                  <a:schemeClr val="accent6">
                    <a:lumMod val="50000"/>
                  </a:schemeClr>
                </a:solidFill>
                <a:latin typeface="黑体" pitchFamily="49" charset="-122"/>
                <a:ea typeface="黑体" pitchFamily="49" charset="-122"/>
              </a:rPr>
              <a:t> :</a:t>
            </a:r>
            <a:r>
              <a:rPr lang="fa-IR" altLang="zh-CN" sz="2800" dirty="0">
                <a:solidFill>
                  <a:schemeClr val="accent6">
                    <a:lumMod val="50000"/>
                  </a:schemeClr>
                </a:solidFill>
                <a:latin typeface="黑体" pitchFamily="49" charset="-122"/>
                <a:ea typeface="黑体" pitchFamily="49" charset="-122"/>
              </a:rPr>
              <a:t>مقدمات بیماری کودکان 1 واحد تئوری و سمیولوژی عملی 2                ساعت عملی و 2 </a:t>
            </a:r>
            <a:r>
              <a:rPr lang="fa-IR" altLang="zh-CN" dirty="0">
                <a:solidFill>
                  <a:schemeClr val="accent6">
                    <a:lumMod val="50000"/>
                  </a:schemeClr>
                </a:solidFill>
                <a:latin typeface="黑体" pitchFamily="49" charset="-122"/>
                <a:ea typeface="黑体" pitchFamily="49" charset="-122"/>
              </a:rPr>
              <a:t>ساعت تئوری</a:t>
            </a:r>
            <a:endParaRPr lang="fa-IR" altLang="zh-CN" sz="2800" dirty="0">
              <a:solidFill>
                <a:schemeClr val="accent6">
                  <a:lumMod val="50000"/>
                </a:schemeClr>
              </a:solidFill>
              <a:latin typeface="黑体" pitchFamily="49" charset="-122"/>
              <a:ea typeface="黑体" pitchFamily="49" charset="-122"/>
            </a:endParaRPr>
          </a:p>
          <a:p>
            <a:pPr algn="r" rtl="1"/>
            <a:r>
              <a:rPr lang="fa-IR" altLang="zh-CN" dirty="0">
                <a:solidFill>
                  <a:schemeClr val="accent6">
                    <a:lumMod val="50000"/>
                  </a:schemeClr>
                </a:solidFill>
                <a:latin typeface="黑体" pitchFamily="49" charset="-122"/>
                <a:ea typeface="黑体" pitchFamily="49" charset="-122"/>
              </a:rPr>
              <a:t>کاراموزی: </a:t>
            </a:r>
            <a:r>
              <a:rPr lang="fa-IR" altLang="zh-CN" sz="2800" dirty="0">
                <a:solidFill>
                  <a:schemeClr val="accent6">
                    <a:lumMod val="50000"/>
                  </a:schemeClr>
                </a:solidFill>
                <a:latin typeface="黑体" pitchFamily="49" charset="-122"/>
                <a:ea typeface="黑体" pitchFamily="49" charset="-122"/>
              </a:rPr>
              <a:t>سالی 2 بارنیم سال اول مهر تا آذر9 واحد عملی و 5 واحد تیوری </a:t>
            </a:r>
          </a:p>
          <a:p>
            <a:pPr algn="r" rtl="1"/>
            <a:r>
              <a:rPr lang="fa-IR" altLang="zh-CN" sz="2800" dirty="0">
                <a:solidFill>
                  <a:schemeClr val="accent6">
                    <a:lumMod val="50000"/>
                  </a:schemeClr>
                </a:solidFill>
                <a:latin typeface="黑体" pitchFamily="49" charset="-122"/>
                <a:ea typeface="黑体" pitchFamily="49" charset="-122"/>
              </a:rPr>
              <a:t>نیم سال دوم </a:t>
            </a:r>
            <a:r>
              <a:rPr lang="fa-IR" altLang="zh-CN" dirty="0">
                <a:solidFill>
                  <a:schemeClr val="accent6">
                    <a:lumMod val="50000"/>
                  </a:schemeClr>
                </a:solidFill>
                <a:latin typeface="黑体" pitchFamily="49" charset="-122"/>
                <a:ea typeface="黑体" pitchFamily="49" charset="-122"/>
              </a:rPr>
              <a:t>15</a:t>
            </a:r>
            <a:r>
              <a:rPr lang="fa-IR" altLang="zh-CN" sz="2800" dirty="0">
                <a:solidFill>
                  <a:schemeClr val="accent6">
                    <a:lumMod val="50000"/>
                  </a:schemeClr>
                </a:solidFill>
                <a:latin typeface="黑体" pitchFamily="49" charset="-122"/>
                <a:ea typeface="黑体" pitchFamily="49" charset="-122"/>
              </a:rPr>
              <a:t> فروردین تا 15تیر</a:t>
            </a:r>
          </a:p>
          <a:p>
            <a:pPr algn="r" rtl="1"/>
            <a:r>
              <a:rPr lang="fa-IR" altLang="zh-CN" dirty="0">
                <a:solidFill>
                  <a:schemeClr val="accent6">
                    <a:lumMod val="50000"/>
                  </a:schemeClr>
                </a:solidFill>
                <a:latin typeface="黑体" pitchFamily="49" charset="-122"/>
                <a:ea typeface="黑体" pitchFamily="49" charset="-122"/>
              </a:rPr>
              <a:t>کارورز:</a:t>
            </a:r>
            <a:r>
              <a:rPr lang="fa-IR" altLang="zh-CN" sz="2800" dirty="0">
                <a:solidFill>
                  <a:schemeClr val="accent6">
                    <a:lumMod val="50000"/>
                  </a:schemeClr>
                </a:solidFill>
                <a:latin typeface="黑体" pitchFamily="49" charset="-122"/>
                <a:ea typeface="黑体" pitchFamily="49" charset="-122"/>
              </a:rPr>
              <a:t>در تمام طول سال </a:t>
            </a:r>
          </a:p>
          <a:p>
            <a:pPr algn="r" rt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3077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rippl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24"/>
          <p:cNvSpPr/>
          <p:nvPr/>
        </p:nvSpPr>
        <p:spPr>
          <a:xfrm flipH="1">
            <a:off x="656431" y="217487"/>
            <a:ext cx="168275" cy="165335"/>
          </a:xfrm>
          <a:custGeom>
            <a:avLst/>
            <a:gdLst>
              <a:gd name="connsiteX0" fmla="*/ 363583 w 363583"/>
              <a:gd name="connsiteY0" fmla="*/ 0 h 357051"/>
              <a:gd name="connsiteX1" fmla="*/ 0 w 363583"/>
              <a:gd name="connsiteY1" fmla="*/ 0 h 357051"/>
              <a:gd name="connsiteX2" fmla="*/ 0 w 363583"/>
              <a:gd name="connsiteY2" fmla="*/ 357051 h 357051"/>
              <a:gd name="connsiteX3" fmla="*/ 110069 w 363583"/>
              <a:gd name="connsiteY3" fmla="*/ 357051 h 357051"/>
              <a:gd name="connsiteX4" fmla="*/ 110069 w 363583"/>
              <a:gd name="connsiteY4" fmla="*/ 94608 h 357051"/>
              <a:gd name="connsiteX5" fmla="*/ 363583 w 363583"/>
              <a:gd name="connsiteY5" fmla="*/ 94608 h 357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3583" h="357051">
                <a:moveTo>
                  <a:pt x="363583" y="0"/>
                </a:moveTo>
                <a:lnTo>
                  <a:pt x="0" y="0"/>
                </a:lnTo>
                <a:lnTo>
                  <a:pt x="0" y="357051"/>
                </a:lnTo>
                <a:lnTo>
                  <a:pt x="110069" y="357051"/>
                </a:lnTo>
                <a:lnTo>
                  <a:pt x="110069" y="94608"/>
                </a:lnTo>
                <a:lnTo>
                  <a:pt x="363583" y="94608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latin typeface="Calibri"/>
              <a:ea typeface="幼圆"/>
            </a:endParaRPr>
          </a:p>
        </p:txBody>
      </p:sp>
      <p:sp>
        <p:nvSpPr>
          <p:cNvPr id="3" name="任意多边形 23"/>
          <p:cNvSpPr/>
          <p:nvPr/>
        </p:nvSpPr>
        <p:spPr>
          <a:xfrm flipH="1">
            <a:off x="656431" y="595549"/>
            <a:ext cx="168275" cy="171214"/>
          </a:xfrm>
          <a:custGeom>
            <a:avLst/>
            <a:gdLst>
              <a:gd name="connsiteX0" fmla="*/ 110069 w 363583"/>
              <a:gd name="connsiteY0" fmla="*/ 0 h 370309"/>
              <a:gd name="connsiteX1" fmla="*/ 0 w 363583"/>
              <a:gd name="connsiteY1" fmla="*/ 0 h 370309"/>
              <a:gd name="connsiteX2" fmla="*/ 0 w 363583"/>
              <a:gd name="connsiteY2" fmla="*/ 370309 h 370309"/>
              <a:gd name="connsiteX3" fmla="*/ 363583 w 363583"/>
              <a:gd name="connsiteY3" fmla="*/ 370309 h 370309"/>
              <a:gd name="connsiteX4" fmla="*/ 363583 w 363583"/>
              <a:gd name="connsiteY4" fmla="*/ 275701 h 370309"/>
              <a:gd name="connsiteX5" fmla="*/ 110069 w 363583"/>
              <a:gd name="connsiteY5" fmla="*/ 275701 h 370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3583" h="370309">
                <a:moveTo>
                  <a:pt x="110069" y="0"/>
                </a:moveTo>
                <a:lnTo>
                  <a:pt x="0" y="0"/>
                </a:lnTo>
                <a:lnTo>
                  <a:pt x="0" y="370309"/>
                </a:lnTo>
                <a:lnTo>
                  <a:pt x="363583" y="370309"/>
                </a:lnTo>
                <a:lnTo>
                  <a:pt x="363583" y="275701"/>
                </a:lnTo>
                <a:lnTo>
                  <a:pt x="110069" y="275701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latin typeface="Calibri"/>
              <a:ea typeface="幼圆"/>
            </a:endParaRPr>
          </a:p>
        </p:txBody>
      </p:sp>
      <p:sp>
        <p:nvSpPr>
          <p:cNvPr id="4" name="标题 5"/>
          <p:cNvSpPr txBox="1"/>
          <p:nvPr/>
        </p:nvSpPr>
        <p:spPr bwMode="auto">
          <a:xfrm>
            <a:off x="1439862" y="733336"/>
            <a:ext cx="9333434" cy="3268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 anchor="b"/>
          <a:lstStyle>
            <a:lvl1pPr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fa-IR" sz="6000" b="1" dirty="0">
                <a:solidFill>
                  <a:srgbClr val="00B050"/>
                </a:solidFill>
              </a:rPr>
              <a:t>برنامه کلاس های درس ، کنفرانس و ژورنال کلاب و گزارش صبح گاهی              گروه </a:t>
            </a:r>
            <a:endParaRPr lang="zh-CN" altLang="en-US" sz="6000" b="1" dirty="0">
              <a:solidFill>
                <a:srgbClr val="00B050"/>
              </a:solidFill>
              <a:latin typeface="方正姚体" pitchFamily="2" charset="-122"/>
              <a:ea typeface="方正姚体" pitchFamily="2" charset="-122"/>
            </a:endParaRPr>
          </a:p>
        </p:txBody>
      </p:sp>
      <p:sp>
        <p:nvSpPr>
          <p:cNvPr id="5" name="文本占位符 4"/>
          <p:cNvSpPr txBox="1"/>
          <p:nvPr/>
        </p:nvSpPr>
        <p:spPr>
          <a:xfrm>
            <a:off x="293687" y="217488"/>
            <a:ext cx="531019" cy="537369"/>
          </a:xfrm>
          <a:prstGeom prst="rect">
            <a:avLst/>
          </a:prstGeom>
        </p:spPr>
        <p:txBody>
          <a:bodyPr lIns="0" tIns="0" rIns="0" bIns="0" anchor="ctr"/>
          <a:lstStyle>
            <a:lvl1pPr marL="357505" indent="-357505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Clr>
                <a:srgbClr val="963B22"/>
              </a:buClr>
              <a:buSzPct val="60000"/>
              <a:buFont typeface="Wingdings" pitchFamily="2" charset="2"/>
              <a:buNone/>
              <a:defRPr lang="zh-CN" altLang="en-US" sz="6600" b="0" kern="1200" baseline="0" dirty="0">
                <a:solidFill>
                  <a:schemeClr val="accent1">
                    <a:lumMod val="7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1pPr>
            <a:lvl2pPr marL="357505" indent="-285750" algn="just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幼圆" pitchFamily="49" charset="-122"/>
              <a:buChar char=" "/>
              <a:defRPr sz="1600" kern="1200" baseline="0">
                <a:solidFill>
                  <a:srgbClr val="7D7D7D"/>
                </a:solidFill>
                <a:latin typeface="幼圆" pitchFamily="49" charset="-122"/>
                <a:ea typeface="幼圆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defRPr/>
            </a:pPr>
            <a:endParaRPr lang="en-US" sz="3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任意多边形 12"/>
          <p:cNvSpPr/>
          <p:nvPr/>
        </p:nvSpPr>
        <p:spPr>
          <a:xfrm>
            <a:off x="209550" y="217489"/>
            <a:ext cx="168275" cy="515847"/>
          </a:xfrm>
          <a:custGeom>
            <a:avLst/>
            <a:gdLst>
              <a:gd name="connsiteX0" fmla="*/ 0 w 363583"/>
              <a:gd name="connsiteY0" fmla="*/ 0 h 1323703"/>
              <a:gd name="connsiteX1" fmla="*/ 363583 w 363583"/>
              <a:gd name="connsiteY1" fmla="*/ 0 h 1323703"/>
              <a:gd name="connsiteX2" fmla="*/ 363583 w 363583"/>
              <a:gd name="connsiteY2" fmla="*/ 112347 h 1323703"/>
              <a:gd name="connsiteX3" fmla="*/ 110069 w 363583"/>
              <a:gd name="connsiteY3" fmla="*/ 112347 h 1323703"/>
              <a:gd name="connsiteX4" fmla="*/ 110069 w 363583"/>
              <a:gd name="connsiteY4" fmla="*/ 1211356 h 1323703"/>
              <a:gd name="connsiteX5" fmla="*/ 363583 w 363583"/>
              <a:gd name="connsiteY5" fmla="*/ 1211356 h 1323703"/>
              <a:gd name="connsiteX6" fmla="*/ 363583 w 363583"/>
              <a:gd name="connsiteY6" fmla="*/ 1323703 h 1323703"/>
              <a:gd name="connsiteX7" fmla="*/ 0 w 363583"/>
              <a:gd name="connsiteY7" fmla="*/ 1323703 h 1323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3583" h="1323703">
                <a:moveTo>
                  <a:pt x="0" y="0"/>
                </a:moveTo>
                <a:lnTo>
                  <a:pt x="363583" y="0"/>
                </a:lnTo>
                <a:lnTo>
                  <a:pt x="363583" y="112347"/>
                </a:lnTo>
                <a:lnTo>
                  <a:pt x="110069" y="112347"/>
                </a:lnTo>
                <a:lnTo>
                  <a:pt x="110069" y="1211356"/>
                </a:lnTo>
                <a:lnTo>
                  <a:pt x="363583" y="1211356"/>
                </a:lnTo>
                <a:lnTo>
                  <a:pt x="363583" y="1323703"/>
                </a:lnTo>
                <a:lnTo>
                  <a:pt x="0" y="1323703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latin typeface="Calibri"/>
              <a:ea typeface="幼圆"/>
            </a:endParaRPr>
          </a:p>
        </p:txBody>
      </p:sp>
      <p:cxnSp>
        <p:nvCxnSpPr>
          <p:cNvPr id="10" name="MH_Other_1"/>
          <p:cNvCxnSpPr/>
          <p:nvPr/>
        </p:nvCxnSpPr>
        <p:spPr>
          <a:xfrm>
            <a:off x="5519739" y="4627563"/>
            <a:ext cx="4319587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MH_Other_2"/>
          <p:cNvCxnSpPr/>
          <p:nvPr/>
        </p:nvCxnSpPr>
        <p:spPr>
          <a:xfrm>
            <a:off x="5519739" y="4002088"/>
            <a:ext cx="4319587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MH_Other_3"/>
          <p:cNvCxnSpPr/>
          <p:nvPr/>
        </p:nvCxnSpPr>
        <p:spPr>
          <a:xfrm>
            <a:off x="5519739" y="4627563"/>
            <a:ext cx="4319587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MH_Other_4"/>
          <p:cNvCxnSpPr/>
          <p:nvPr/>
        </p:nvCxnSpPr>
        <p:spPr>
          <a:xfrm>
            <a:off x="5519739" y="5253038"/>
            <a:ext cx="4319587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MH_Other_5"/>
          <p:cNvCxnSpPr/>
          <p:nvPr/>
        </p:nvCxnSpPr>
        <p:spPr>
          <a:xfrm flipV="1">
            <a:off x="2887579" y="5878513"/>
            <a:ext cx="6951747" cy="11321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2883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rippl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AB5D50-D31B-C7CE-C5EE-DB187FAC72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24">
            <a:extLst>
              <a:ext uri="{FF2B5EF4-FFF2-40B4-BE49-F238E27FC236}">
                <a16:creationId xmlns:a16="http://schemas.microsoft.com/office/drawing/2014/main" id="{1760D42C-16BC-6661-8A9C-EFE94FCBA5D5}"/>
              </a:ext>
            </a:extLst>
          </p:cNvPr>
          <p:cNvSpPr/>
          <p:nvPr/>
        </p:nvSpPr>
        <p:spPr>
          <a:xfrm flipH="1">
            <a:off x="656431" y="217487"/>
            <a:ext cx="168275" cy="165335"/>
          </a:xfrm>
          <a:custGeom>
            <a:avLst/>
            <a:gdLst>
              <a:gd name="connsiteX0" fmla="*/ 363583 w 363583"/>
              <a:gd name="connsiteY0" fmla="*/ 0 h 357051"/>
              <a:gd name="connsiteX1" fmla="*/ 0 w 363583"/>
              <a:gd name="connsiteY1" fmla="*/ 0 h 357051"/>
              <a:gd name="connsiteX2" fmla="*/ 0 w 363583"/>
              <a:gd name="connsiteY2" fmla="*/ 357051 h 357051"/>
              <a:gd name="connsiteX3" fmla="*/ 110069 w 363583"/>
              <a:gd name="connsiteY3" fmla="*/ 357051 h 357051"/>
              <a:gd name="connsiteX4" fmla="*/ 110069 w 363583"/>
              <a:gd name="connsiteY4" fmla="*/ 94608 h 357051"/>
              <a:gd name="connsiteX5" fmla="*/ 363583 w 363583"/>
              <a:gd name="connsiteY5" fmla="*/ 94608 h 357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3583" h="357051">
                <a:moveTo>
                  <a:pt x="363583" y="0"/>
                </a:moveTo>
                <a:lnTo>
                  <a:pt x="0" y="0"/>
                </a:lnTo>
                <a:lnTo>
                  <a:pt x="0" y="357051"/>
                </a:lnTo>
                <a:lnTo>
                  <a:pt x="110069" y="357051"/>
                </a:lnTo>
                <a:lnTo>
                  <a:pt x="110069" y="94608"/>
                </a:lnTo>
                <a:lnTo>
                  <a:pt x="363583" y="94608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幼圆"/>
              <a:cs typeface="+mn-cs"/>
            </a:endParaRPr>
          </a:p>
        </p:txBody>
      </p:sp>
      <p:sp>
        <p:nvSpPr>
          <p:cNvPr id="3" name="任意多边形 23">
            <a:extLst>
              <a:ext uri="{FF2B5EF4-FFF2-40B4-BE49-F238E27FC236}">
                <a16:creationId xmlns:a16="http://schemas.microsoft.com/office/drawing/2014/main" id="{8759028C-6A51-31A0-7B45-0A6A32A1ECC1}"/>
              </a:ext>
            </a:extLst>
          </p:cNvPr>
          <p:cNvSpPr/>
          <p:nvPr/>
        </p:nvSpPr>
        <p:spPr>
          <a:xfrm flipH="1">
            <a:off x="656431" y="595549"/>
            <a:ext cx="168275" cy="171214"/>
          </a:xfrm>
          <a:custGeom>
            <a:avLst/>
            <a:gdLst>
              <a:gd name="connsiteX0" fmla="*/ 110069 w 363583"/>
              <a:gd name="connsiteY0" fmla="*/ 0 h 370309"/>
              <a:gd name="connsiteX1" fmla="*/ 0 w 363583"/>
              <a:gd name="connsiteY1" fmla="*/ 0 h 370309"/>
              <a:gd name="connsiteX2" fmla="*/ 0 w 363583"/>
              <a:gd name="connsiteY2" fmla="*/ 370309 h 370309"/>
              <a:gd name="connsiteX3" fmla="*/ 363583 w 363583"/>
              <a:gd name="connsiteY3" fmla="*/ 370309 h 370309"/>
              <a:gd name="connsiteX4" fmla="*/ 363583 w 363583"/>
              <a:gd name="connsiteY4" fmla="*/ 275701 h 370309"/>
              <a:gd name="connsiteX5" fmla="*/ 110069 w 363583"/>
              <a:gd name="connsiteY5" fmla="*/ 275701 h 370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3583" h="370309">
                <a:moveTo>
                  <a:pt x="110069" y="0"/>
                </a:moveTo>
                <a:lnTo>
                  <a:pt x="0" y="0"/>
                </a:lnTo>
                <a:lnTo>
                  <a:pt x="0" y="370309"/>
                </a:lnTo>
                <a:lnTo>
                  <a:pt x="363583" y="370309"/>
                </a:lnTo>
                <a:lnTo>
                  <a:pt x="363583" y="275701"/>
                </a:lnTo>
                <a:lnTo>
                  <a:pt x="110069" y="275701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幼圆"/>
              <a:cs typeface="+mn-cs"/>
            </a:endParaRPr>
          </a:p>
        </p:txBody>
      </p:sp>
      <p:sp>
        <p:nvSpPr>
          <p:cNvPr id="6" name="任意多边形 12">
            <a:extLst>
              <a:ext uri="{FF2B5EF4-FFF2-40B4-BE49-F238E27FC236}">
                <a16:creationId xmlns:a16="http://schemas.microsoft.com/office/drawing/2014/main" id="{5791C595-E7E7-3378-24A4-72A0BC90843F}"/>
              </a:ext>
            </a:extLst>
          </p:cNvPr>
          <p:cNvSpPr/>
          <p:nvPr/>
        </p:nvSpPr>
        <p:spPr>
          <a:xfrm>
            <a:off x="209550" y="217489"/>
            <a:ext cx="168275" cy="515847"/>
          </a:xfrm>
          <a:custGeom>
            <a:avLst/>
            <a:gdLst>
              <a:gd name="connsiteX0" fmla="*/ 0 w 363583"/>
              <a:gd name="connsiteY0" fmla="*/ 0 h 1323703"/>
              <a:gd name="connsiteX1" fmla="*/ 363583 w 363583"/>
              <a:gd name="connsiteY1" fmla="*/ 0 h 1323703"/>
              <a:gd name="connsiteX2" fmla="*/ 363583 w 363583"/>
              <a:gd name="connsiteY2" fmla="*/ 112347 h 1323703"/>
              <a:gd name="connsiteX3" fmla="*/ 110069 w 363583"/>
              <a:gd name="connsiteY3" fmla="*/ 112347 h 1323703"/>
              <a:gd name="connsiteX4" fmla="*/ 110069 w 363583"/>
              <a:gd name="connsiteY4" fmla="*/ 1211356 h 1323703"/>
              <a:gd name="connsiteX5" fmla="*/ 363583 w 363583"/>
              <a:gd name="connsiteY5" fmla="*/ 1211356 h 1323703"/>
              <a:gd name="connsiteX6" fmla="*/ 363583 w 363583"/>
              <a:gd name="connsiteY6" fmla="*/ 1323703 h 1323703"/>
              <a:gd name="connsiteX7" fmla="*/ 0 w 363583"/>
              <a:gd name="connsiteY7" fmla="*/ 1323703 h 1323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3583" h="1323703">
                <a:moveTo>
                  <a:pt x="0" y="0"/>
                </a:moveTo>
                <a:lnTo>
                  <a:pt x="363583" y="0"/>
                </a:lnTo>
                <a:lnTo>
                  <a:pt x="363583" y="112347"/>
                </a:lnTo>
                <a:lnTo>
                  <a:pt x="110069" y="112347"/>
                </a:lnTo>
                <a:lnTo>
                  <a:pt x="110069" y="1211356"/>
                </a:lnTo>
                <a:lnTo>
                  <a:pt x="363583" y="1211356"/>
                </a:lnTo>
                <a:lnTo>
                  <a:pt x="363583" y="1323703"/>
                </a:lnTo>
                <a:lnTo>
                  <a:pt x="0" y="1323703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幼圆"/>
              <a:cs typeface="+mn-cs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44BBD525-990D-6803-CB41-4DFFAC7235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6144319"/>
              </p:ext>
            </p:extLst>
          </p:nvPr>
        </p:nvGraphicFramePr>
        <p:xfrm>
          <a:off x="1048991" y="210950"/>
          <a:ext cx="9283729" cy="6448620"/>
        </p:xfrm>
        <a:graphic>
          <a:graphicData uri="http://schemas.openxmlformats.org/drawingml/2006/table">
            <a:tbl>
              <a:tblPr rtl="1">
                <a:tableStyleId>{5C22544A-7EE6-4342-B048-85BDC9FD1C3A}</a:tableStyleId>
              </a:tblPr>
              <a:tblGrid>
                <a:gridCol w="17890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41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405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6579">
                <a:tc rowSpan="18">
                  <a:txBody>
                    <a:bodyPr/>
                    <a:lstStyle/>
                    <a:p>
                      <a:pPr algn="ctr" rtl="1" fontAlgn="ctr"/>
                      <a:r>
                        <a:rPr lang="fa-IR" sz="2800" u="none" strike="noStrike" dirty="0">
                          <a:effectLst/>
                        </a:rPr>
                        <a:t>دکتراخوی</a:t>
                      </a:r>
                      <a:endParaRPr lang="fa-IR" sz="2800" b="0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rowSpan="9">
                  <a:txBody>
                    <a:bodyPr/>
                    <a:lstStyle/>
                    <a:p>
                      <a:pPr algn="ctr" rtl="1" fontAlgn="ctr"/>
                      <a:r>
                        <a:rPr lang="fa-IR" sz="1800" u="none" strike="noStrike" dirty="0">
                          <a:effectLst/>
                        </a:rPr>
                        <a:t>درس</a:t>
                      </a:r>
                      <a:endParaRPr lang="fa-IR" sz="1800" b="0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u="none" strike="noStrike" dirty="0">
                          <a:effectLst/>
                        </a:rPr>
                        <a:t>دیفتیری</a:t>
                      </a:r>
                      <a:endParaRPr lang="fa-IR" sz="2000" b="0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/>
                      </a:endParaRPr>
                    </a:p>
                  </a:txBody>
                  <a:tcPr marL="9525" marR="9525" marT="9525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92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u="none" strike="noStrike" dirty="0">
                          <a:effectLst/>
                        </a:rPr>
                        <a:t>عفونت تنفسی فوقانی </a:t>
                      </a:r>
                      <a:endParaRPr lang="fa-IR" sz="2000" b="0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/>
                      </a:endParaRPr>
                    </a:p>
                  </a:txBody>
                  <a:tcPr marL="9525" marR="9525" marT="9525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239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u="none" strike="noStrike" dirty="0">
                          <a:effectLst/>
                        </a:rPr>
                        <a:t>بیماری های متابولیک مادرزادی </a:t>
                      </a:r>
                      <a:endParaRPr lang="fa-IR" sz="2000" b="0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/>
                      </a:endParaRPr>
                    </a:p>
                  </a:txBody>
                  <a:tcPr marL="9525" marR="9525" marT="9525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131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u="none" strike="noStrike" dirty="0">
                          <a:effectLst/>
                        </a:rPr>
                        <a:t>هایپوتونی </a:t>
                      </a:r>
                      <a:endParaRPr lang="fa-IR" sz="2000" b="0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/>
                      </a:endParaRPr>
                    </a:p>
                  </a:txBody>
                  <a:tcPr marL="9525" marR="9525" marT="9525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098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u="none" strike="noStrike" dirty="0">
                          <a:effectLst/>
                        </a:rPr>
                        <a:t>عقب ماندگی ذهنی </a:t>
                      </a:r>
                      <a:endParaRPr lang="fa-IR" sz="2000" b="0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/>
                      </a:endParaRPr>
                    </a:p>
                  </a:txBody>
                  <a:tcPr marL="9525" marR="9525" marT="9525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75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u="none" strike="noStrike" dirty="0">
                          <a:effectLst/>
                        </a:rPr>
                        <a:t>روماتیسم قلبی </a:t>
                      </a:r>
                      <a:endParaRPr lang="fa-IR" sz="2000" b="0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/>
                      </a:endParaRPr>
                    </a:p>
                  </a:txBody>
                  <a:tcPr marL="9525" marR="9525" marT="9525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065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u="none" strike="noStrike" dirty="0">
                          <a:effectLst/>
                        </a:rPr>
                        <a:t>بیماری بثوری </a:t>
                      </a:r>
                      <a:endParaRPr lang="fa-IR" sz="2000" b="0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/>
                      </a:endParaRPr>
                    </a:p>
                  </a:txBody>
                  <a:tcPr marL="9525" marR="9525" marT="9525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550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800" dirty="0">
                          <a:solidFill>
                            <a:schemeClr val="tx1"/>
                          </a:solidFill>
                        </a:rPr>
                        <a:t>بیماری های  تیرویید</a:t>
                      </a:r>
                    </a:p>
                  </a:txBody>
                  <a:tcPr marL="9525" marR="9525" marT="9525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7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endParaRPr lang="fa-IR" sz="1800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1" fontAlgn="ctr"/>
                      <a:endParaRPr lang="fa-IR" sz="1800" b="0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800" u="none" strike="noStrike" dirty="0">
                          <a:effectLst/>
                        </a:rPr>
                        <a:t>سیاه سرفه</a:t>
                      </a:r>
                      <a:endParaRPr lang="fa-IR" sz="1800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037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800" dirty="0">
                          <a:solidFill>
                            <a:schemeClr val="tx1"/>
                          </a:solidFill>
                        </a:rPr>
                        <a:t>استیومیلیت ارتریت سپتیک</a:t>
                      </a:r>
                    </a:p>
                  </a:txBody>
                  <a:tcPr marL="9525" marR="9525" marT="9525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583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endParaRPr lang="fa-IR" sz="1800" b="0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CF</a:t>
                      </a:r>
                      <a:endParaRPr lang="fa-IR" sz="1800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3944791"/>
                  </a:ext>
                </a:extLst>
              </a:tr>
              <a:tr h="31376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endParaRPr lang="fa-IR" sz="1800" b="0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800" dirty="0">
                          <a:solidFill>
                            <a:schemeClr val="tx1"/>
                          </a:solidFill>
                        </a:rPr>
                        <a:t>کلستاز</a:t>
                      </a:r>
                    </a:p>
                  </a:txBody>
                  <a:tcPr marL="9525" marR="9525" marT="9525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8513747"/>
                  </a:ext>
                </a:extLst>
              </a:tr>
              <a:tr h="28687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endParaRPr lang="fa-IR" sz="1800" b="0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800" dirty="0">
                          <a:solidFill>
                            <a:schemeClr val="tx1"/>
                          </a:solidFill>
                        </a:rPr>
                        <a:t>سیانوز</a:t>
                      </a:r>
                    </a:p>
                    <a:p>
                      <a:pPr algn="ctr" rtl="1" fontAlgn="ctr"/>
                      <a:endParaRPr lang="fa-IR" sz="1800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7415777"/>
                  </a:ext>
                </a:extLst>
              </a:tr>
              <a:tr h="28687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endParaRPr lang="fa-IR" sz="1800" b="0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endParaRPr lang="fa-IR" sz="1800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6267673"/>
                  </a:ext>
                </a:extLst>
              </a:tr>
              <a:tr h="28687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endParaRPr lang="fa-IR" sz="1800" b="0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800" dirty="0">
                          <a:solidFill>
                            <a:schemeClr val="tx1"/>
                          </a:solidFill>
                        </a:rPr>
                        <a:t>اوتیسم</a:t>
                      </a:r>
                    </a:p>
                  </a:txBody>
                  <a:tcPr marL="9525" marR="9525" marT="9525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7577607"/>
                  </a:ext>
                </a:extLst>
              </a:tr>
              <a:tr h="47131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800" u="none" strike="noStrike" dirty="0">
                          <a:effectLst/>
                        </a:rPr>
                        <a:t>کنفرانس</a:t>
                      </a:r>
                      <a:endParaRPr lang="fa-IR" sz="1800" b="0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  <a:p>
                      <a:pPr algn="ctr" rtl="1" fontAlgn="ctr"/>
                      <a:endParaRPr lang="fa-IR" sz="1800" b="0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u="none" strike="noStrike" dirty="0">
                          <a:effectLst/>
                        </a:rPr>
                        <a:t>بیش فعالی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/>
                      </a:endParaRPr>
                    </a:p>
                  </a:txBody>
                  <a:tcPr marL="9525" marR="9525" marT="9525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9017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u="none" strike="noStrike" dirty="0">
                          <a:effectLst/>
                        </a:rPr>
                        <a:t>چاقی </a:t>
                      </a:r>
                      <a:endParaRPr lang="fa-IR" sz="2000" b="0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/>
                      </a:endParaRPr>
                    </a:p>
                  </a:txBody>
                  <a:tcPr marL="9525" marR="9525" marT="9525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7966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rippl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24"/>
          <p:cNvSpPr/>
          <p:nvPr/>
        </p:nvSpPr>
        <p:spPr>
          <a:xfrm flipH="1">
            <a:off x="656431" y="217487"/>
            <a:ext cx="168275" cy="165335"/>
          </a:xfrm>
          <a:custGeom>
            <a:avLst/>
            <a:gdLst>
              <a:gd name="connsiteX0" fmla="*/ 363583 w 363583"/>
              <a:gd name="connsiteY0" fmla="*/ 0 h 357051"/>
              <a:gd name="connsiteX1" fmla="*/ 0 w 363583"/>
              <a:gd name="connsiteY1" fmla="*/ 0 h 357051"/>
              <a:gd name="connsiteX2" fmla="*/ 0 w 363583"/>
              <a:gd name="connsiteY2" fmla="*/ 357051 h 357051"/>
              <a:gd name="connsiteX3" fmla="*/ 110069 w 363583"/>
              <a:gd name="connsiteY3" fmla="*/ 357051 h 357051"/>
              <a:gd name="connsiteX4" fmla="*/ 110069 w 363583"/>
              <a:gd name="connsiteY4" fmla="*/ 94608 h 357051"/>
              <a:gd name="connsiteX5" fmla="*/ 363583 w 363583"/>
              <a:gd name="connsiteY5" fmla="*/ 94608 h 357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3583" h="357051">
                <a:moveTo>
                  <a:pt x="363583" y="0"/>
                </a:moveTo>
                <a:lnTo>
                  <a:pt x="0" y="0"/>
                </a:lnTo>
                <a:lnTo>
                  <a:pt x="0" y="357051"/>
                </a:lnTo>
                <a:lnTo>
                  <a:pt x="110069" y="357051"/>
                </a:lnTo>
                <a:lnTo>
                  <a:pt x="110069" y="94608"/>
                </a:lnTo>
                <a:lnTo>
                  <a:pt x="363583" y="94608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latin typeface="Calibri"/>
              <a:ea typeface="幼圆"/>
            </a:endParaRPr>
          </a:p>
        </p:txBody>
      </p:sp>
      <p:sp>
        <p:nvSpPr>
          <p:cNvPr id="3" name="任意多边形 23"/>
          <p:cNvSpPr/>
          <p:nvPr/>
        </p:nvSpPr>
        <p:spPr>
          <a:xfrm flipH="1">
            <a:off x="656431" y="595549"/>
            <a:ext cx="168275" cy="171214"/>
          </a:xfrm>
          <a:custGeom>
            <a:avLst/>
            <a:gdLst>
              <a:gd name="connsiteX0" fmla="*/ 110069 w 363583"/>
              <a:gd name="connsiteY0" fmla="*/ 0 h 370309"/>
              <a:gd name="connsiteX1" fmla="*/ 0 w 363583"/>
              <a:gd name="connsiteY1" fmla="*/ 0 h 370309"/>
              <a:gd name="connsiteX2" fmla="*/ 0 w 363583"/>
              <a:gd name="connsiteY2" fmla="*/ 370309 h 370309"/>
              <a:gd name="connsiteX3" fmla="*/ 363583 w 363583"/>
              <a:gd name="connsiteY3" fmla="*/ 370309 h 370309"/>
              <a:gd name="connsiteX4" fmla="*/ 363583 w 363583"/>
              <a:gd name="connsiteY4" fmla="*/ 275701 h 370309"/>
              <a:gd name="connsiteX5" fmla="*/ 110069 w 363583"/>
              <a:gd name="connsiteY5" fmla="*/ 275701 h 370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3583" h="370309">
                <a:moveTo>
                  <a:pt x="110069" y="0"/>
                </a:moveTo>
                <a:lnTo>
                  <a:pt x="0" y="0"/>
                </a:lnTo>
                <a:lnTo>
                  <a:pt x="0" y="370309"/>
                </a:lnTo>
                <a:lnTo>
                  <a:pt x="363583" y="370309"/>
                </a:lnTo>
                <a:lnTo>
                  <a:pt x="363583" y="275701"/>
                </a:lnTo>
                <a:lnTo>
                  <a:pt x="110069" y="275701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latin typeface="Calibri"/>
              <a:ea typeface="幼圆"/>
            </a:endParaRPr>
          </a:p>
        </p:txBody>
      </p:sp>
      <p:sp>
        <p:nvSpPr>
          <p:cNvPr id="6" name="任意多边形 12"/>
          <p:cNvSpPr/>
          <p:nvPr/>
        </p:nvSpPr>
        <p:spPr>
          <a:xfrm>
            <a:off x="209550" y="217489"/>
            <a:ext cx="168275" cy="515847"/>
          </a:xfrm>
          <a:custGeom>
            <a:avLst/>
            <a:gdLst>
              <a:gd name="connsiteX0" fmla="*/ 0 w 363583"/>
              <a:gd name="connsiteY0" fmla="*/ 0 h 1323703"/>
              <a:gd name="connsiteX1" fmla="*/ 363583 w 363583"/>
              <a:gd name="connsiteY1" fmla="*/ 0 h 1323703"/>
              <a:gd name="connsiteX2" fmla="*/ 363583 w 363583"/>
              <a:gd name="connsiteY2" fmla="*/ 112347 h 1323703"/>
              <a:gd name="connsiteX3" fmla="*/ 110069 w 363583"/>
              <a:gd name="connsiteY3" fmla="*/ 112347 h 1323703"/>
              <a:gd name="connsiteX4" fmla="*/ 110069 w 363583"/>
              <a:gd name="connsiteY4" fmla="*/ 1211356 h 1323703"/>
              <a:gd name="connsiteX5" fmla="*/ 363583 w 363583"/>
              <a:gd name="connsiteY5" fmla="*/ 1211356 h 1323703"/>
              <a:gd name="connsiteX6" fmla="*/ 363583 w 363583"/>
              <a:gd name="connsiteY6" fmla="*/ 1323703 h 1323703"/>
              <a:gd name="connsiteX7" fmla="*/ 0 w 363583"/>
              <a:gd name="connsiteY7" fmla="*/ 1323703 h 1323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3583" h="1323703">
                <a:moveTo>
                  <a:pt x="0" y="0"/>
                </a:moveTo>
                <a:lnTo>
                  <a:pt x="363583" y="0"/>
                </a:lnTo>
                <a:lnTo>
                  <a:pt x="363583" y="112347"/>
                </a:lnTo>
                <a:lnTo>
                  <a:pt x="110069" y="112347"/>
                </a:lnTo>
                <a:lnTo>
                  <a:pt x="110069" y="1211356"/>
                </a:lnTo>
                <a:lnTo>
                  <a:pt x="363583" y="1211356"/>
                </a:lnTo>
                <a:lnTo>
                  <a:pt x="363583" y="1323703"/>
                </a:lnTo>
                <a:lnTo>
                  <a:pt x="0" y="1323703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latin typeface="Calibri"/>
              <a:ea typeface="幼圆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1715051"/>
              </p:ext>
            </p:extLst>
          </p:nvPr>
        </p:nvGraphicFramePr>
        <p:xfrm>
          <a:off x="1048991" y="210950"/>
          <a:ext cx="9283729" cy="5371173"/>
        </p:xfrm>
        <a:graphic>
          <a:graphicData uri="http://schemas.openxmlformats.org/drawingml/2006/table">
            <a:tbl>
              <a:tblPr rtl="1">
                <a:tableStyleId>{5C22544A-7EE6-4342-B048-85BDC9FD1C3A}</a:tableStyleId>
              </a:tblPr>
              <a:tblGrid>
                <a:gridCol w="17890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41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405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6226">
                <a:tc rowSpan="13">
                  <a:txBody>
                    <a:bodyPr/>
                    <a:lstStyle/>
                    <a:p>
                      <a:pPr algn="ctr" rtl="1" fontAlgn="ctr"/>
                      <a:r>
                        <a:rPr lang="fa-IR" sz="3200" u="none" strike="noStrike" dirty="0">
                          <a:effectLst/>
                        </a:rPr>
                        <a:t>دکتربرنا</a:t>
                      </a:r>
                      <a:endParaRPr lang="fa-IR" sz="3200" b="0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rowSpan="7">
                  <a:txBody>
                    <a:bodyPr/>
                    <a:lstStyle/>
                    <a:p>
                      <a:pPr algn="ctr" rtl="1" fontAlgn="ctr"/>
                      <a:r>
                        <a:rPr lang="fa-IR" sz="2000" u="none" strike="noStrike" dirty="0">
                          <a:effectLst/>
                        </a:rPr>
                        <a:t>درس</a:t>
                      </a:r>
                      <a:endParaRPr lang="fa-IR" sz="2000" b="0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عفونت تنفسی تحتانی</a:t>
                      </a:r>
                    </a:p>
                  </a:txBody>
                  <a:tcPr marL="9525" marR="9525" marT="9525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92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dirty="0">
                          <a:solidFill>
                            <a:schemeClr val="tx1"/>
                          </a:solidFill>
                        </a:rPr>
                        <a:t>مننژیت </a:t>
                      </a:r>
                    </a:p>
                  </a:txBody>
                  <a:tcPr marL="9525" marR="9525" marT="9525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239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dirty="0">
                          <a:solidFill>
                            <a:schemeClr val="tx1"/>
                          </a:solidFill>
                        </a:rPr>
                        <a:t>تیفویید </a:t>
                      </a:r>
                    </a:p>
                  </a:txBody>
                  <a:tcPr marL="9525" marR="9525" marT="9525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358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800" dirty="0">
                          <a:solidFill>
                            <a:schemeClr val="tx1"/>
                          </a:solidFill>
                        </a:rPr>
                        <a:t>بروسلوز </a:t>
                      </a:r>
                    </a:p>
                  </a:txBody>
                  <a:tcPr marL="9525" marR="9525" marT="9525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169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endParaRPr lang="fa-IR" sz="2000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376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dirty="0">
                          <a:solidFill>
                            <a:schemeClr val="tx1"/>
                          </a:solidFill>
                        </a:rPr>
                        <a:t>تشنج کودکان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131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dirty="0">
                          <a:solidFill>
                            <a:schemeClr val="tx1"/>
                          </a:solidFill>
                        </a:rPr>
                        <a:t>عفونت ادراری </a:t>
                      </a:r>
                    </a:p>
                  </a:txBody>
                  <a:tcPr marL="9525" marR="9525" marT="9525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137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endParaRPr lang="fa-IR" sz="2000" b="0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dirty="0">
                          <a:solidFill>
                            <a:schemeClr val="tx1"/>
                          </a:solidFill>
                        </a:rPr>
                        <a:t>معاینه فیزیکی قفسه سینه</a:t>
                      </a:r>
                    </a:p>
                  </a:txBody>
                  <a:tcPr marL="9525" marR="9525" marT="9525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255061"/>
                  </a:ext>
                </a:extLst>
              </a:tr>
              <a:tr h="47131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endParaRPr lang="fa-IR" sz="2000" b="0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2000" dirty="0">
                          <a:solidFill>
                            <a:schemeClr val="tx1"/>
                          </a:solidFill>
                        </a:rPr>
                        <a:t>معاینه فیزیکی شکم</a:t>
                      </a:r>
                    </a:p>
                  </a:txBody>
                  <a:tcPr marL="9525" marR="9525" marT="9525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2280357"/>
                  </a:ext>
                </a:extLst>
              </a:tr>
              <a:tr h="47131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marL="0" marR="0" lvl="0" indent="0" algn="ctr" defTabSz="9144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2000" u="none" strike="noStrike" dirty="0">
                          <a:effectLst/>
                        </a:rPr>
                        <a:t>کنفرانس</a:t>
                      </a:r>
                      <a:endParaRPr lang="fa-IR" sz="2000" b="0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  <a:p>
                      <a:pPr algn="ctr" rtl="1" fontAlgn="ctr"/>
                      <a:endParaRPr lang="fa-IR" sz="2000" b="0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dirty="0">
                          <a:solidFill>
                            <a:schemeClr val="tx1"/>
                          </a:solidFill>
                        </a:rPr>
                        <a:t>معاینه فیزیکی سر و گردن</a:t>
                      </a:r>
                    </a:p>
                  </a:txBody>
                  <a:tcPr marL="9525" marR="9525" marT="9525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7131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dirty="0">
                          <a:solidFill>
                            <a:schemeClr val="tx1"/>
                          </a:solidFill>
                        </a:rPr>
                        <a:t>معاینه فیزیکی </a:t>
                      </a:r>
                    </a:p>
                  </a:txBody>
                  <a:tcPr marL="9525" marR="9525" marT="9525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1930693"/>
                  </a:ext>
                </a:extLst>
              </a:tr>
              <a:tr h="47131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2000" dirty="0">
                          <a:solidFill>
                            <a:schemeClr val="tx1"/>
                          </a:solidFill>
                        </a:rPr>
                        <a:t>بیماری های پوستی کودکان</a:t>
                      </a:r>
                    </a:p>
                  </a:txBody>
                  <a:tcPr marL="9525" marR="9525" marT="9525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9066459"/>
                  </a:ext>
                </a:extLst>
              </a:tr>
              <a:tr h="49017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dirty="0">
                          <a:solidFill>
                            <a:schemeClr val="tx1"/>
                          </a:solidFill>
                        </a:rPr>
                        <a:t>اورژانس های شکمی</a:t>
                      </a:r>
                    </a:p>
                  </a:txBody>
                  <a:tcPr marL="9525" marR="9525" marT="9525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rippl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任意多边形 24"/>
          <p:cNvSpPr/>
          <p:nvPr/>
        </p:nvSpPr>
        <p:spPr>
          <a:xfrm flipH="1">
            <a:off x="5394325" y="2744789"/>
            <a:ext cx="363538" cy="357187"/>
          </a:xfrm>
          <a:custGeom>
            <a:avLst/>
            <a:gdLst>
              <a:gd name="connsiteX0" fmla="*/ 363583 w 363583"/>
              <a:gd name="connsiteY0" fmla="*/ 0 h 357051"/>
              <a:gd name="connsiteX1" fmla="*/ 0 w 363583"/>
              <a:gd name="connsiteY1" fmla="*/ 0 h 357051"/>
              <a:gd name="connsiteX2" fmla="*/ 0 w 363583"/>
              <a:gd name="connsiteY2" fmla="*/ 357051 h 357051"/>
              <a:gd name="connsiteX3" fmla="*/ 110069 w 363583"/>
              <a:gd name="connsiteY3" fmla="*/ 357051 h 357051"/>
              <a:gd name="connsiteX4" fmla="*/ 110069 w 363583"/>
              <a:gd name="connsiteY4" fmla="*/ 94608 h 357051"/>
              <a:gd name="connsiteX5" fmla="*/ 363583 w 363583"/>
              <a:gd name="connsiteY5" fmla="*/ 94608 h 357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3583" h="357051">
                <a:moveTo>
                  <a:pt x="363583" y="0"/>
                </a:moveTo>
                <a:lnTo>
                  <a:pt x="0" y="0"/>
                </a:lnTo>
                <a:lnTo>
                  <a:pt x="0" y="357051"/>
                </a:lnTo>
                <a:lnTo>
                  <a:pt x="110069" y="357051"/>
                </a:lnTo>
                <a:lnTo>
                  <a:pt x="110069" y="94608"/>
                </a:lnTo>
                <a:lnTo>
                  <a:pt x="363583" y="94608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latin typeface="Calibri"/>
              <a:ea typeface="幼圆"/>
            </a:endParaRPr>
          </a:p>
        </p:txBody>
      </p:sp>
      <p:sp>
        <p:nvSpPr>
          <p:cNvPr id="24" name="任意多边形 23"/>
          <p:cNvSpPr/>
          <p:nvPr/>
        </p:nvSpPr>
        <p:spPr>
          <a:xfrm flipH="1">
            <a:off x="5394325" y="3489325"/>
            <a:ext cx="363538" cy="369888"/>
          </a:xfrm>
          <a:custGeom>
            <a:avLst/>
            <a:gdLst>
              <a:gd name="connsiteX0" fmla="*/ 110069 w 363583"/>
              <a:gd name="connsiteY0" fmla="*/ 0 h 370309"/>
              <a:gd name="connsiteX1" fmla="*/ 0 w 363583"/>
              <a:gd name="connsiteY1" fmla="*/ 0 h 370309"/>
              <a:gd name="connsiteX2" fmla="*/ 0 w 363583"/>
              <a:gd name="connsiteY2" fmla="*/ 370309 h 370309"/>
              <a:gd name="connsiteX3" fmla="*/ 363583 w 363583"/>
              <a:gd name="connsiteY3" fmla="*/ 370309 h 370309"/>
              <a:gd name="connsiteX4" fmla="*/ 363583 w 363583"/>
              <a:gd name="connsiteY4" fmla="*/ 275701 h 370309"/>
              <a:gd name="connsiteX5" fmla="*/ 110069 w 363583"/>
              <a:gd name="connsiteY5" fmla="*/ 275701 h 370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3583" h="370309">
                <a:moveTo>
                  <a:pt x="110069" y="0"/>
                </a:moveTo>
                <a:lnTo>
                  <a:pt x="0" y="0"/>
                </a:lnTo>
                <a:lnTo>
                  <a:pt x="0" y="370309"/>
                </a:lnTo>
                <a:lnTo>
                  <a:pt x="363583" y="370309"/>
                </a:lnTo>
                <a:lnTo>
                  <a:pt x="363583" y="275701"/>
                </a:lnTo>
                <a:lnTo>
                  <a:pt x="110069" y="275701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latin typeface="Calibri"/>
              <a:ea typeface="幼圆"/>
            </a:endParaRPr>
          </a:p>
        </p:txBody>
      </p:sp>
      <p:sp>
        <p:nvSpPr>
          <p:cNvPr id="3076" name="标题 5"/>
          <p:cNvSpPr txBox="1"/>
          <p:nvPr/>
        </p:nvSpPr>
        <p:spPr bwMode="auto">
          <a:xfrm>
            <a:off x="6069012" y="2744788"/>
            <a:ext cx="6453187" cy="71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 anchor="b"/>
          <a:lstStyle>
            <a:lvl1pPr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姚体" pitchFamily="2" charset="-122"/>
                <a:ea typeface="方正姚体" pitchFamily="2" charset="-122"/>
              </a:rPr>
              <a:t>Please click here to enter your title</a:t>
            </a:r>
          </a:p>
        </p:txBody>
      </p:sp>
      <p:sp>
        <p:nvSpPr>
          <p:cNvPr id="7" name="文本占位符 4"/>
          <p:cNvSpPr txBox="1"/>
          <p:nvPr/>
        </p:nvSpPr>
        <p:spPr>
          <a:xfrm>
            <a:off x="4762500" y="2840038"/>
            <a:ext cx="947738" cy="920750"/>
          </a:xfrm>
          <a:prstGeom prst="rect">
            <a:avLst/>
          </a:prstGeom>
        </p:spPr>
        <p:txBody>
          <a:bodyPr lIns="0" tIns="0" rIns="0" bIns="0" anchor="ctr"/>
          <a:lstStyle>
            <a:lvl1pPr marL="357505" indent="-357505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Clr>
                <a:srgbClr val="963B22"/>
              </a:buClr>
              <a:buSzPct val="60000"/>
              <a:buFont typeface="Wingdings" pitchFamily="2" charset="2"/>
              <a:buNone/>
              <a:defRPr lang="zh-CN" altLang="en-US" sz="6600" b="0" kern="1200" baseline="0" dirty="0">
                <a:solidFill>
                  <a:schemeClr val="accent1">
                    <a:lumMod val="7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1pPr>
            <a:lvl2pPr marL="357505" indent="-285750" algn="just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幼圆" pitchFamily="49" charset="-122"/>
              <a:buChar char=" "/>
              <a:defRPr sz="1600" kern="1200" baseline="0">
                <a:solidFill>
                  <a:srgbClr val="7D7D7D"/>
                </a:solidFill>
                <a:latin typeface="幼圆" pitchFamily="49" charset="-122"/>
                <a:ea typeface="幼圆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3</a:t>
            </a:r>
          </a:p>
        </p:txBody>
      </p:sp>
      <p:sp>
        <p:nvSpPr>
          <p:cNvPr id="13" name="任意多边形 12"/>
          <p:cNvSpPr/>
          <p:nvPr/>
        </p:nvSpPr>
        <p:spPr>
          <a:xfrm>
            <a:off x="4654550" y="2744789"/>
            <a:ext cx="363538" cy="1114425"/>
          </a:xfrm>
          <a:custGeom>
            <a:avLst/>
            <a:gdLst>
              <a:gd name="connsiteX0" fmla="*/ 0 w 363583"/>
              <a:gd name="connsiteY0" fmla="*/ 0 h 1323703"/>
              <a:gd name="connsiteX1" fmla="*/ 363583 w 363583"/>
              <a:gd name="connsiteY1" fmla="*/ 0 h 1323703"/>
              <a:gd name="connsiteX2" fmla="*/ 363583 w 363583"/>
              <a:gd name="connsiteY2" fmla="*/ 112347 h 1323703"/>
              <a:gd name="connsiteX3" fmla="*/ 110069 w 363583"/>
              <a:gd name="connsiteY3" fmla="*/ 112347 h 1323703"/>
              <a:gd name="connsiteX4" fmla="*/ 110069 w 363583"/>
              <a:gd name="connsiteY4" fmla="*/ 1211356 h 1323703"/>
              <a:gd name="connsiteX5" fmla="*/ 363583 w 363583"/>
              <a:gd name="connsiteY5" fmla="*/ 1211356 h 1323703"/>
              <a:gd name="connsiteX6" fmla="*/ 363583 w 363583"/>
              <a:gd name="connsiteY6" fmla="*/ 1323703 h 1323703"/>
              <a:gd name="connsiteX7" fmla="*/ 0 w 363583"/>
              <a:gd name="connsiteY7" fmla="*/ 1323703 h 1323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3583" h="1323703">
                <a:moveTo>
                  <a:pt x="0" y="0"/>
                </a:moveTo>
                <a:lnTo>
                  <a:pt x="363583" y="0"/>
                </a:lnTo>
                <a:lnTo>
                  <a:pt x="363583" y="112347"/>
                </a:lnTo>
                <a:lnTo>
                  <a:pt x="110069" y="112347"/>
                </a:lnTo>
                <a:lnTo>
                  <a:pt x="110069" y="1211356"/>
                </a:lnTo>
                <a:lnTo>
                  <a:pt x="363583" y="1211356"/>
                </a:lnTo>
                <a:lnTo>
                  <a:pt x="363583" y="1323703"/>
                </a:lnTo>
                <a:lnTo>
                  <a:pt x="0" y="1323703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latin typeface="Calibri"/>
              <a:ea typeface="幼圆"/>
            </a:endParaRPr>
          </a:p>
        </p:txBody>
      </p:sp>
      <p:sp>
        <p:nvSpPr>
          <p:cNvPr id="3079" name="文本框 16"/>
          <p:cNvSpPr txBox="1">
            <a:spLocks noChangeArrowheads="1"/>
          </p:cNvSpPr>
          <p:nvPr/>
        </p:nvSpPr>
        <p:spPr bwMode="auto">
          <a:xfrm>
            <a:off x="5402263" y="3103563"/>
            <a:ext cx="66675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355600" indent="-2857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>
              <a:lnSpc>
                <a:spcPct val="110000"/>
              </a:lnSpc>
              <a:spcBef>
                <a:spcPts val="1800"/>
              </a:spcBef>
              <a:buClr>
                <a:srgbClr val="963B22"/>
              </a:buClr>
              <a:buSzPct val="60000"/>
              <a:buNone/>
            </a:pP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itchFamily="49" charset="-122"/>
                <a:ea typeface="黑体" pitchFamily="49" charset="-122"/>
              </a:rPr>
              <a:t>Part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3080" name="文本占位符 6"/>
          <p:cNvSpPr txBox="1"/>
          <p:nvPr/>
        </p:nvSpPr>
        <p:spPr bwMode="auto">
          <a:xfrm>
            <a:off x="6160453" y="3487739"/>
            <a:ext cx="4895850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>
              <a:lnSpc>
                <a:spcPct val="110000"/>
              </a:lnSpc>
              <a:spcBef>
                <a:spcPts val="1600"/>
              </a:spcBef>
              <a:buClr>
                <a:srgbClr val="963B22"/>
              </a:buClr>
              <a:buSzPct val="60000"/>
              <a:buNone/>
            </a:pPr>
            <a:r>
              <a:rPr lang="zh-CN" altLang="en-US" sz="1600" dirty="0">
                <a:solidFill>
                  <a:srgbClr val="A3A3A3"/>
                </a:solidFill>
                <a:latin typeface="黑体" pitchFamily="49" charset="-122"/>
                <a:ea typeface="黑体" pitchFamily="49" charset="-122"/>
              </a:rPr>
              <a:t>Please click here to enter your subtitle</a:t>
            </a:r>
            <a:endParaRPr lang="en-US" altLang="zh-CN" sz="1600" dirty="0">
              <a:solidFill>
                <a:srgbClr val="A3A3A3"/>
              </a:solidFill>
              <a:latin typeface="黑体" pitchFamily="49" charset="-122"/>
              <a:ea typeface="黑体" pitchFamily="49" charset="-122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5797550" y="3905091"/>
          <a:ext cx="596900" cy="192405"/>
        </p:xfrm>
        <a:graphic>
          <a:graphicData uri="http://schemas.openxmlformats.org/drawingml/2006/table">
            <a:tbl>
              <a:tblPr rtl="1"/>
              <a:tblGrid>
                <a:gridCol w="596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دکترربیعی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7355426"/>
              </p:ext>
            </p:extLst>
          </p:nvPr>
        </p:nvGraphicFramePr>
        <p:xfrm>
          <a:off x="4345366" y="209130"/>
          <a:ext cx="7331827" cy="7746202"/>
        </p:xfrm>
        <a:graphic>
          <a:graphicData uri="http://schemas.openxmlformats.org/drawingml/2006/table">
            <a:tbl>
              <a:tblPr rtl="1">
                <a:tableStyleId>{5C22544A-7EE6-4342-B048-85BDC9FD1C3A}</a:tableStyleId>
              </a:tblPr>
              <a:tblGrid>
                <a:gridCol w="11904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86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427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33552">
                <a:tc rowSpan="17">
                  <a:txBody>
                    <a:bodyPr/>
                    <a:lstStyle/>
                    <a:p>
                      <a:pPr algn="ctr" rtl="1" fontAlgn="ctr"/>
                      <a:r>
                        <a:rPr lang="fa-IR" sz="2000" u="none" strike="noStrike" dirty="0">
                          <a:effectLst/>
                        </a:rPr>
                        <a:t>دکتر رفعتی</a:t>
                      </a:r>
                    </a:p>
                  </a:txBody>
                  <a:tcPr marL="9525" marR="9525" marT="9525" marB="0" anchor="ctr">
                    <a:solidFill>
                      <a:schemeClr val="accent2"/>
                    </a:solidFill>
                  </a:tcPr>
                </a:tc>
                <a:tc rowSpan="12">
                  <a:txBody>
                    <a:bodyPr/>
                    <a:lstStyle/>
                    <a:p>
                      <a:pPr algn="ctr" rtl="1" fontAlgn="ctr"/>
                      <a:r>
                        <a:rPr lang="fa-IR" sz="2000" u="none" strike="noStrike" dirty="0">
                          <a:effectLst/>
                        </a:rPr>
                        <a:t>درس</a:t>
                      </a:r>
                      <a:endParaRPr lang="fa-IR" sz="2000" b="0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سندروم نفروتیک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34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ابهام تناسلی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2561447"/>
                  </a:ext>
                </a:extLst>
              </a:tr>
              <a:tr h="4434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هایپرناترمی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8383455"/>
                  </a:ext>
                </a:extLst>
              </a:tr>
              <a:tr h="4434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سل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4004732"/>
                  </a:ext>
                </a:extLst>
              </a:tr>
              <a:tr h="4434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u="none" strike="noStrike" dirty="0">
                          <a:effectLst/>
                        </a:rPr>
                        <a:t>اسم </a:t>
                      </a:r>
                      <a:endParaRPr lang="fa-IR" sz="2000" b="0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34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u="none" strike="noStrike" dirty="0">
                          <a:effectLst/>
                        </a:rPr>
                        <a:t> پاتوفیزیولوژی و اختلالات اب و الکترولیت </a:t>
                      </a:r>
                      <a:endParaRPr lang="fa-IR" sz="2000" b="0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34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endParaRPr lang="fa-IR" sz="2000" b="0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34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شیرمادر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34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b="0" i="0" u="none" strike="noStrike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اسهال حاد و مایع درمانی</a:t>
                      </a:r>
                      <a:endParaRPr lang="fa-IR" sz="2000" b="0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7853242"/>
                  </a:ext>
                </a:extLst>
              </a:tr>
              <a:tr h="4434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مسمومیت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34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u="none" strike="noStrike" dirty="0">
                          <a:effectLst/>
                        </a:rPr>
                        <a:t>بیماری های  مادرزادی قلبی </a:t>
                      </a:r>
                      <a:endParaRPr lang="fa-IR" sz="2000" b="0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34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800" u="none" strike="noStrike" dirty="0">
                          <a:effectLst/>
                        </a:rPr>
                        <a:t>گاز خون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34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rtl="1" fontAlgn="ctr"/>
                      <a:r>
                        <a:rPr lang="fa-IR" sz="2400" b="0" i="0" u="none" strike="noStrike" dirty="0">
                          <a:solidFill>
                            <a:srgbClr val="00B050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کارگاه</a:t>
                      </a: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endParaRPr lang="fa-IR" sz="1800" b="0" i="0" u="none" strike="noStrike" dirty="0">
                        <a:solidFill>
                          <a:srgbClr val="00B05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434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800" b="0" i="0" u="none" strike="noStrike" dirty="0">
                          <a:solidFill>
                            <a:srgbClr val="00B050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کارگاه احیا کودکان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434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800" b="0" i="0" u="none" strike="noStrike" dirty="0">
                          <a:solidFill>
                            <a:srgbClr val="00B050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کارگاه شیر مادر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434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1" fontAlgn="ctr"/>
                      <a:endParaRPr lang="fa-IR" sz="2400" b="0" i="0" u="none" strike="noStrike" dirty="0">
                        <a:solidFill>
                          <a:srgbClr val="FF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endParaRPr lang="fa-IR" sz="1800" b="0" i="0" u="none" strike="noStrike" dirty="0">
                        <a:solidFill>
                          <a:srgbClr val="FF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6117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عوارض نوزادی</a:t>
                      </a:r>
                      <a:endParaRPr lang="fa-IR" sz="1800" b="0" i="0" u="none" strike="noStrike" dirty="0">
                        <a:solidFill>
                          <a:srgbClr val="FF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3050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rippl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00"/>
                            </p:stCondLst>
                            <p:childTnLst>
                              <p:par>
                                <p:cTn id="2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4" grpId="0" animBg="1"/>
      <p:bldP spid="3076" grpId="0"/>
      <p:bldP spid="7" grpId="0"/>
      <p:bldP spid="13" grpId="0" animBg="1"/>
      <p:bldP spid="3079" grpId="0"/>
      <p:bldP spid="308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29ED38-F464-F336-0620-A23E1BF6DD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任意多边形 24">
            <a:extLst>
              <a:ext uri="{FF2B5EF4-FFF2-40B4-BE49-F238E27FC236}">
                <a16:creationId xmlns:a16="http://schemas.microsoft.com/office/drawing/2014/main" id="{52C10AEA-A047-6F2A-B84B-D6EE8874FD65}"/>
              </a:ext>
            </a:extLst>
          </p:cNvPr>
          <p:cNvSpPr/>
          <p:nvPr/>
        </p:nvSpPr>
        <p:spPr>
          <a:xfrm flipH="1">
            <a:off x="5394325" y="2744789"/>
            <a:ext cx="363538" cy="357187"/>
          </a:xfrm>
          <a:custGeom>
            <a:avLst/>
            <a:gdLst>
              <a:gd name="connsiteX0" fmla="*/ 363583 w 363583"/>
              <a:gd name="connsiteY0" fmla="*/ 0 h 357051"/>
              <a:gd name="connsiteX1" fmla="*/ 0 w 363583"/>
              <a:gd name="connsiteY1" fmla="*/ 0 h 357051"/>
              <a:gd name="connsiteX2" fmla="*/ 0 w 363583"/>
              <a:gd name="connsiteY2" fmla="*/ 357051 h 357051"/>
              <a:gd name="connsiteX3" fmla="*/ 110069 w 363583"/>
              <a:gd name="connsiteY3" fmla="*/ 357051 h 357051"/>
              <a:gd name="connsiteX4" fmla="*/ 110069 w 363583"/>
              <a:gd name="connsiteY4" fmla="*/ 94608 h 357051"/>
              <a:gd name="connsiteX5" fmla="*/ 363583 w 363583"/>
              <a:gd name="connsiteY5" fmla="*/ 94608 h 357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3583" h="357051">
                <a:moveTo>
                  <a:pt x="363583" y="0"/>
                </a:moveTo>
                <a:lnTo>
                  <a:pt x="0" y="0"/>
                </a:lnTo>
                <a:lnTo>
                  <a:pt x="0" y="357051"/>
                </a:lnTo>
                <a:lnTo>
                  <a:pt x="110069" y="357051"/>
                </a:lnTo>
                <a:lnTo>
                  <a:pt x="110069" y="94608"/>
                </a:lnTo>
                <a:lnTo>
                  <a:pt x="363583" y="94608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latin typeface="Calibri"/>
              <a:ea typeface="幼圆"/>
            </a:endParaRPr>
          </a:p>
        </p:txBody>
      </p:sp>
      <p:sp>
        <p:nvSpPr>
          <p:cNvPr id="24" name="任意多边形 23">
            <a:extLst>
              <a:ext uri="{FF2B5EF4-FFF2-40B4-BE49-F238E27FC236}">
                <a16:creationId xmlns:a16="http://schemas.microsoft.com/office/drawing/2014/main" id="{87C91AA0-03A7-DAB2-F13F-B2760F014D85}"/>
              </a:ext>
            </a:extLst>
          </p:cNvPr>
          <p:cNvSpPr/>
          <p:nvPr/>
        </p:nvSpPr>
        <p:spPr>
          <a:xfrm flipH="1">
            <a:off x="5394325" y="3489325"/>
            <a:ext cx="363538" cy="369888"/>
          </a:xfrm>
          <a:custGeom>
            <a:avLst/>
            <a:gdLst>
              <a:gd name="connsiteX0" fmla="*/ 110069 w 363583"/>
              <a:gd name="connsiteY0" fmla="*/ 0 h 370309"/>
              <a:gd name="connsiteX1" fmla="*/ 0 w 363583"/>
              <a:gd name="connsiteY1" fmla="*/ 0 h 370309"/>
              <a:gd name="connsiteX2" fmla="*/ 0 w 363583"/>
              <a:gd name="connsiteY2" fmla="*/ 370309 h 370309"/>
              <a:gd name="connsiteX3" fmla="*/ 363583 w 363583"/>
              <a:gd name="connsiteY3" fmla="*/ 370309 h 370309"/>
              <a:gd name="connsiteX4" fmla="*/ 363583 w 363583"/>
              <a:gd name="connsiteY4" fmla="*/ 275701 h 370309"/>
              <a:gd name="connsiteX5" fmla="*/ 110069 w 363583"/>
              <a:gd name="connsiteY5" fmla="*/ 275701 h 370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3583" h="370309">
                <a:moveTo>
                  <a:pt x="110069" y="0"/>
                </a:moveTo>
                <a:lnTo>
                  <a:pt x="0" y="0"/>
                </a:lnTo>
                <a:lnTo>
                  <a:pt x="0" y="370309"/>
                </a:lnTo>
                <a:lnTo>
                  <a:pt x="363583" y="370309"/>
                </a:lnTo>
                <a:lnTo>
                  <a:pt x="363583" y="275701"/>
                </a:lnTo>
                <a:lnTo>
                  <a:pt x="110069" y="275701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latin typeface="Calibri"/>
              <a:ea typeface="幼圆"/>
            </a:endParaRPr>
          </a:p>
        </p:txBody>
      </p:sp>
      <p:sp>
        <p:nvSpPr>
          <p:cNvPr id="3076" name="标题 5">
            <a:extLst>
              <a:ext uri="{FF2B5EF4-FFF2-40B4-BE49-F238E27FC236}">
                <a16:creationId xmlns:a16="http://schemas.microsoft.com/office/drawing/2014/main" id="{03ECF777-39CD-DF1F-0805-CCD0A5800E18}"/>
              </a:ext>
            </a:extLst>
          </p:cNvPr>
          <p:cNvSpPr txBox="1"/>
          <p:nvPr/>
        </p:nvSpPr>
        <p:spPr bwMode="auto">
          <a:xfrm>
            <a:off x="6069012" y="2744788"/>
            <a:ext cx="6453187" cy="71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 anchor="b"/>
          <a:lstStyle>
            <a:lvl1pPr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姚体" pitchFamily="2" charset="-122"/>
                <a:ea typeface="方正姚体" pitchFamily="2" charset="-122"/>
              </a:rPr>
              <a:t>Please click here to enter your title</a:t>
            </a:r>
          </a:p>
        </p:txBody>
      </p:sp>
      <p:sp>
        <p:nvSpPr>
          <p:cNvPr id="7" name="文本占位符 4">
            <a:extLst>
              <a:ext uri="{FF2B5EF4-FFF2-40B4-BE49-F238E27FC236}">
                <a16:creationId xmlns:a16="http://schemas.microsoft.com/office/drawing/2014/main" id="{D87DBC54-66D5-2E4D-C284-E815D10A2054}"/>
              </a:ext>
            </a:extLst>
          </p:cNvPr>
          <p:cNvSpPr txBox="1"/>
          <p:nvPr/>
        </p:nvSpPr>
        <p:spPr>
          <a:xfrm>
            <a:off x="4762500" y="2840038"/>
            <a:ext cx="947738" cy="920750"/>
          </a:xfrm>
          <a:prstGeom prst="rect">
            <a:avLst/>
          </a:prstGeom>
        </p:spPr>
        <p:txBody>
          <a:bodyPr lIns="0" tIns="0" rIns="0" bIns="0" anchor="ctr"/>
          <a:lstStyle>
            <a:lvl1pPr marL="357505" indent="-357505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Clr>
                <a:srgbClr val="963B22"/>
              </a:buClr>
              <a:buSzPct val="60000"/>
              <a:buFont typeface="Wingdings" pitchFamily="2" charset="2"/>
              <a:buNone/>
              <a:defRPr lang="zh-CN" altLang="en-US" sz="6600" b="0" kern="1200" baseline="0" dirty="0">
                <a:solidFill>
                  <a:schemeClr val="accent1">
                    <a:lumMod val="7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1pPr>
            <a:lvl2pPr marL="357505" indent="-285750" algn="just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幼圆" pitchFamily="49" charset="-122"/>
              <a:buChar char=" "/>
              <a:defRPr sz="1600" kern="1200" baseline="0">
                <a:solidFill>
                  <a:srgbClr val="7D7D7D"/>
                </a:solidFill>
                <a:latin typeface="幼圆" pitchFamily="49" charset="-122"/>
                <a:ea typeface="幼圆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3</a:t>
            </a:r>
          </a:p>
        </p:txBody>
      </p:sp>
      <p:sp>
        <p:nvSpPr>
          <p:cNvPr id="13" name="任意多边形 12">
            <a:extLst>
              <a:ext uri="{FF2B5EF4-FFF2-40B4-BE49-F238E27FC236}">
                <a16:creationId xmlns:a16="http://schemas.microsoft.com/office/drawing/2014/main" id="{8CBEF9AD-FF98-934A-E27B-617C9F0ACD09}"/>
              </a:ext>
            </a:extLst>
          </p:cNvPr>
          <p:cNvSpPr/>
          <p:nvPr/>
        </p:nvSpPr>
        <p:spPr>
          <a:xfrm>
            <a:off x="4654550" y="2744789"/>
            <a:ext cx="363538" cy="1114425"/>
          </a:xfrm>
          <a:custGeom>
            <a:avLst/>
            <a:gdLst>
              <a:gd name="connsiteX0" fmla="*/ 0 w 363583"/>
              <a:gd name="connsiteY0" fmla="*/ 0 h 1323703"/>
              <a:gd name="connsiteX1" fmla="*/ 363583 w 363583"/>
              <a:gd name="connsiteY1" fmla="*/ 0 h 1323703"/>
              <a:gd name="connsiteX2" fmla="*/ 363583 w 363583"/>
              <a:gd name="connsiteY2" fmla="*/ 112347 h 1323703"/>
              <a:gd name="connsiteX3" fmla="*/ 110069 w 363583"/>
              <a:gd name="connsiteY3" fmla="*/ 112347 h 1323703"/>
              <a:gd name="connsiteX4" fmla="*/ 110069 w 363583"/>
              <a:gd name="connsiteY4" fmla="*/ 1211356 h 1323703"/>
              <a:gd name="connsiteX5" fmla="*/ 363583 w 363583"/>
              <a:gd name="connsiteY5" fmla="*/ 1211356 h 1323703"/>
              <a:gd name="connsiteX6" fmla="*/ 363583 w 363583"/>
              <a:gd name="connsiteY6" fmla="*/ 1323703 h 1323703"/>
              <a:gd name="connsiteX7" fmla="*/ 0 w 363583"/>
              <a:gd name="connsiteY7" fmla="*/ 1323703 h 1323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3583" h="1323703">
                <a:moveTo>
                  <a:pt x="0" y="0"/>
                </a:moveTo>
                <a:lnTo>
                  <a:pt x="363583" y="0"/>
                </a:lnTo>
                <a:lnTo>
                  <a:pt x="363583" y="112347"/>
                </a:lnTo>
                <a:lnTo>
                  <a:pt x="110069" y="112347"/>
                </a:lnTo>
                <a:lnTo>
                  <a:pt x="110069" y="1211356"/>
                </a:lnTo>
                <a:lnTo>
                  <a:pt x="363583" y="1211356"/>
                </a:lnTo>
                <a:lnTo>
                  <a:pt x="363583" y="1323703"/>
                </a:lnTo>
                <a:lnTo>
                  <a:pt x="0" y="1323703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latin typeface="Calibri"/>
              <a:ea typeface="幼圆"/>
            </a:endParaRPr>
          </a:p>
        </p:txBody>
      </p:sp>
      <p:sp>
        <p:nvSpPr>
          <p:cNvPr id="3079" name="文本框 16">
            <a:extLst>
              <a:ext uri="{FF2B5EF4-FFF2-40B4-BE49-F238E27FC236}">
                <a16:creationId xmlns:a16="http://schemas.microsoft.com/office/drawing/2014/main" id="{D5CF400D-F3AF-F327-E56C-3222DDDAEE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2263" y="3103563"/>
            <a:ext cx="66675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355600" indent="-2857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>
              <a:lnSpc>
                <a:spcPct val="110000"/>
              </a:lnSpc>
              <a:spcBef>
                <a:spcPts val="1800"/>
              </a:spcBef>
              <a:buClr>
                <a:srgbClr val="963B22"/>
              </a:buClr>
              <a:buSzPct val="60000"/>
              <a:buNone/>
            </a:pP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itchFamily="49" charset="-122"/>
                <a:ea typeface="黑体" pitchFamily="49" charset="-122"/>
              </a:rPr>
              <a:t>Part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3080" name="文本占位符 6">
            <a:extLst>
              <a:ext uri="{FF2B5EF4-FFF2-40B4-BE49-F238E27FC236}">
                <a16:creationId xmlns:a16="http://schemas.microsoft.com/office/drawing/2014/main" id="{7A8A04F8-1E4B-04B4-B764-6598D9A5BFB5}"/>
              </a:ext>
            </a:extLst>
          </p:cNvPr>
          <p:cNvSpPr txBox="1"/>
          <p:nvPr/>
        </p:nvSpPr>
        <p:spPr bwMode="auto">
          <a:xfrm>
            <a:off x="6160453" y="3487739"/>
            <a:ext cx="4895850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>
              <a:lnSpc>
                <a:spcPct val="110000"/>
              </a:lnSpc>
              <a:spcBef>
                <a:spcPts val="1600"/>
              </a:spcBef>
              <a:buClr>
                <a:srgbClr val="963B22"/>
              </a:buClr>
              <a:buSzPct val="60000"/>
              <a:buNone/>
            </a:pPr>
            <a:r>
              <a:rPr lang="zh-CN" altLang="en-US" sz="1600" dirty="0">
                <a:solidFill>
                  <a:srgbClr val="A3A3A3"/>
                </a:solidFill>
                <a:latin typeface="黑体" pitchFamily="49" charset="-122"/>
                <a:ea typeface="黑体" pitchFamily="49" charset="-122"/>
              </a:rPr>
              <a:t>Please click here to enter your subtitle</a:t>
            </a:r>
            <a:endParaRPr lang="en-US" altLang="zh-CN" sz="1600" dirty="0">
              <a:solidFill>
                <a:srgbClr val="A3A3A3"/>
              </a:solidFill>
              <a:latin typeface="黑体" pitchFamily="49" charset="-122"/>
              <a:ea typeface="黑体" pitchFamily="49" charset="-122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D41FD76-306A-4032-93B4-A5DC6CFACEAC}"/>
              </a:ext>
            </a:extLst>
          </p:cNvPr>
          <p:cNvGraphicFramePr>
            <a:graphicFrameLocks noGrp="1"/>
          </p:cNvGraphicFramePr>
          <p:nvPr/>
        </p:nvGraphicFramePr>
        <p:xfrm>
          <a:off x="5797550" y="3905091"/>
          <a:ext cx="596900" cy="192405"/>
        </p:xfrm>
        <a:graphic>
          <a:graphicData uri="http://schemas.openxmlformats.org/drawingml/2006/table">
            <a:tbl>
              <a:tblPr rtl="1"/>
              <a:tblGrid>
                <a:gridCol w="596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دکترربیعی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7769FF62-98E4-84A3-92BB-8DF9933320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4866784"/>
              </p:ext>
            </p:extLst>
          </p:nvPr>
        </p:nvGraphicFramePr>
        <p:xfrm>
          <a:off x="2911013" y="354816"/>
          <a:ext cx="7331827" cy="6638906"/>
        </p:xfrm>
        <a:graphic>
          <a:graphicData uri="http://schemas.openxmlformats.org/drawingml/2006/table">
            <a:tbl>
              <a:tblPr rtl="1">
                <a:tableStyleId>{5C22544A-7EE6-4342-B048-85BDC9FD1C3A}</a:tableStyleId>
              </a:tblPr>
              <a:tblGrid>
                <a:gridCol w="11904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86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427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85251">
                <a:tc rowSpan="13">
                  <a:txBody>
                    <a:bodyPr/>
                    <a:lstStyle/>
                    <a:p>
                      <a:pPr algn="ctr" rtl="1" fontAlgn="ctr"/>
                      <a:r>
                        <a:rPr lang="fa-IR" sz="2000" u="none" strike="noStrike" dirty="0">
                          <a:effectLst/>
                        </a:rPr>
                        <a:t>دکتررفعتی</a:t>
                      </a:r>
                      <a:endParaRPr lang="fa-IR" sz="2000" b="0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9525" marR="9525" marT="9525" marB="0" anchor="ctr">
                    <a:solidFill>
                      <a:schemeClr val="accent2"/>
                    </a:solidFill>
                  </a:tcPr>
                </a:tc>
                <a:tc rowSpan="8">
                  <a:txBody>
                    <a:bodyPr/>
                    <a:lstStyle/>
                    <a:p>
                      <a:pPr algn="ctr" rtl="1" fontAlgn="ctr"/>
                      <a:r>
                        <a:rPr lang="fa-IR" sz="2000" u="none" strike="noStrike" dirty="0">
                          <a:effectLst/>
                        </a:rPr>
                        <a:t>درس</a:t>
                      </a:r>
                      <a:endParaRPr lang="fa-IR" sz="2000" b="0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خونریزی گوارشی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34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u="none" strike="noStrike" dirty="0">
                          <a:effectLst/>
                        </a:rPr>
                        <a:t>هماچوری </a:t>
                      </a:r>
                      <a:endParaRPr lang="fa-IR" sz="2000" b="0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34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u="none" strike="noStrike" dirty="0">
                          <a:effectLst/>
                        </a:rPr>
                        <a:t> بلوغ  طبیعی و زودرس  </a:t>
                      </a:r>
                      <a:endParaRPr lang="fa-IR" sz="2000" b="0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34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لمفادنوپاتی 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34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اخلاق پزشکی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34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انافیلاکسی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34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اسلاید های اموزشی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34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endParaRPr lang="fa-IR" sz="1800" u="none" strike="noStrike" dirty="0">
                        <a:effectLst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34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rtl="1" fontAlgn="ctr"/>
                      <a:r>
                        <a:rPr lang="fa-IR" sz="24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کنفرانس</a:t>
                      </a:r>
                      <a:endParaRPr lang="fa-IR" sz="2400" b="0" i="0" u="none" strike="noStrike" dirty="0">
                        <a:solidFill>
                          <a:srgbClr val="00B05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en-US" sz="18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HUS</a:t>
                      </a:r>
                      <a:endParaRPr lang="fa-IR" sz="1800" b="0" i="0" u="none" strike="noStrike" dirty="0">
                        <a:solidFill>
                          <a:srgbClr val="00B05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434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8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انافیلاکسی </a:t>
                      </a:r>
                      <a:endParaRPr lang="fa-IR" sz="1800" b="0" i="0" u="none" strike="noStrike" dirty="0">
                        <a:solidFill>
                          <a:srgbClr val="00B05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434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8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آلرژی غذایی </a:t>
                      </a:r>
                      <a:endParaRPr lang="fa-IR" sz="1800" b="0" i="0" u="none" strike="noStrike" dirty="0">
                        <a:solidFill>
                          <a:srgbClr val="00B05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434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1" fontAlgn="ctr"/>
                      <a:r>
                        <a:rPr lang="fa-IR" sz="2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ژورنال کلاب</a:t>
                      </a:r>
                      <a:endParaRPr lang="fa-IR" sz="2400" b="0" i="0" u="none" strike="noStrike" dirty="0">
                        <a:solidFill>
                          <a:srgbClr val="FF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CPC</a:t>
                      </a:r>
                      <a:r>
                        <a:rPr lang="fa-IR" dirty="0"/>
                        <a:t> در طول ترم</a:t>
                      </a:r>
                      <a:endParaRPr lang="en-US" dirty="0"/>
                    </a:p>
                    <a:p>
                      <a:pPr algn="ctr" rtl="1" fontAlgn="ctr"/>
                      <a:endParaRPr lang="fa-IR" sz="1800" b="0" i="0" u="none" strike="noStrike" dirty="0">
                        <a:solidFill>
                          <a:srgbClr val="FF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6117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endParaRPr lang="fa-IR" sz="1800" b="0" i="0" u="none" strike="noStrike" dirty="0">
                        <a:solidFill>
                          <a:srgbClr val="FF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6767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rippl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00"/>
                            </p:stCondLst>
                            <p:childTnLst>
                              <p:par>
                                <p:cTn id="2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4" grpId="0" animBg="1"/>
      <p:bldP spid="3076" grpId="0"/>
      <p:bldP spid="7" grpId="0"/>
      <p:bldP spid="13" grpId="0" animBg="1"/>
      <p:bldP spid="3079" grpId="0"/>
      <p:bldP spid="308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1AC102E-608B-FA61-8D03-0B804B177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24">
            <a:extLst>
              <a:ext uri="{FF2B5EF4-FFF2-40B4-BE49-F238E27FC236}">
                <a16:creationId xmlns:a16="http://schemas.microsoft.com/office/drawing/2014/main" id="{4AFE4BFA-FCD6-CE2A-418A-B768576607F8}"/>
              </a:ext>
            </a:extLst>
          </p:cNvPr>
          <p:cNvSpPr/>
          <p:nvPr/>
        </p:nvSpPr>
        <p:spPr>
          <a:xfrm flipH="1">
            <a:off x="656431" y="217487"/>
            <a:ext cx="168275" cy="165335"/>
          </a:xfrm>
          <a:custGeom>
            <a:avLst/>
            <a:gdLst>
              <a:gd name="connsiteX0" fmla="*/ 363583 w 363583"/>
              <a:gd name="connsiteY0" fmla="*/ 0 h 357051"/>
              <a:gd name="connsiteX1" fmla="*/ 0 w 363583"/>
              <a:gd name="connsiteY1" fmla="*/ 0 h 357051"/>
              <a:gd name="connsiteX2" fmla="*/ 0 w 363583"/>
              <a:gd name="connsiteY2" fmla="*/ 357051 h 357051"/>
              <a:gd name="connsiteX3" fmla="*/ 110069 w 363583"/>
              <a:gd name="connsiteY3" fmla="*/ 357051 h 357051"/>
              <a:gd name="connsiteX4" fmla="*/ 110069 w 363583"/>
              <a:gd name="connsiteY4" fmla="*/ 94608 h 357051"/>
              <a:gd name="connsiteX5" fmla="*/ 363583 w 363583"/>
              <a:gd name="connsiteY5" fmla="*/ 94608 h 357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3583" h="357051">
                <a:moveTo>
                  <a:pt x="363583" y="0"/>
                </a:moveTo>
                <a:lnTo>
                  <a:pt x="0" y="0"/>
                </a:lnTo>
                <a:lnTo>
                  <a:pt x="0" y="357051"/>
                </a:lnTo>
                <a:lnTo>
                  <a:pt x="110069" y="357051"/>
                </a:lnTo>
                <a:lnTo>
                  <a:pt x="110069" y="94608"/>
                </a:lnTo>
                <a:lnTo>
                  <a:pt x="363583" y="94608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幼圆"/>
              <a:cs typeface="+mn-cs"/>
            </a:endParaRPr>
          </a:p>
        </p:txBody>
      </p:sp>
      <p:sp>
        <p:nvSpPr>
          <p:cNvPr id="3" name="任意多边形 23">
            <a:extLst>
              <a:ext uri="{FF2B5EF4-FFF2-40B4-BE49-F238E27FC236}">
                <a16:creationId xmlns:a16="http://schemas.microsoft.com/office/drawing/2014/main" id="{E2BCB8FB-3AC3-ECF7-3BE7-46CF9D3A2667}"/>
              </a:ext>
            </a:extLst>
          </p:cNvPr>
          <p:cNvSpPr/>
          <p:nvPr/>
        </p:nvSpPr>
        <p:spPr>
          <a:xfrm flipH="1">
            <a:off x="656431" y="595549"/>
            <a:ext cx="168275" cy="171214"/>
          </a:xfrm>
          <a:custGeom>
            <a:avLst/>
            <a:gdLst>
              <a:gd name="connsiteX0" fmla="*/ 110069 w 363583"/>
              <a:gd name="connsiteY0" fmla="*/ 0 h 370309"/>
              <a:gd name="connsiteX1" fmla="*/ 0 w 363583"/>
              <a:gd name="connsiteY1" fmla="*/ 0 h 370309"/>
              <a:gd name="connsiteX2" fmla="*/ 0 w 363583"/>
              <a:gd name="connsiteY2" fmla="*/ 370309 h 370309"/>
              <a:gd name="connsiteX3" fmla="*/ 363583 w 363583"/>
              <a:gd name="connsiteY3" fmla="*/ 370309 h 370309"/>
              <a:gd name="connsiteX4" fmla="*/ 363583 w 363583"/>
              <a:gd name="connsiteY4" fmla="*/ 275701 h 370309"/>
              <a:gd name="connsiteX5" fmla="*/ 110069 w 363583"/>
              <a:gd name="connsiteY5" fmla="*/ 275701 h 370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3583" h="370309">
                <a:moveTo>
                  <a:pt x="110069" y="0"/>
                </a:moveTo>
                <a:lnTo>
                  <a:pt x="0" y="0"/>
                </a:lnTo>
                <a:lnTo>
                  <a:pt x="0" y="370309"/>
                </a:lnTo>
                <a:lnTo>
                  <a:pt x="363583" y="370309"/>
                </a:lnTo>
                <a:lnTo>
                  <a:pt x="363583" y="275701"/>
                </a:lnTo>
                <a:lnTo>
                  <a:pt x="110069" y="275701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幼圆"/>
              <a:cs typeface="+mn-cs"/>
            </a:endParaRPr>
          </a:p>
        </p:txBody>
      </p:sp>
      <p:sp>
        <p:nvSpPr>
          <p:cNvPr id="6" name="任意多边形 12">
            <a:extLst>
              <a:ext uri="{FF2B5EF4-FFF2-40B4-BE49-F238E27FC236}">
                <a16:creationId xmlns:a16="http://schemas.microsoft.com/office/drawing/2014/main" id="{5AB10997-38D7-59DD-FE38-62BF9759AAC1}"/>
              </a:ext>
            </a:extLst>
          </p:cNvPr>
          <p:cNvSpPr/>
          <p:nvPr/>
        </p:nvSpPr>
        <p:spPr>
          <a:xfrm>
            <a:off x="209550" y="217489"/>
            <a:ext cx="168275" cy="515847"/>
          </a:xfrm>
          <a:custGeom>
            <a:avLst/>
            <a:gdLst>
              <a:gd name="connsiteX0" fmla="*/ 0 w 363583"/>
              <a:gd name="connsiteY0" fmla="*/ 0 h 1323703"/>
              <a:gd name="connsiteX1" fmla="*/ 363583 w 363583"/>
              <a:gd name="connsiteY1" fmla="*/ 0 h 1323703"/>
              <a:gd name="connsiteX2" fmla="*/ 363583 w 363583"/>
              <a:gd name="connsiteY2" fmla="*/ 112347 h 1323703"/>
              <a:gd name="connsiteX3" fmla="*/ 110069 w 363583"/>
              <a:gd name="connsiteY3" fmla="*/ 112347 h 1323703"/>
              <a:gd name="connsiteX4" fmla="*/ 110069 w 363583"/>
              <a:gd name="connsiteY4" fmla="*/ 1211356 h 1323703"/>
              <a:gd name="connsiteX5" fmla="*/ 363583 w 363583"/>
              <a:gd name="connsiteY5" fmla="*/ 1211356 h 1323703"/>
              <a:gd name="connsiteX6" fmla="*/ 363583 w 363583"/>
              <a:gd name="connsiteY6" fmla="*/ 1323703 h 1323703"/>
              <a:gd name="connsiteX7" fmla="*/ 0 w 363583"/>
              <a:gd name="connsiteY7" fmla="*/ 1323703 h 1323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3583" h="1323703">
                <a:moveTo>
                  <a:pt x="0" y="0"/>
                </a:moveTo>
                <a:lnTo>
                  <a:pt x="363583" y="0"/>
                </a:lnTo>
                <a:lnTo>
                  <a:pt x="363583" y="112347"/>
                </a:lnTo>
                <a:lnTo>
                  <a:pt x="110069" y="112347"/>
                </a:lnTo>
                <a:lnTo>
                  <a:pt x="110069" y="1211356"/>
                </a:lnTo>
                <a:lnTo>
                  <a:pt x="363583" y="1211356"/>
                </a:lnTo>
                <a:lnTo>
                  <a:pt x="363583" y="1323703"/>
                </a:lnTo>
                <a:lnTo>
                  <a:pt x="0" y="1323703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幼圆"/>
              <a:cs typeface="+mn-cs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DD2AEC22-CC69-C57B-4CC3-FA48A88090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8872357"/>
              </p:ext>
            </p:extLst>
          </p:nvPr>
        </p:nvGraphicFramePr>
        <p:xfrm>
          <a:off x="1048991" y="210950"/>
          <a:ext cx="9283729" cy="6251929"/>
        </p:xfrm>
        <a:graphic>
          <a:graphicData uri="http://schemas.openxmlformats.org/drawingml/2006/table">
            <a:tbl>
              <a:tblPr rtl="1">
                <a:tableStyleId>{5C22544A-7EE6-4342-B048-85BDC9FD1C3A}</a:tableStyleId>
              </a:tblPr>
              <a:tblGrid>
                <a:gridCol w="17890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41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405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6579">
                <a:tc rowSpan="18">
                  <a:txBody>
                    <a:bodyPr/>
                    <a:lstStyle/>
                    <a:p>
                      <a:pPr algn="ctr" rtl="1" fontAlgn="ctr"/>
                      <a:r>
                        <a:rPr lang="fa-IR" sz="2800" u="none" strike="noStrike" dirty="0">
                          <a:effectLst/>
                        </a:rPr>
                        <a:t>دکترکاظمی</a:t>
                      </a:r>
                      <a:endParaRPr lang="fa-IR" sz="2800" b="0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rowSpan="9">
                  <a:txBody>
                    <a:bodyPr/>
                    <a:lstStyle/>
                    <a:p>
                      <a:pPr algn="ctr" rtl="1" fontAlgn="ctr"/>
                      <a:r>
                        <a:rPr lang="fa-IR" sz="1800" u="none" strike="noStrike" dirty="0">
                          <a:effectLst/>
                        </a:rPr>
                        <a:t>درس</a:t>
                      </a:r>
                      <a:endParaRPr lang="fa-IR" sz="1800" b="0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endParaRPr lang="fa-IR" sz="1800" b="0" i="0" u="none" strike="noStrike" dirty="0">
                        <a:solidFill>
                          <a:schemeClr val="tx1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9525" marR="9525" marT="9525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92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800" dirty="0">
                          <a:solidFill>
                            <a:schemeClr val="tx1"/>
                          </a:solidFill>
                        </a:rPr>
                        <a:t>دیابت </a:t>
                      </a:r>
                    </a:p>
                  </a:txBody>
                  <a:tcPr marL="9525" marR="9525" marT="9525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239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endParaRPr lang="fa-IR" sz="1800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131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800" dirty="0">
                          <a:solidFill>
                            <a:schemeClr val="tx1"/>
                          </a:solidFill>
                        </a:rPr>
                        <a:t>بدخیمی کودکان </a:t>
                      </a:r>
                    </a:p>
                  </a:txBody>
                  <a:tcPr marL="9525" marR="9525" marT="9525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098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800" dirty="0">
                          <a:solidFill>
                            <a:schemeClr val="tx1"/>
                          </a:solidFill>
                        </a:rPr>
                        <a:t> نارسایی قلبی </a:t>
                      </a:r>
                    </a:p>
                  </a:txBody>
                  <a:tcPr marL="9525" marR="9525" marT="9525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75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800" dirty="0">
                          <a:solidFill>
                            <a:schemeClr val="tx1"/>
                          </a:solidFill>
                        </a:rPr>
                        <a:t>رشد و نمو در کودک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065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800" dirty="0">
                          <a:solidFill>
                            <a:schemeClr val="tx1"/>
                          </a:solidFill>
                        </a:rPr>
                        <a:t>کمبود ویتامین</a:t>
                      </a:r>
                    </a:p>
                  </a:txBody>
                  <a:tcPr marL="9525" marR="9525" marT="9525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550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endParaRPr lang="fa-IR" sz="1800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7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endParaRPr lang="fa-IR" sz="1800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1" fontAlgn="ctr"/>
                      <a:endParaRPr lang="fa-IR" sz="1800" b="0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a-IR" sz="1800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037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800" dirty="0">
                          <a:solidFill>
                            <a:schemeClr val="tx1"/>
                          </a:solidFill>
                        </a:rPr>
                        <a:t>سرفه </a:t>
                      </a:r>
                    </a:p>
                  </a:txBody>
                  <a:tcPr marL="9525" marR="9525" marT="9525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583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endParaRPr lang="fa-IR" sz="1800" b="0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800" dirty="0">
                          <a:solidFill>
                            <a:schemeClr val="tx1"/>
                          </a:solidFill>
                        </a:rPr>
                        <a:t>تب </a:t>
                      </a:r>
                    </a:p>
                  </a:txBody>
                  <a:tcPr marL="9525" marR="9525" marT="9525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3944791"/>
                  </a:ext>
                </a:extLst>
              </a:tr>
              <a:tr h="31376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endParaRPr lang="fa-IR" sz="1800" b="0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endParaRPr lang="fa-IR" sz="1800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8513747"/>
                  </a:ext>
                </a:extLst>
              </a:tr>
              <a:tr h="28687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endParaRPr lang="fa-IR" sz="1800" b="0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800" dirty="0">
                          <a:solidFill>
                            <a:schemeClr val="tx1"/>
                          </a:solidFill>
                        </a:rPr>
                        <a:t>نقص ایمنی</a:t>
                      </a:r>
                    </a:p>
                  </a:txBody>
                  <a:tcPr marL="9525" marR="9525" marT="9525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7415777"/>
                  </a:ext>
                </a:extLst>
              </a:tr>
              <a:tr h="28687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endParaRPr lang="fa-IR" sz="1800" b="0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endParaRPr lang="fa-IR" sz="1800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6267673"/>
                  </a:ext>
                </a:extLst>
              </a:tr>
              <a:tr h="28687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endParaRPr lang="fa-IR" sz="1800" b="0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endParaRPr lang="fa-IR" sz="1800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7577607"/>
                  </a:ext>
                </a:extLst>
              </a:tr>
              <a:tr h="47131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800" u="none" strike="noStrike" dirty="0">
                          <a:effectLst/>
                        </a:rPr>
                        <a:t>کنفرانس</a:t>
                      </a:r>
                      <a:endParaRPr lang="fa-IR" sz="1800" b="0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  <a:p>
                      <a:pPr algn="ctr" rtl="1" fontAlgn="ctr"/>
                      <a:endParaRPr lang="fa-IR" sz="1800" b="0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800" dirty="0">
                          <a:solidFill>
                            <a:schemeClr val="tx1"/>
                          </a:solidFill>
                        </a:rPr>
                        <a:t>انتقال خون و عوارض</a:t>
                      </a:r>
                    </a:p>
                    <a:p>
                      <a:pPr algn="ctr" rtl="1" fontAlgn="ctr"/>
                      <a:endParaRPr lang="fa-IR" sz="1800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9017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800" dirty="0">
                          <a:solidFill>
                            <a:schemeClr val="tx1"/>
                          </a:solidFill>
                        </a:rPr>
                        <a:t>سوختگی</a:t>
                      </a:r>
                    </a:p>
                    <a:p>
                      <a:pPr algn="ctr" rtl="1" fontAlgn="ctr"/>
                      <a:endParaRPr lang="fa-IR" sz="1800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5401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rippl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ADACF0-46E3-DACB-BA37-82243F083B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24">
            <a:extLst>
              <a:ext uri="{FF2B5EF4-FFF2-40B4-BE49-F238E27FC236}">
                <a16:creationId xmlns:a16="http://schemas.microsoft.com/office/drawing/2014/main" id="{E88B93AB-E2D4-5C7E-8220-69094044EFB4}"/>
              </a:ext>
            </a:extLst>
          </p:cNvPr>
          <p:cNvSpPr/>
          <p:nvPr/>
        </p:nvSpPr>
        <p:spPr>
          <a:xfrm flipH="1">
            <a:off x="656431" y="217487"/>
            <a:ext cx="168275" cy="165335"/>
          </a:xfrm>
          <a:custGeom>
            <a:avLst/>
            <a:gdLst>
              <a:gd name="connsiteX0" fmla="*/ 363583 w 363583"/>
              <a:gd name="connsiteY0" fmla="*/ 0 h 357051"/>
              <a:gd name="connsiteX1" fmla="*/ 0 w 363583"/>
              <a:gd name="connsiteY1" fmla="*/ 0 h 357051"/>
              <a:gd name="connsiteX2" fmla="*/ 0 w 363583"/>
              <a:gd name="connsiteY2" fmla="*/ 357051 h 357051"/>
              <a:gd name="connsiteX3" fmla="*/ 110069 w 363583"/>
              <a:gd name="connsiteY3" fmla="*/ 357051 h 357051"/>
              <a:gd name="connsiteX4" fmla="*/ 110069 w 363583"/>
              <a:gd name="connsiteY4" fmla="*/ 94608 h 357051"/>
              <a:gd name="connsiteX5" fmla="*/ 363583 w 363583"/>
              <a:gd name="connsiteY5" fmla="*/ 94608 h 357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3583" h="357051">
                <a:moveTo>
                  <a:pt x="363583" y="0"/>
                </a:moveTo>
                <a:lnTo>
                  <a:pt x="0" y="0"/>
                </a:lnTo>
                <a:lnTo>
                  <a:pt x="0" y="357051"/>
                </a:lnTo>
                <a:lnTo>
                  <a:pt x="110069" y="357051"/>
                </a:lnTo>
                <a:lnTo>
                  <a:pt x="110069" y="94608"/>
                </a:lnTo>
                <a:lnTo>
                  <a:pt x="363583" y="94608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幼圆"/>
              <a:cs typeface="+mn-cs"/>
            </a:endParaRPr>
          </a:p>
        </p:txBody>
      </p:sp>
      <p:sp>
        <p:nvSpPr>
          <p:cNvPr id="3" name="任意多边形 23">
            <a:extLst>
              <a:ext uri="{FF2B5EF4-FFF2-40B4-BE49-F238E27FC236}">
                <a16:creationId xmlns:a16="http://schemas.microsoft.com/office/drawing/2014/main" id="{101A5652-8713-D7F6-5A38-B8A580B5E9BD}"/>
              </a:ext>
            </a:extLst>
          </p:cNvPr>
          <p:cNvSpPr/>
          <p:nvPr/>
        </p:nvSpPr>
        <p:spPr>
          <a:xfrm flipH="1">
            <a:off x="656431" y="595549"/>
            <a:ext cx="168275" cy="171214"/>
          </a:xfrm>
          <a:custGeom>
            <a:avLst/>
            <a:gdLst>
              <a:gd name="connsiteX0" fmla="*/ 110069 w 363583"/>
              <a:gd name="connsiteY0" fmla="*/ 0 h 370309"/>
              <a:gd name="connsiteX1" fmla="*/ 0 w 363583"/>
              <a:gd name="connsiteY1" fmla="*/ 0 h 370309"/>
              <a:gd name="connsiteX2" fmla="*/ 0 w 363583"/>
              <a:gd name="connsiteY2" fmla="*/ 370309 h 370309"/>
              <a:gd name="connsiteX3" fmla="*/ 363583 w 363583"/>
              <a:gd name="connsiteY3" fmla="*/ 370309 h 370309"/>
              <a:gd name="connsiteX4" fmla="*/ 363583 w 363583"/>
              <a:gd name="connsiteY4" fmla="*/ 275701 h 370309"/>
              <a:gd name="connsiteX5" fmla="*/ 110069 w 363583"/>
              <a:gd name="connsiteY5" fmla="*/ 275701 h 370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3583" h="370309">
                <a:moveTo>
                  <a:pt x="110069" y="0"/>
                </a:moveTo>
                <a:lnTo>
                  <a:pt x="0" y="0"/>
                </a:lnTo>
                <a:lnTo>
                  <a:pt x="0" y="370309"/>
                </a:lnTo>
                <a:lnTo>
                  <a:pt x="363583" y="370309"/>
                </a:lnTo>
                <a:lnTo>
                  <a:pt x="363583" y="275701"/>
                </a:lnTo>
                <a:lnTo>
                  <a:pt x="110069" y="275701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幼圆"/>
              <a:cs typeface="+mn-cs"/>
            </a:endParaRPr>
          </a:p>
        </p:txBody>
      </p:sp>
      <p:sp>
        <p:nvSpPr>
          <p:cNvPr id="6" name="任意多边形 12">
            <a:extLst>
              <a:ext uri="{FF2B5EF4-FFF2-40B4-BE49-F238E27FC236}">
                <a16:creationId xmlns:a16="http://schemas.microsoft.com/office/drawing/2014/main" id="{B4C3FEA1-783A-6D9F-15A8-021E952561A5}"/>
              </a:ext>
            </a:extLst>
          </p:cNvPr>
          <p:cNvSpPr/>
          <p:nvPr/>
        </p:nvSpPr>
        <p:spPr>
          <a:xfrm>
            <a:off x="209550" y="217489"/>
            <a:ext cx="168275" cy="515847"/>
          </a:xfrm>
          <a:custGeom>
            <a:avLst/>
            <a:gdLst>
              <a:gd name="connsiteX0" fmla="*/ 0 w 363583"/>
              <a:gd name="connsiteY0" fmla="*/ 0 h 1323703"/>
              <a:gd name="connsiteX1" fmla="*/ 363583 w 363583"/>
              <a:gd name="connsiteY1" fmla="*/ 0 h 1323703"/>
              <a:gd name="connsiteX2" fmla="*/ 363583 w 363583"/>
              <a:gd name="connsiteY2" fmla="*/ 112347 h 1323703"/>
              <a:gd name="connsiteX3" fmla="*/ 110069 w 363583"/>
              <a:gd name="connsiteY3" fmla="*/ 112347 h 1323703"/>
              <a:gd name="connsiteX4" fmla="*/ 110069 w 363583"/>
              <a:gd name="connsiteY4" fmla="*/ 1211356 h 1323703"/>
              <a:gd name="connsiteX5" fmla="*/ 363583 w 363583"/>
              <a:gd name="connsiteY5" fmla="*/ 1211356 h 1323703"/>
              <a:gd name="connsiteX6" fmla="*/ 363583 w 363583"/>
              <a:gd name="connsiteY6" fmla="*/ 1323703 h 1323703"/>
              <a:gd name="connsiteX7" fmla="*/ 0 w 363583"/>
              <a:gd name="connsiteY7" fmla="*/ 1323703 h 1323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3583" h="1323703">
                <a:moveTo>
                  <a:pt x="0" y="0"/>
                </a:moveTo>
                <a:lnTo>
                  <a:pt x="363583" y="0"/>
                </a:lnTo>
                <a:lnTo>
                  <a:pt x="363583" y="112347"/>
                </a:lnTo>
                <a:lnTo>
                  <a:pt x="110069" y="112347"/>
                </a:lnTo>
                <a:lnTo>
                  <a:pt x="110069" y="1211356"/>
                </a:lnTo>
                <a:lnTo>
                  <a:pt x="363583" y="1211356"/>
                </a:lnTo>
                <a:lnTo>
                  <a:pt x="363583" y="1323703"/>
                </a:lnTo>
                <a:lnTo>
                  <a:pt x="0" y="1323703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幼圆"/>
              <a:cs typeface="+mn-cs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8CA8447B-D928-64BA-BCB5-260194CCC3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3941598"/>
              </p:ext>
            </p:extLst>
          </p:nvPr>
        </p:nvGraphicFramePr>
        <p:xfrm>
          <a:off x="1048991" y="210950"/>
          <a:ext cx="9283729" cy="7752622"/>
        </p:xfrm>
        <a:graphic>
          <a:graphicData uri="http://schemas.openxmlformats.org/drawingml/2006/table">
            <a:tbl>
              <a:tblPr rtl="1">
                <a:tableStyleId>{5C22544A-7EE6-4342-B048-85BDC9FD1C3A}</a:tableStyleId>
              </a:tblPr>
              <a:tblGrid>
                <a:gridCol w="17890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41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405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6579">
                <a:tc rowSpan="18">
                  <a:txBody>
                    <a:bodyPr/>
                    <a:lstStyle/>
                    <a:p>
                      <a:pPr algn="ctr" rtl="1" fontAlgn="ctr"/>
                      <a:r>
                        <a:rPr lang="fa-IR" sz="2800" u="none" strike="noStrike" dirty="0">
                          <a:effectLst/>
                        </a:rPr>
                        <a:t>دکترقبادی فر</a:t>
                      </a:r>
                      <a:endParaRPr lang="fa-IR" sz="2800" b="0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rowSpan="9">
                  <a:txBody>
                    <a:bodyPr/>
                    <a:lstStyle/>
                    <a:p>
                      <a:pPr algn="ctr" rtl="1" fontAlgn="ctr"/>
                      <a:r>
                        <a:rPr lang="fa-IR" sz="1800" u="none" strike="noStrike" dirty="0">
                          <a:effectLst/>
                        </a:rPr>
                        <a:t>درس</a:t>
                      </a:r>
                      <a:endParaRPr lang="fa-IR" sz="1800" b="0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سندروم نفروتیک</a:t>
                      </a:r>
                    </a:p>
                  </a:txBody>
                  <a:tcPr marL="9525" marR="9525" marT="9525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92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dirty="0">
                          <a:solidFill>
                            <a:schemeClr val="tx1"/>
                          </a:solidFill>
                        </a:rPr>
                        <a:t> واکسیناسیون </a:t>
                      </a:r>
                    </a:p>
                  </a:txBody>
                  <a:tcPr marL="9525" marR="9525" marT="9525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239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FTT</a:t>
                      </a:r>
                      <a:endParaRPr lang="fa-IR" sz="2000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131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800" dirty="0">
                          <a:solidFill>
                            <a:schemeClr val="tx1"/>
                          </a:solidFill>
                        </a:rPr>
                        <a:t>اسهال مزمن</a:t>
                      </a:r>
                    </a:p>
                  </a:txBody>
                  <a:tcPr marL="9525" marR="9525" marT="9525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098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800" dirty="0">
                          <a:solidFill>
                            <a:schemeClr val="tx1"/>
                          </a:solidFill>
                        </a:rPr>
                        <a:t>احیای شیرخوار </a:t>
                      </a:r>
                    </a:p>
                  </a:txBody>
                  <a:tcPr marL="9525" marR="9525" marT="9525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75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کزاز </a:t>
                      </a:r>
                    </a:p>
                  </a:txBody>
                  <a:tcPr marL="9525" marR="9525" marT="9525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065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800" dirty="0">
                          <a:solidFill>
                            <a:schemeClr val="tx1"/>
                          </a:solidFill>
                        </a:rPr>
                        <a:t>ریکتز </a:t>
                      </a:r>
                    </a:p>
                    <a:p>
                      <a:pPr algn="ctr" rtl="1" fontAlgn="ctr"/>
                      <a:endParaRPr lang="fa-IR" sz="1800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550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800" dirty="0">
                          <a:solidFill>
                            <a:schemeClr val="tx1"/>
                          </a:solidFill>
                        </a:rPr>
                        <a:t>بیماری های  کلاژن واسکولار</a:t>
                      </a:r>
                    </a:p>
                  </a:txBody>
                  <a:tcPr marL="9525" marR="9525" marT="9525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7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800" dirty="0">
                          <a:solidFill>
                            <a:schemeClr val="tx1"/>
                          </a:solidFill>
                        </a:rPr>
                        <a:t>اسهال مزمن</a:t>
                      </a:r>
                    </a:p>
                    <a:p>
                      <a:pPr algn="ctr" rtl="1" fontAlgn="ctr"/>
                      <a:endParaRPr lang="fa-IR" sz="1800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1" fontAlgn="ctr"/>
                      <a:endParaRPr lang="fa-IR" sz="1800" b="0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800" dirty="0">
                          <a:solidFill>
                            <a:schemeClr val="tx1"/>
                          </a:solidFill>
                        </a:rPr>
                        <a:t>اختلال هوشیاری</a:t>
                      </a:r>
                    </a:p>
                  </a:txBody>
                  <a:tcPr marL="9525" marR="9525" marT="9525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037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800" dirty="0">
                          <a:solidFill>
                            <a:schemeClr val="tx1"/>
                          </a:solidFill>
                        </a:rPr>
                        <a:t>شوک</a:t>
                      </a:r>
                    </a:p>
                  </a:txBody>
                  <a:tcPr marL="9525" marR="9525" marT="9525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583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endParaRPr lang="fa-IR" sz="1800" b="0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800" dirty="0">
                          <a:solidFill>
                            <a:schemeClr val="tx1"/>
                          </a:solidFill>
                        </a:rPr>
                        <a:t>فشارخون در کودکان</a:t>
                      </a:r>
                    </a:p>
                    <a:p>
                      <a:pPr algn="ctr" rtl="1" fontAlgn="ctr"/>
                      <a:endParaRPr lang="fa-IR" sz="1800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3944791"/>
                  </a:ext>
                </a:extLst>
              </a:tr>
              <a:tr h="31376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endParaRPr lang="fa-IR" sz="1800" b="0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800" dirty="0">
                          <a:solidFill>
                            <a:schemeClr val="tx1"/>
                          </a:solidFill>
                        </a:rPr>
                        <a:t>هپاتیت</a:t>
                      </a:r>
                    </a:p>
                    <a:p>
                      <a:pPr algn="ctr" rtl="1" fontAlgn="ctr"/>
                      <a:endParaRPr lang="fa-IR" sz="1800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8513747"/>
                  </a:ext>
                </a:extLst>
              </a:tr>
              <a:tr h="28687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endParaRPr lang="fa-IR" sz="1800" b="0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800" dirty="0">
                          <a:solidFill>
                            <a:schemeClr val="tx1"/>
                          </a:solidFill>
                        </a:rPr>
                        <a:t>بیماری انگلی</a:t>
                      </a:r>
                    </a:p>
                    <a:p>
                      <a:pPr algn="ctr" rtl="1" fontAlgn="ctr"/>
                      <a:endParaRPr lang="fa-IR" sz="1800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7415777"/>
                  </a:ext>
                </a:extLst>
              </a:tr>
              <a:tr h="28687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endParaRPr lang="fa-IR" sz="1800" b="0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endParaRPr lang="fa-IR" sz="1800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6267673"/>
                  </a:ext>
                </a:extLst>
              </a:tr>
              <a:tr h="28687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endParaRPr lang="fa-IR" sz="1800" b="0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800" dirty="0">
                          <a:solidFill>
                            <a:schemeClr val="tx1"/>
                          </a:solidFill>
                        </a:rPr>
                        <a:t>لنگش</a:t>
                      </a:r>
                    </a:p>
                    <a:p>
                      <a:pPr algn="ctr" rtl="1" fontAlgn="ctr"/>
                      <a:endParaRPr lang="fa-IR" sz="1800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7577607"/>
                  </a:ext>
                </a:extLst>
              </a:tr>
              <a:tr h="47131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800" u="none" strike="noStrike" dirty="0">
                          <a:effectLst/>
                        </a:rPr>
                        <a:t>کنفرانس</a:t>
                      </a:r>
                      <a:endParaRPr lang="fa-IR" sz="1800" b="0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  <a:p>
                      <a:pPr algn="ctr" rtl="1" fontAlgn="ctr"/>
                      <a:endParaRPr lang="fa-IR" sz="1800" b="0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800" dirty="0">
                          <a:solidFill>
                            <a:schemeClr val="tx1"/>
                          </a:solidFill>
                        </a:rPr>
                        <a:t>انتقال خون و عوارض</a:t>
                      </a:r>
                    </a:p>
                    <a:p>
                      <a:pPr algn="ctr" rtl="1" fontAlgn="ctr"/>
                      <a:endParaRPr lang="fa-IR" sz="1800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9017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800" dirty="0">
                          <a:solidFill>
                            <a:schemeClr val="tx1"/>
                          </a:solidFill>
                        </a:rPr>
                        <a:t>سوختگی</a:t>
                      </a:r>
                    </a:p>
                    <a:p>
                      <a:pPr algn="ctr" rtl="1" fontAlgn="ctr"/>
                      <a:endParaRPr lang="fa-IR" sz="1800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3423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rippl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75A754-C981-13BE-1947-78AC51E24C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24">
            <a:extLst>
              <a:ext uri="{FF2B5EF4-FFF2-40B4-BE49-F238E27FC236}">
                <a16:creationId xmlns:a16="http://schemas.microsoft.com/office/drawing/2014/main" id="{7AD8FFD4-7B38-983B-208E-6B928E32DF99}"/>
              </a:ext>
            </a:extLst>
          </p:cNvPr>
          <p:cNvSpPr/>
          <p:nvPr/>
        </p:nvSpPr>
        <p:spPr>
          <a:xfrm flipH="1">
            <a:off x="656431" y="217487"/>
            <a:ext cx="168275" cy="165335"/>
          </a:xfrm>
          <a:custGeom>
            <a:avLst/>
            <a:gdLst>
              <a:gd name="connsiteX0" fmla="*/ 363583 w 363583"/>
              <a:gd name="connsiteY0" fmla="*/ 0 h 357051"/>
              <a:gd name="connsiteX1" fmla="*/ 0 w 363583"/>
              <a:gd name="connsiteY1" fmla="*/ 0 h 357051"/>
              <a:gd name="connsiteX2" fmla="*/ 0 w 363583"/>
              <a:gd name="connsiteY2" fmla="*/ 357051 h 357051"/>
              <a:gd name="connsiteX3" fmla="*/ 110069 w 363583"/>
              <a:gd name="connsiteY3" fmla="*/ 357051 h 357051"/>
              <a:gd name="connsiteX4" fmla="*/ 110069 w 363583"/>
              <a:gd name="connsiteY4" fmla="*/ 94608 h 357051"/>
              <a:gd name="connsiteX5" fmla="*/ 363583 w 363583"/>
              <a:gd name="connsiteY5" fmla="*/ 94608 h 357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3583" h="357051">
                <a:moveTo>
                  <a:pt x="363583" y="0"/>
                </a:moveTo>
                <a:lnTo>
                  <a:pt x="0" y="0"/>
                </a:lnTo>
                <a:lnTo>
                  <a:pt x="0" y="357051"/>
                </a:lnTo>
                <a:lnTo>
                  <a:pt x="110069" y="357051"/>
                </a:lnTo>
                <a:lnTo>
                  <a:pt x="110069" y="94608"/>
                </a:lnTo>
                <a:lnTo>
                  <a:pt x="363583" y="94608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latin typeface="Calibri"/>
              <a:ea typeface="幼圆"/>
            </a:endParaRPr>
          </a:p>
        </p:txBody>
      </p:sp>
      <p:sp>
        <p:nvSpPr>
          <p:cNvPr id="3" name="任意多边形 23">
            <a:extLst>
              <a:ext uri="{FF2B5EF4-FFF2-40B4-BE49-F238E27FC236}">
                <a16:creationId xmlns:a16="http://schemas.microsoft.com/office/drawing/2014/main" id="{B9F68389-9FEB-E718-B8C4-A174A816D546}"/>
              </a:ext>
            </a:extLst>
          </p:cNvPr>
          <p:cNvSpPr/>
          <p:nvPr/>
        </p:nvSpPr>
        <p:spPr>
          <a:xfrm flipH="1">
            <a:off x="656431" y="595549"/>
            <a:ext cx="168275" cy="171214"/>
          </a:xfrm>
          <a:custGeom>
            <a:avLst/>
            <a:gdLst>
              <a:gd name="connsiteX0" fmla="*/ 110069 w 363583"/>
              <a:gd name="connsiteY0" fmla="*/ 0 h 370309"/>
              <a:gd name="connsiteX1" fmla="*/ 0 w 363583"/>
              <a:gd name="connsiteY1" fmla="*/ 0 h 370309"/>
              <a:gd name="connsiteX2" fmla="*/ 0 w 363583"/>
              <a:gd name="connsiteY2" fmla="*/ 370309 h 370309"/>
              <a:gd name="connsiteX3" fmla="*/ 363583 w 363583"/>
              <a:gd name="connsiteY3" fmla="*/ 370309 h 370309"/>
              <a:gd name="connsiteX4" fmla="*/ 363583 w 363583"/>
              <a:gd name="connsiteY4" fmla="*/ 275701 h 370309"/>
              <a:gd name="connsiteX5" fmla="*/ 110069 w 363583"/>
              <a:gd name="connsiteY5" fmla="*/ 275701 h 370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3583" h="370309">
                <a:moveTo>
                  <a:pt x="110069" y="0"/>
                </a:moveTo>
                <a:lnTo>
                  <a:pt x="0" y="0"/>
                </a:lnTo>
                <a:lnTo>
                  <a:pt x="0" y="370309"/>
                </a:lnTo>
                <a:lnTo>
                  <a:pt x="363583" y="370309"/>
                </a:lnTo>
                <a:lnTo>
                  <a:pt x="363583" y="275701"/>
                </a:lnTo>
                <a:lnTo>
                  <a:pt x="110069" y="275701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latin typeface="Calibri"/>
              <a:ea typeface="幼圆"/>
            </a:endParaRPr>
          </a:p>
        </p:txBody>
      </p:sp>
      <p:sp>
        <p:nvSpPr>
          <p:cNvPr id="6" name="任意多边形 12">
            <a:extLst>
              <a:ext uri="{FF2B5EF4-FFF2-40B4-BE49-F238E27FC236}">
                <a16:creationId xmlns:a16="http://schemas.microsoft.com/office/drawing/2014/main" id="{13DD863A-EA08-9A23-FC88-72B4CEA99237}"/>
              </a:ext>
            </a:extLst>
          </p:cNvPr>
          <p:cNvSpPr/>
          <p:nvPr/>
        </p:nvSpPr>
        <p:spPr>
          <a:xfrm>
            <a:off x="209550" y="217489"/>
            <a:ext cx="168275" cy="515847"/>
          </a:xfrm>
          <a:custGeom>
            <a:avLst/>
            <a:gdLst>
              <a:gd name="connsiteX0" fmla="*/ 0 w 363583"/>
              <a:gd name="connsiteY0" fmla="*/ 0 h 1323703"/>
              <a:gd name="connsiteX1" fmla="*/ 363583 w 363583"/>
              <a:gd name="connsiteY1" fmla="*/ 0 h 1323703"/>
              <a:gd name="connsiteX2" fmla="*/ 363583 w 363583"/>
              <a:gd name="connsiteY2" fmla="*/ 112347 h 1323703"/>
              <a:gd name="connsiteX3" fmla="*/ 110069 w 363583"/>
              <a:gd name="connsiteY3" fmla="*/ 112347 h 1323703"/>
              <a:gd name="connsiteX4" fmla="*/ 110069 w 363583"/>
              <a:gd name="connsiteY4" fmla="*/ 1211356 h 1323703"/>
              <a:gd name="connsiteX5" fmla="*/ 363583 w 363583"/>
              <a:gd name="connsiteY5" fmla="*/ 1211356 h 1323703"/>
              <a:gd name="connsiteX6" fmla="*/ 363583 w 363583"/>
              <a:gd name="connsiteY6" fmla="*/ 1323703 h 1323703"/>
              <a:gd name="connsiteX7" fmla="*/ 0 w 363583"/>
              <a:gd name="connsiteY7" fmla="*/ 1323703 h 1323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3583" h="1323703">
                <a:moveTo>
                  <a:pt x="0" y="0"/>
                </a:moveTo>
                <a:lnTo>
                  <a:pt x="363583" y="0"/>
                </a:lnTo>
                <a:lnTo>
                  <a:pt x="363583" y="112347"/>
                </a:lnTo>
                <a:lnTo>
                  <a:pt x="110069" y="112347"/>
                </a:lnTo>
                <a:lnTo>
                  <a:pt x="110069" y="1211356"/>
                </a:lnTo>
                <a:lnTo>
                  <a:pt x="363583" y="1211356"/>
                </a:lnTo>
                <a:lnTo>
                  <a:pt x="363583" y="1323703"/>
                </a:lnTo>
                <a:lnTo>
                  <a:pt x="0" y="1323703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latin typeface="Calibri"/>
              <a:ea typeface="幼圆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F063841D-56C3-E1C5-9D85-B8F2D72013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0855441"/>
              </p:ext>
            </p:extLst>
          </p:nvPr>
        </p:nvGraphicFramePr>
        <p:xfrm>
          <a:off x="1048991" y="210950"/>
          <a:ext cx="9283729" cy="6812116"/>
        </p:xfrm>
        <a:graphic>
          <a:graphicData uri="http://schemas.openxmlformats.org/drawingml/2006/table">
            <a:tbl>
              <a:tblPr rtl="1">
                <a:tableStyleId>{5C22544A-7EE6-4342-B048-85BDC9FD1C3A}</a:tableStyleId>
              </a:tblPr>
              <a:tblGrid>
                <a:gridCol w="17890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41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405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50213">
                <a:tc rowSpan="13">
                  <a:txBody>
                    <a:bodyPr/>
                    <a:lstStyle/>
                    <a:p>
                      <a:pPr algn="ctr" rtl="1" fontAlgn="ctr"/>
                      <a:r>
                        <a:rPr lang="fa-IR" sz="3200" u="none" strike="noStrike" dirty="0">
                          <a:effectLst/>
                        </a:rPr>
                        <a:t>دکترطهرانی</a:t>
                      </a:r>
                      <a:endParaRPr lang="fa-IR" sz="3200" b="0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rowSpan="9">
                  <a:txBody>
                    <a:bodyPr/>
                    <a:lstStyle/>
                    <a:p>
                      <a:pPr algn="ctr" rtl="1" fontAlgn="ctr"/>
                      <a:r>
                        <a:rPr lang="fa-IR" sz="2000" u="none" strike="noStrike" dirty="0">
                          <a:effectLst/>
                        </a:rPr>
                        <a:t>درس</a:t>
                      </a:r>
                      <a:endParaRPr lang="fa-IR" sz="2000" b="0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u="none" strike="noStrike" dirty="0">
                          <a:effectLst/>
                        </a:rPr>
                        <a:t>احیاء نوزادعملی در اسکیل لب و تئوری</a:t>
                      </a:r>
                      <a:endParaRPr lang="fa-IR" sz="2000" b="0" i="0" u="none" strike="noStrike" dirty="0">
                        <a:solidFill>
                          <a:schemeClr val="tx1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9525" marR="9525" marT="9525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92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dirty="0">
                          <a:solidFill>
                            <a:schemeClr val="tx1"/>
                          </a:solidFill>
                        </a:rPr>
                        <a:t>علل دیسترس تنفسی </a:t>
                      </a:r>
                      <a:r>
                        <a:rPr lang="fa-IR" sz="2000" u="none" strike="noStrike" dirty="0">
                          <a:effectLst/>
                        </a:rPr>
                        <a:t>نوزاد</a:t>
                      </a:r>
                      <a:endParaRPr lang="fa-IR" sz="2000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239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dirty="0">
                          <a:solidFill>
                            <a:schemeClr val="tx1"/>
                          </a:solidFill>
                        </a:rPr>
                        <a:t>مراقبت های اتاق زایمان</a:t>
                      </a:r>
                    </a:p>
                  </a:txBody>
                  <a:tcPr marL="9525" marR="9525" marT="9525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131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dirty="0">
                          <a:solidFill>
                            <a:schemeClr val="tx1"/>
                          </a:solidFill>
                        </a:rPr>
                        <a:t>زردی </a:t>
                      </a:r>
                      <a:r>
                        <a:rPr lang="fa-IR" sz="2000" u="none" strike="noStrike" dirty="0">
                          <a:effectLst/>
                        </a:rPr>
                        <a:t>نوزاد</a:t>
                      </a:r>
                      <a:endParaRPr lang="fa-IR" sz="2000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131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u="none" strike="noStrike" dirty="0">
                          <a:effectLst/>
                        </a:rPr>
                        <a:t>معاینه فیزیکی نوزاد سالم</a:t>
                      </a:r>
                      <a:endParaRPr lang="fa-IR" sz="2000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131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dirty="0">
                          <a:solidFill>
                            <a:schemeClr val="tx1"/>
                          </a:solidFill>
                        </a:rPr>
                        <a:t>تشنج نوزاد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131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dirty="0">
                          <a:solidFill>
                            <a:schemeClr val="tx1"/>
                          </a:solidFill>
                        </a:rPr>
                        <a:t>عفونت </a:t>
                      </a:r>
                      <a:r>
                        <a:rPr lang="fa-IR" sz="2000" u="none" strike="noStrike" dirty="0">
                          <a:effectLst/>
                        </a:rPr>
                        <a:t>نوزاد</a:t>
                      </a:r>
                      <a:endParaRPr lang="fa-IR" sz="2000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131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dirty="0">
                          <a:solidFill>
                            <a:schemeClr val="tx1"/>
                          </a:solidFill>
                        </a:rPr>
                        <a:t>هایپوگلیسمی و هایپوکلسمی و هایپو منیزمی </a:t>
                      </a:r>
                      <a:r>
                        <a:rPr lang="fa-IR" sz="2000" u="none" strike="noStrike" dirty="0">
                          <a:effectLst/>
                        </a:rPr>
                        <a:t>نوزاد</a:t>
                      </a:r>
                      <a:r>
                        <a:rPr lang="fa-IR" sz="2000" dirty="0">
                          <a:solidFill>
                            <a:schemeClr val="tx1"/>
                          </a:solidFill>
                        </a:rPr>
                        <a:t>  </a:t>
                      </a:r>
                    </a:p>
                  </a:txBody>
                  <a:tcPr marL="9525" marR="9525" marT="9525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131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dirty="0">
                          <a:solidFill>
                            <a:schemeClr val="tx1"/>
                          </a:solidFill>
                        </a:rPr>
                        <a:t>اتساع شکم </a:t>
                      </a:r>
                      <a:r>
                        <a:rPr lang="fa-IR" sz="2000" u="none" strike="noStrike" dirty="0">
                          <a:effectLst/>
                        </a:rPr>
                        <a:t>نوزاد</a:t>
                      </a:r>
                      <a:endParaRPr lang="fa-IR" sz="2000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7131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1" fontAlgn="ctr"/>
                      <a:r>
                        <a:rPr lang="fa-IR" sz="2000" u="none" strike="noStrike" dirty="0">
                          <a:effectLst/>
                        </a:rPr>
                        <a:t>کنفرانس</a:t>
                      </a:r>
                      <a:endParaRPr lang="fa-IR" sz="2000" b="0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2000" dirty="0">
                          <a:solidFill>
                            <a:schemeClr val="tx1"/>
                          </a:solidFill>
                        </a:rPr>
                        <a:t>داروهای  و بیماری های مادر در حاملگی اثر روی نوزاد</a:t>
                      </a:r>
                    </a:p>
                    <a:p>
                      <a:pPr algn="ctr" rtl="1" fontAlgn="ctr"/>
                      <a:endParaRPr lang="fa-IR" sz="2000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7131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NEC</a:t>
                      </a:r>
                      <a:endParaRPr lang="fa-IR" sz="2000" dirty="0">
                        <a:solidFill>
                          <a:schemeClr val="tx1"/>
                        </a:solidFill>
                      </a:endParaRPr>
                    </a:p>
                    <a:p>
                      <a:pPr algn="ctr" rtl="1" fontAlgn="ctr"/>
                      <a:endParaRPr lang="fa-IR" sz="2000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7131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1" fontAlgn="ctr"/>
                      <a:r>
                        <a:rPr lang="fa-IR" sz="2000" u="none" strike="noStrike" dirty="0">
                          <a:effectLst/>
                        </a:rPr>
                        <a:t>ژورنال کلاب</a:t>
                      </a:r>
                      <a:endParaRPr lang="fa-IR" sz="2000" b="0" i="0" u="none" strike="noStrike" dirty="0">
                        <a:solidFill>
                          <a:srgbClr val="000000"/>
                        </a:solidFill>
                        <a:effectLst/>
                        <a:latin typeface="B Nazanin" panose="00000400000000000000" pitchFamily="2" charset="-78"/>
                        <a:cs typeface="B Nazanin" panose="00000400000000000000" pitchFamily="2" charset="-78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endParaRPr lang="fa-IR" sz="2000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9017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CPC</a:t>
                      </a:r>
                      <a:endParaRPr lang="fa-IR" sz="2000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4231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rippl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24"/>
          <p:cNvSpPr/>
          <p:nvPr/>
        </p:nvSpPr>
        <p:spPr>
          <a:xfrm flipH="1">
            <a:off x="656431" y="217487"/>
            <a:ext cx="168275" cy="165335"/>
          </a:xfrm>
          <a:custGeom>
            <a:avLst/>
            <a:gdLst>
              <a:gd name="connsiteX0" fmla="*/ 363583 w 363583"/>
              <a:gd name="connsiteY0" fmla="*/ 0 h 357051"/>
              <a:gd name="connsiteX1" fmla="*/ 0 w 363583"/>
              <a:gd name="connsiteY1" fmla="*/ 0 h 357051"/>
              <a:gd name="connsiteX2" fmla="*/ 0 w 363583"/>
              <a:gd name="connsiteY2" fmla="*/ 357051 h 357051"/>
              <a:gd name="connsiteX3" fmla="*/ 110069 w 363583"/>
              <a:gd name="connsiteY3" fmla="*/ 357051 h 357051"/>
              <a:gd name="connsiteX4" fmla="*/ 110069 w 363583"/>
              <a:gd name="connsiteY4" fmla="*/ 94608 h 357051"/>
              <a:gd name="connsiteX5" fmla="*/ 363583 w 363583"/>
              <a:gd name="connsiteY5" fmla="*/ 94608 h 357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3583" h="357051">
                <a:moveTo>
                  <a:pt x="363583" y="0"/>
                </a:moveTo>
                <a:lnTo>
                  <a:pt x="0" y="0"/>
                </a:lnTo>
                <a:lnTo>
                  <a:pt x="0" y="357051"/>
                </a:lnTo>
                <a:lnTo>
                  <a:pt x="110069" y="357051"/>
                </a:lnTo>
                <a:lnTo>
                  <a:pt x="110069" y="94608"/>
                </a:lnTo>
                <a:lnTo>
                  <a:pt x="363583" y="94608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latin typeface="Calibri"/>
              <a:ea typeface="幼圆"/>
            </a:endParaRPr>
          </a:p>
        </p:txBody>
      </p:sp>
      <p:sp>
        <p:nvSpPr>
          <p:cNvPr id="3" name="任意多边形 23"/>
          <p:cNvSpPr/>
          <p:nvPr/>
        </p:nvSpPr>
        <p:spPr>
          <a:xfrm flipH="1">
            <a:off x="656431" y="595549"/>
            <a:ext cx="168275" cy="171214"/>
          </a:xfrm>
          <a:custGeom>
            <a:avLst/>
            <a:gdLst>
              <a:gd name="connsiteX0" fmla="*/ 110069 w 363583"/>
              <a:gd name="connsiteY0" fmla="*/ 0 h 370309"/>
              <a:gd name="connsiteX1" fmla="*/ 0 w 363583"/>
              <a:gd name="connsiteY1" fmla="*/ 0 h 370309"/>
              <a:gd name="connsiteX2" fmla="*/ 0 w 363583"/>
              <a:gd name="connsiteY2" fmla="*/ 370309 h 370309"/>
              <a:gd name="connsiteX3" fmla="*/ 363583 w 363583"/>
              <a:gd name="connsiteY3" fmla="*/ 370309 h 370309"/>
              <a:gd name="connsiteX4" fmla="*/ 363583 w 363583"/>
              <a:gd name="connsiteY4" fmla="*/ 275701 h 370309"/>
              <a:gd name="connsiteX5" fmla="*/ 110069 w 363583"/>
              <a:gd name="connsiteY5" fmla="*/ 275701 h 370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3583" h="370309">
                <a:moveTo>
                  <a:pt x="110069" y="0"/>
                </a:moveTo>
                <a:lnTo>
                  <a:pt x="0" y="0"/>
                </a:lnTo>
                <a:lnTo>
                  <a:pt x="0" y="370309"/>
                </a:lnTo>
                <a:lnTo>
                  <a:pt x="363583" y="370309"/>
                </a:lnTo>
                <a:lnTo>
                  <a:pt x="363583" y="275701"/>
                </a:lnTo>
                <a:lnTo>
                  <a:pt x="110069" y="275701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latin typeface="Calibri"/>
              <a:ea typeface="幼圆"/>
            </a:endParaRPr>
          </a:p>
        </p:txBody>
      </p:sp>
      <p:sp>
        <p:nvSpPr>
          <p:cNvPr id="6" name="任意多边形 12"/>
          <p:cNvSpPr/>
          <p:nvPr/>
        </p:nvSpPr>
        <p:spPr>
          <a:xfrm>
            <a:off x="209550" y="217489"/>
            <a:ext cx="168275" cy="515847"/>
          </a:xfrm>
          <a:custGeom>
            <a:avLst/>
            <a:gdLst>
              <a:gd name="connsiteX0" fmla="*/ 0 w 363583"/>
              <a:gd name="connsiteY0" fmla="*/ 0 h 1323703"/>
              <a:gd name="connsiteX1" fmla="*/ 363583 w 363583"/>
              <a:gd name="connsiteY1" fmla="*/ 0 h 1323703"/>
              <a:gd name="connsiteX2" fmla="*/ 363583 w 363583"/>
              <a:gd name="connsiteY2" fmla="*/ 112347 h 1323703"/>
              <a:gd name="connsiteX3" fmla="*/ 110069 w 363583"/>
              <a:gd name="connsiteY3" fmla="*/ 112347 h 1323703"/>
              <a:gd name="connsiteX4" fmla="*/ 110069 w 363583"/>
              <a:gd name="connsiteY4" fmla="*/ 1211356 h 1323703"/>
              <a:gd name="connsiteX5" fmla="*/ 363583 w 363583"/>
              <a:gd name="connsiteY5" fmla="*/ 1211356 h 1323703"/>
              <a:gd name="connsiteX6" fmla="*/ 363583 w 363583"/>
              <a:gd name="connsiteY6" fmla="*/ 1323703 h 1323703"/>
              <a:gd name="connsiteX7" fmla="*/ 0 w 363583"/>
              <a:gd name="connsiteY7" fmla="*/ 1323703 h 1323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3583" h="1323703">
                <a:moveTo>
                  <a:pt x="0" y="0"/>
                </a:moveTo>
                <a:lnTo>
                  <a:pt x="363583" y="0"/>
                </a:lnTo>
                <a:lnTo>
                  <a:pt x="363583" y="112347"/>
                </a:lnTo>
                <a:lnTo>
                  <a:pt x="110069" y="112347"/>
                </a:lnTo>
                <a:lnTo>
                  <a:pt x="110069" y="1211356"/>
                </a:lnTo>
                <a:lnTo>
                  <a:pt x="363583" y="1211356"/>
                </a:lnTo>
                <a:lnTo>
                  <a:pt x="363583" y="1323703"/>
                </a:lnTo>
                <a:lnTo>
                  <a:pt x="0" y="1323703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latin typeface="Calibri"/>
              <a:ea typeface="幼圆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549179" y="185253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rtl="1"/>
            <a:r>
              <a:rPr lang="fa-IR" b="1" dirty="0">
                <a:latin typeface="B Zar"/>
                <a:ea typeface="Times New Roman" panose="02020603050405020304" pitchFamily="18" charset="0"/>
                <a:cs typeface="B Zar"/>
              </a:rPr>
              <a:t>ساعات کاری هفتگی </a:t>
            </a:r>
            <a:r>
              <a:rPr lang="ar-SA" b="1" dirty="0">
                <a:latin typeface="B Zar"/>
                <a:ea typeface="Times New Roman" panose="02020603050405020304" pitchFamily="18" charset="0"/>
                <a:cs typeface="B Zar"/>
              </a:rPr>
              <a:t>اعضاء هیئت علمی بالینی</a:t>
            </a:r>
            <a:endParaRPr lang="fa-IR" b="1" dirty="0">
              <a:latin typeface="B Zar"/>
              <a:ea typeface="Times New Roman" panose="02020603050405020304" pitchFamily="18" charset="0"/>
              <a:cs typeface="B Zar"/>
            </a:endParaRPr>
          </a:p>
          <a:p>
            <a:pPr algn="ctr" rtl="1"/>
            <a:r>
              <a:rPr lang="fa-IR" b="1" dirty="0">
                <a:latin typeface="B Zar"/>
                <a:ea typeface="Times New Roman" panose="02020603050405020304" pitchFamily="18" charset="0"/>
              </a:rPr>
              <a:t>دکتر شیوا رفعتی در هفته انکالی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7551099"/>
              </p:ext>
            </p:extLst>
          </p:nvPr>
        </p:nvGraphicFramePr>
        <p:xfrm>
          <a:off x="1072341" y="1095430"/>
          <a:ext cx="8730780" cy="7234500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910191">
                  <a:extLst>
                    <a:ext uri="{9D8B030D-6E8A-4147-A177-3AD203B41FA5}">
                      <a16:colId xmlns:a16="http://schemas.microsoft.com/office/drawing/2014/main" val="2878400828"/>
                    </a:ext>
                  </a:extLst>
                </a:gridCol>
                <a:gridCol w="910191">
                  <a:extLst>
                    <a:ext uri="{9D8B030D-6E8A-4147-A177-3AD203B41FA5}">
                      <a16:colId xmlns:a16="http://schemas.microsoft.com/office/drawing/2014/main" val="2925557597"/>
                    </a:ext>
                  </a:extLst>
                </a:gridCol>
                <a:gridCol w="1297223">
                  <a:extLst>
                    <a:ext uri="{9D8B030D-6E8A-4147-A177-3AD203B41FA5}">
                      <a16:colId xmlns:a16="http://schemas.microsoft.com/office/drawing/2014/main" val="2647558920"/>
                    </a:ext>
                  </a:extLst>
                </a:gridCol>
                <a:gridCol w="1284945">
                  <a:extLst>
                    <a:ext uri="{9D8B030D-6E8A-4147-A177-3AD203B41FA5}">
                      <a16:colId xmlns:a16="http://schemas.microsoft.com/office/drawing/2014/main" val="4215201939"/>
                    </a:ext>
                  </a:extLst>
                </a:gridCol>
                <a:gridCol w="1276889">
                  <a:extLst>
                    <a:ext uri="{9D8B030D-6E8A-4147-A177-3AD203B41FA5}">
                      <a16:colId xmlns:a16="http://schemas.microsoft.com/office/drawing/2014/main" val="1114255133"/>
                    </a:ext>
                  </a:extLst>
                </a:gridCol>
                <a:gridCol w="135644">
                  <a:extLst>
                    <a:ext uri="{9D8B030D-6E8A-4147-A177-3AD203B41FA5}">
                      <a16:colId xmlns:a16="http://schemas.microsoft.com/office/drawing/2014/main" val="2012483442"/>
                    </a:ext>
                  </a:extLst>
                </a:gridCol>
                <a:gridCol w="135644">
                  <a:extLst>
                    <a:ext uri="{9D8B030D-6E8A-4147-A177-3AD203B41FA5}">
                      <a16:colId xmlns:a16="http://schemas.microsoft.com/office/drawing/2014/main" val="1364857155"/>
                    </a:ext>
                  </a:extLst>
                </a:gridCol>
                <a:gridCol w="488412">
                  <a:extLst>
                    <a:ext uri="{9D8B030D-6E8A-4147-A177-3AD203B41FA5}">
                      <a16:colId xmlns:a16="http://schemas.microsoft.com/office/drawing/2014/main" val="1158524410"/>
                    </a:ext>
                  </a:extLst>
                </a:gridCol>
                <a:gridCol w="1096479">
                  <a:extLst>
                    <a:ext uri="{9D8B030D-6E8A-4147-A177-3AD203B41FA5}">
                      <a16:colId xmlns:a16="http://schemas.microsoft.com/office/drawing/2014/main" val="1885999144"/>
                    </a:ext>
                  </a:extLst>
                </a:gridCol>
                <a:gridCol w="1195162">
                  <a:extLst>
                    <a:ext uri="{9D8B030D-6E8A-4147-A177-3AD203B41FA5}">
                      <a16:colId xmlns:a16="http://schemas.microsoft.com/office/drawing/2014/main" val="279612724"/>
                    </a:ext>
                  </a:extLst>
                </a:gridCol>
              </a:tblGrid>
              <a:tr h="868878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آنکال 24 ساعته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effectLst/>
                        </a:rPr>
                        <a:t>16 - 20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effectLst/>
                        </a:rPr>
                        <a:t>13</a:t>
                      </a:r>
                      <a:r>
                        <a:rPr lang="fa-IR" sz="2000" dirty="0">
                          <a:effectLst/>
                        </a:rPr>
                        <a:t>-</a:t>
                      </a:r>
                      <a:r>
                        <a:rPr lang="ar-SA" sz="2000" dirty="0">
                          <a:effectLst/>
                        </a:rPr>
                        <a:t>1</a:t>
                      </a:r>
                      <a:r>
                        <a:rPr lang="fa-IR" sz="2000" dirty="0">
                          <a:effectLst/>
                        </a:rPr>
                        <a:t>4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effectLst/>
                        </a:rPr>
                        <a:t>12 – 13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effectLst/>
                        </a:rPr>
                        <a:t>10 - 12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000" dirty="0">
                          <a:effectLst/>
                        </a:rPr>
                        <a:t>8/30</a:t>
                      </a:r>
                      <a:r>
                        <a:rPr lang="ar-SA" sz="2000" dirty="0">
                          <a:effectLst/>
                        </a:rPr>
                        <a:t> – 10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effectLst/>
                        </a:rPr>
                        <a:t>ساعت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2525360"/>
                  </a:ext>
                </a:extLst>
              </a:tr>
              <a:tr h="67574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هر چهار هفته یک بار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dirty="0">
                          <a:effectLst/>
                        </a:rPr>
                        <a:t>مشاوره با دانشجویان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 rowSpan="5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5400" dirty="0">
                          <a:effectLst/>
                        </a:rPr>
                        <a:t>ناهار و نماز</a:t>
                      </a:r>
                      <a:endParaRPr lang="en-US" sz="54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dirty="0">
                          <a:effectLst/>
                        </a:rPr>
                        <a:t>مطالعه و بررسی های علمی پژوهشی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effectLst/>
                        </a:rPr>
                        <a:t>کلاس درس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effectLst/>
                        </a:rPr>
                        <a:t>راند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>
                          <a:effectLst/>
                        </a:rPr>
                        <a:t>شنبه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extLst>
                  <a:ext uri="{0D108BD9-81ED-4DB2-BD59-A6C34878D82A}">
                    <a16:rowId xmlns:a16="http://schemas.microsoft.com/office/drawing/2014/main" val="2026823591"/>
                  </a:ext>
                </a:extLst>
              </a:tr>
              <a:tr h="60054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هر چهار هفته یک بار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effectLst/>
                        </a:rPr>
                        <a:t>درمانگاه آموزشی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dirty="0">
                          <a:effectLst/>
                        </a:rPr>
                        <a:t>گزارش صبحگاهی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effectLst/>
                        </a:rPr>
                        <a:t>یکشنبه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extLst>
                  <a:ext uri="{0D108BD9-81ED-4DB2-BD59-A6C34878D82A}">
                    <a16:rowId xmlns:a16="http://schemas.microsoft.com/office/drawing/2014/main" val="2032683091"/>
                  </a:ext>
                </a:extLst>
              </a:tr>
              <a:tr h="67574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هر چهار هفته یک بار</a:t>
                      </a:r>
                      <a:endParaRPr lang="en-US" sz="12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dirty="0">
                          <a:effectLst/>
                        </a:rPr>
                        <a:t>کلاس درس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effectLst/>
                        </a:rPr>
                        <a:t>راند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>
                          <a:effectLst/>
                        </a:rPr>
                        <a:t>دوشنبه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extLst>
                  <a:ext uri="{0D108BD9-81ED-4DB2-BD59-A6C34878D82A}">
                    <a16:rowId xmlns:a16="http://schemas.microsoft.com/office/drawing/2014/main" val="1434170473"/>
                  </a:ext>
                </a:extLst>
              </a:tr>
              <a:tr h="67574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هر چهار هفته یک بار</a:t>
                      </a:r>
                      <a:endParaRPr lang="en-US" sz="12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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dirty="0">
                          <a:effectLst/>
                        </a:rPr>
                        <a:t>جلسه گروه ماهانه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dirty="0">
                          <a:effectLst/>
                        </a:rPr>
                        <a:t>راندآموزشی</a:t>
                      </a:r>
                      <a:endParaRPr lang="fa-IR" sz="20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>
                          <a:effectLst/>
                        </a:rPr>
                        <a:t>سه شنبه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extLst>
                  <a:ext uri="{0D108BD9-81ED-4DB2-BD59-A6C34878D82A}">
                    <a16:rowId xmlns:a16="http://schemas.microsoft.com/office/drawing/2014/main" val="831781491"/>
                  </a:ext>
                </a:extLst>
              </a:tr>
              <a:tr h="67574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هر چهار هفته یک بار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dirty="0">
                          <a:effectLst/>
                        </a:rPr>
                        <a:t>مشاوره با دانشجویان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dirty="0">
                          <a:effectLst/>
                        </a:rPr>
                        <a:t>کلاس درس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dirty="0">
                          <a:effectLst/>
                        </a:rPr>
                        <a:t>راند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effectLst/>
                        </a:rPr>
                        <a:t>چهارشنبه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extLst>
                  <a:ext uri="{0D108BD9-81ED-4DB2-BD59-A6C34878D82A}">
                    <a16:rowId xmlns:a16="http://schemas.microsoft.com/office/drawing/2014/main" val="4282811414"/>
                  </a:ext>
                </a:extLst>
              </a:tr>
              <a:tr h="67574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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هر چهار هفته یک بار</a:t>
                      </a:r>
                      <a:endParaRPr lang="en-US" sz="12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/>
                    </a:p>
                  </a:txBody>
                  <a:tcPr marL="55122" marR="55122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پنج</a:t>
                      </a:r>
                      <a:r>
                        <a:rPr lang="fa-IR" sz="20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شنبه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3840157"/>
                  </a:ext>
                </a:extLst>
              </a:tr>
              <a:tr h="67574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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هر چهارهفته یک بار</a:t>
                      </a:r>
                      <a:endParaRPr lang="en-US" sz="12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 dirty="0"/>
                    </a:p>
                  </a:txBody>
                  <a:tcPr marL="55122" marR="55122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جمعه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39528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4271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rippl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E39E18-162D-59AB-5515-FC07649DF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24">
            <a:extLst>
              <a:ext uri="{FF2B5EF4-FFF2-40B4-BE49-F238E27FC236}">
                <a16:creationId xmlns:a16="http://schemas.microsoft.com/office/drawing/2014/main" id="{70499FB6-4C31-67DA-7E8F-6FA480A87EE9}"/>
              </a:ext>
            </a:extLst>
          </p:cNvPr>
          <p:cNvSpPr/>
          <p:nvPr/>
        </p:nvSpPr>
        <p:spPr>
          <a:xfrm flipH="1">
            <a:off x="656431" y="217487"/>
            <a:ext cx="168275" cy="165335"/>
          </a:xfrm>
          <a:custGeom>
            <a:avLst/>
            <a:gdLst>
              <a:gd name="connsiteX0" fmla="*/ 363583 w 363583"/>
              <a:gd name="connsiteY0" fmla="*/ 0 h 357051"/>
              <a:gd name="connsiteX1" fmla="*/ 0 w 363583"/>
              <a:gd name="connsiteY1" fmla="*/ 0 h 357051"/>
              <a:gd name="connsiteX2" fmla="*/ 0 w 363583"/>
              <a:gd name="connsiteY2" fmla="*/ 357051 h 357051"/>
              <a:gd name="connsiteX3" fmla="*/ 110069 w 363583"/>
              <a:gd name="connsiteY3" fmla="*/ 357051 h 357051"/>
              <a:gd name="connsiteX4" fmla="*/ 110069 w 363583"/>
              <a:gd name="connsiteY4" fmla="*/ 94608 h 357051"/>
              <a:gd name="connsiteX5" fmla="*/ 363583 w 363583"/>
              <a:gd name="connsiteY5" fmla="*/ 94608 h 357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3583" h="357051">
                <a:moveTo>
                  <a:pt x="363583" y="0"/>
                </a:moveTo>
                <a:lnTo>
                  <a:pt x="0" y="0"/>
                </a:lnTo>
                <a:lnTo>
                  <a:pt x="0" y="357051"/>
                </a:lnTo>
                <a:lnTo>
                  <a:pt x="110069" y="357051"/>
                </a:lnTo>
                <a:lnTo>
                  <a:pt x="110069" y="94608"/>
                </a:lnTo>
                <a:lnTo>
                  <a:pt x="363583" y="94608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latin typeface="Calibri"/>
              <a:ea typeface="幼圆"/>
            </a:endParaRPr>
          </a:p>
        </p:txBody>
      </p:sp>
      <p:sp>
        <p:nvSpPr>
          <p:cNvPr id="3" name="任意多边形 23">
            <a:extLst>
              <a:ext uri="{FF2B5EF4-FFF2-40B4-BE49-F238E27FC236}">
                <a16:creationId xmlns:a16="http://schemas.microsoft.com/office/drawing/2014/main" id="{68E582E1-E71D-59CA-86FD-0DC86436047F}"/>
              </a:ext>
            </a:extLst>
          </p:cNvPr>
          <p:cNvSpPr/>
          <p:nvPr/>
        </p:nvSpPr>
        <p:spPr>
          <a:xfrm flipH="1">
            <a:off x="656431" y="595549"/>
            <a:ext cx="168275" cy="171214"/>
          </a:xfrm>
          <a:custGeom>
            <a:avLst/>
            <a:gdLst>
              <a:gd name="connsiteX0" fmla="*/ 110069 w 363583"/>
              <a:gd name="connsiteY0" fmla="*/ 0 h 370309"/>
              <a:gd name="connsiteX1" fmla="*/ 0 w 363583"/>
              <a:gd name="connsiteY1" fmla="*/ 0 h 370309"/>
              <a:gd name="connsiteX2" fmla="*/ 0 w 363583"/>
              <a:gd name="connsiteY2" fmla="*/ 370309 h 370309"/>
              <a:gd name="connsiteX3" fmla="*/ 363583 w 363583"/>
              <a:gd name="connsiteY3" fmla="*/ 370309 h 370309"/>
              <a:gd name="connsiteX4" fmla="*/ 363583 w 363583"/>
              <a:gd name="connsiteY4" fmla="*/ 275701 h 370309"/>
              <a:gd name="connsiteX5" fmla="*/ 110069 w 363583"/>
              <a:gd name="connsiteY5" fmla="*/ 275701 h 370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3583" h="370309">
                <a:moveTo>
                  <a:pt x="110069" y="0"/>
                </a:moveTo>
                <a:lnTo>
                  <a:pt x="0" y="0"/>
                </a:lnTo>
                <a:lnTo>
                  <a:pt x="0" y="370309"/>
                </a:lnTo>
                <a:lnTo>
                  <a:pt x="363583" y="370309"/>
                </a:lnTo>
                <a:lnTo>
                  <a:pt x="363583" y="275701"/>
                </a:lnTo>
                <a:lnTo>
                  <a:pt x="110069" y="275701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latin typeface="Calibri"/>
              <a:ea typeface="幼圆"/>
            </a:endParaRPr>
          </a:p>
        </p:txBody>
      </p:sp>
      <p:sp>
        <p:nvSpPr>
          <p:cNvPr id="6" name="任意多边形 12">
            <a:extLst>
              <a:ext uri="{FF2B5EF4-FFF2-40B4-BE49-F238E27FC236}">
                <a16:creationId xmlns:a16="http://schemas.microsoft.com/office/drawing/2014/main" id="{78BCDDF3-9EF2-1646-8D26-C95229D10326}"/>
              </a:ext>
            </a:extLst>
          </p:cNvPr>
          <p:cNvSpPr/>
          <p:nvPr/>
        </p:nvSpPr>
        <p:spPr>
          <a:xfrm>
            <a:off x="209550" y="217489"/>
            <a:ext cx="168275" cy="515847"/>
          </a:xfrm>
          <a:custGeom>
            <a:avLst/>
            <a:gdLst>
              <a:gd name="connsiteX0" fmla="*/ 0 w 363583"/>
              <a:gd name="connsiteY0" fmla="*/ 0 h 1323703"/>
              <a:gd name="connsiteX1" fmla="*/ 363583 w 363583"/>
              <a:gd name="connsiteY1" fmla="*/ 0 h 1323703"/>
              <a:gd name="connsiteX2" fmla="*/ 363583 w 363583"/>
              <a:gd name="connsiteY2" fmla="*/ 112347 h 1323703"/>
              <a:gd name="connsiteX3" fmla="*/ 110069 w 363583"/>
              <a:gd name="connsiteY3" fmla="*/ 112347 h 1323703"/>
              <a:gd name="connsiteX4" fmla="*/ 110069 w 363583"/>
              <a:gd name="connsiteY4" fmla="*/ 1211356 h 1323703"/>
              <a:gd name="connsiteX5" fmla="*/ 363583 w 363583"/>
              <a:gd name="connsiteY5" fmla="*/ 1211356 h 1323703"/>
              <a:gd name="connsiteX6" fmla="*/ 363583 w 363583"/>
              <a:gd name="connsiteY6" fmla="*/ 1323703 h 1323703"/>
              <a:gd name="connsiteX7" fmla="*/ 0 w 363583"/>
              <a:gd name="connsiteY7" fmla="*/ 1323703 h 1323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3583" h="1323703">
                <a:moveTo>
                  <a:pt x="0" y="0"/>
                </a:moveTo>
                <a:lnTo>
                  <a:pt x="363583" y="0"/>
                </a:lnTo>
                <a:lnTo>
                  <a:pt x="363583" y="112347"/>
                </a:lnTo>
                <a:lnTo>
                  <a:pt x="110069" y="112347"/>
                </a:lnTo>
                <a:lnTo>
                  <a:pt x="110069" y="1211356"/>
                </a:lnTo>
                <a:lnTo>
                  <a:pt x="363583" y="1211356"/>
                </a:lnTo>
                <a:lnTo>
                  <a:pt x="363583" y="1323703"/>
                </a:lnTo>
                <a:lnTo>
                  <a:pt x="0" y="1323703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latin typeface="Calibri"/>
              <a:ea typeface="幼圆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71B6093-9FA5-1FB5-5CC9-E5124794CF0C}"/>
              </a:ext>
            </a:extLst>
          </p:cNvPr>
          <p:cNvSpPr/>
          <p:nvPr/>
        </p:nvSpPr>
        <p:spPr>
          <a:xfrm>
            <a:off x="3549179" y="185253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rtl="1"/>
            <a:r>
              <a:rPr lang="fa-IR" b="1" dirty="0">
                <a:latin typeface="B Zar"/>
                <a:ea typeface="Times New Roman" panose="02020603050405020304" pitchFamily="18" charset="0"/>
                <a:cs typeface="B Zar"/>
              </a:rPr>
              <a:t>ساعات کاری هفتگی </a:t>
            </a:r>
            <a:r>
              <a:rPr lang="ar-SA" b="1" dirty="0">
                <a:latin typeface="B Zar"/>
                <a:ea typeface="Times New Roman" panose="02020603050405020304" pitchFamily="18" charset="0"/>
                <a:cs typeface="B Zar"/>
              </a:rPr>
              <a:t>اعضاء هیئت علمی بالینی</a:t>
            </a:r>
            <a:endParaRPr lang="fa-IR" b="1" dirty="0">
              <a:latin typeface="B Zar"/>
              <a:ea typeface="Times New Roman" panose="02020603050405020304" pitchFamily="18" charset="0"/>
              <a:cs typeface="B Zar"/>
            </a:endParaRPr>
          </a:p>
          <a:p>
            <a:pPr algn="ctr" rtl="1"/>
            <a:r>
              <a:rPr lang="fa-IR" b="1" dirty="0">
                <a:latin typeface="B Zar"/>
                <a:ea typeface="Times New Roman" panose="02020603050405020304" pitchFamily="18" charset="0"/>
              </a:rPr>
              <a:t>دکتر کاظمی در هفته انکالی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12B167F-BA06-C947-B717-9496EC9ADB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1286416"/>
              </p:ext>
            </p:extLst>
          </p:nvPr>
        </p:nvGraphicFramePr>
        <p:xfrm>
          <a:off x="4344458" y="766763"/>
          <a:ext cx="4328230" cy="5150100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706800">
                  <a:extLst>
                    <a:ext uri="{9D8B030D-6E8A-4147-A177-3AD203B41FA5}">
                      <a16:colId xmlns:a16="http://schemas.microsoft.com/office/drawing/2014/main" val="1114255133"/>
                    </a:ext>
                  </a:extLst>
                </a:gridCol>
                <a:gridCol w="705733">
                  <a:extLst>
                    <a:ext uri="{9D8B030D-6E8A-4147-A177-3AD203B41FA5}">
                      <a16:colId xmlns:a16="http://schemas.microsoft.com/office/drawing/2014/main" val="2012483442"/>
                    </a:ext>
                  </a:extLst>
                </a:gridCol>
                <a:gridCol w="624056">
                  <a:extLst>
                    <a:ext uri="{9D8B030D-6E8A-4147-A177-3AD203B41FA5}">
                      <a16:colId xmlns:a16="http://schemas.microsoft.com/office/drawing/2014/main" val="1364857155"/>
                    </a:ext>
                  </a:extLst>
                </a:gridCol>
                <a:gridCol w="84227">
                  <a:extLst>
                    <a:ext uri="{9D8B030D-6E8A-4147-A177-3AD203B41FA5}">
                      <a16:colId xmlns:a16="http://schemas.microsoft.com/office/drawing/2014/main" val="1885999144"/>
                    </a:ext>
                  </a:extLst>
                </a:gridCol>
                <a:gridCol w="1012252">
                  <a:extLst>
                    <a:ext uri="{9D8B030D-6E8A-4147-A177-3AD203B41FA5}">
                      <a16:colId xmlns:a16="http://schemas.microsoft.com/office/drawing/2014/main" val="3783481234"/>
                    </a:ext>
                  </a:extLst>
                </a:gridCol>
                <a:gridCol w="1195162">
                  <a:extLst>
                    <a:ext uri="{9D8B030D-6E8A-4147-A177-3AD203B41FA5}">
                      <a16:colId xmlns:a16="http://schemas.microsoft.com/office/drawing/2014/main" val="279612724"/>
                    </a:ext>
                  </a:extLst>
                </a:gridCol>
              </a:tblGrid>
              <a:tr h="868878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effectLst/>
                        </a:rPr>
                        <a:t>10 - 12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effectLst/>
                        </a:rPr>
                        <a:t>8 – 10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effectLst/>
                        </a:rPr>
                        <a:t>ساعت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2525360"/>
                  </a:ext>
                </a:extLst>
              </a:tr>
              <a:tr h="67574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dirty="0">
                          <a:effectLst/>
                        </a:rPr>
                        <a:t>کلاس درس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>
                          <a:effectLst/>
                        </a:rPr>
                        <a:t>شنبه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extLst>
                  <a:ext uri="{0D108BD9-81ED-4DB2-BD59-A6C34878D82A}">
                    <a16:rowId xmlns:a16="http://schemas.microsoft.com/office/drawing/2014/main" val="2026823591"/>
                  </a:ext>
                </a:extLst>
              </a:tr>
              <a:tr h="60054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>
                          <a:effectLst/>
                        </a:rPr>
                        <a:t>گزارش صبحگاهی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effectLst/>
                        </a:rPr>
                        <a:t>یکشنبه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extLst>
                  <a:ext uri="{0D108BD9-81ED-4DB2-BD59-A6C34878D82A}">
                    <a16:rowId xmlns:a16="http://schemas.microsoft.com/office/drawing/2014/main" val="2032683091"/>
                  </a:ext>
                </a:extLst>
              </a:tr>
              <a:tr h="675742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dirty="0">
                          <a:effectLst/>
                        </a:rPr>
                        <a:t>کلاس درس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>
                          <a:effectLst/>
                        </a:rPr>
                        <a:t>دوشنبه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extLst>
                  <a:ext uri="{0D108BD9-81ED-4DB2-BD59-A6C34878D82A}">
                    <a16:rowId xmlns:a16="http://schemas.microsoft.com/office/drawing/2014/main" val="1434170473"/>
                  </a:ext>
                </a:extLst>
              </a:tr>
              <a:tr h="675742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dirty="0">
                          <a:effectLst/>
                        </a:rPr>
                        <a:t>جلسه گروه ماهانه</a:t>
                      </a:r>
                      <a:endParaRPr lang="fa-IR" sz="2000" dirty="0">
                        <a:effectLst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dirty="0">
                          <a:effectLst/>
                        </a:rPr>
                        <a:t>کلاس درس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dirty="0">
                          <a:effectLst/>
                        </a:rPr>
                        <a:t>کلاس درس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effectLst/>
                        </a:rPr>
                        <a:t> 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>
                          <a:effectLst/>
                        </a:rPr>
                        <a:t>سه شنبه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extLst>
                  <a:ext uri="{0D108BD9-81ED-4DB2-BD59-A6C34878D82A}">
                    <a16:rowId xmlns:a16="http://schemas.microsoft.com/office/drawing/2014/main" val="831781491"/>
                  </a:ext>
                </a:extLst>
              </a:tr>
              <a:tr h="675742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effectLst/>
                        </a:rPr>
                        <a:t>چهارشنبه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extLst>
                  <a:ext uri="{0D108BD9-81ED-4DB2-BD59-A6C34878D82A}">
                    <a16:rowId xmlns:a16="http://schemas.microsoft.com/office/drawing/2014/main" val="42828114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5515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rippl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E39E18-162D-59AB-5515-FC07649DF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24">
            <a:extLst>
              <a:ext uri="{FF2B5EF4-FFF2-40B4-BE49-F238E27FC236}">
                <a16:creationId xmlns:a16="http://schemas.microsoft.com/office/drawing/2014/main" id="{70499FB6-4C31-67DA-7E8F-6FA480A87EE9}"/>
              </a:ext>
            </a:extLst>
          </p:cNvPr>
          <p:cNvSpPr/>
          <p:nvPr/>
        </p:nvSpPr>
        <p:spPr>
          <a:xfrm flipH="1">
            <a:off x="656431" y="217487"/>
            <a:ext cx="168275" cy="165335"/>
          </a:xfrm>
          <a:custGeom>
            <a:avLst/>
            <a:gdLst>
              <a:gd name="connsiteX0" fmla="*/ 363583 w 363583"/>
              <a:gd name="connsiteY0" fmla="*/ 0 h 357051"/>
              <a:gd name="connsiteX1" fmla="*/ 0 w 363583"/>
              <a:gd name="connsiteY1" fmla="*/ 0 h 357051"/>
              <a:gd name="connsiteX2" fmla="*/ 0 w 363583"/>
              <a:gd name="connsiteY2" fmla="*/ 357051 h 357051"/>
              <a:gd name="connsiteX3" fmla="*/ 110069 w 363583"/>
              <a:gd name="connsiteY3" fmla="*/ 357051 h 357051"/>
              <a:gd name="connsiteX4" fmla="*/ 110069 w 363583"/>
              <a:gd name="connsiteY4" fmla="*/ 94608 h 357051"/>
              <a:gd name="connsiteX5" fmla="*/ 363583 w 363583"/>
              <a:gd name="connsiteY5" fmla="*/ 94608 h 357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3583" h="357051">
                <a:moveTo>
                  <a:pt x="363583" y="0"/>
                </a:moveTo>
                <a:lnTo>
                  <a:pt x="0" y="0"/>
                </a:lnTo>
                <a:lnTo>
                  <a:pt x="0" y="357051"/>
                </a:lnTo>
                <a:lnTo>
                  <a:pt x="110069" y="357051"/>
                </a:lnTo>
                <a:lnTo>
                  <a:pt x="110069" y="94608"/>
                </a:lnTo>
                <a:lnTo>
                  <a:pt x="363583" y="94608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latin typeface="Calibri"/>
              <a:ea typeface="幼圆"/>
            </a:endParaRPr>
          </a:p>
        </p:txBody>
      </p:sp>
      <p:sp>
        <p:nvSpPr>
          <p:cNvPr id="3" name="任意多边形 23">
            <a:extLst>
              <a:ext uri="{FF2B5EF4-FFF2-40B4-BE49-F238E27FC236}">
                <a16:creationId xmlns:a16="http://schemas.microsoft.com/office/drawing/2014/main" id="{68E582E1-E71D-59CA-86FD-0DC86436047F}"/>
              </a:ext>
            </a:extLst>
          </p:cNvPr>
          <p:cNvSpPr/>
          <p:nvPr/>
        </p:nvSpPr>
        <p:spPr>
          <a:xfrm flipH="1">
            <a:off x="656431" y="595549"/>
            <a:ext cx="168275" cy="171214"/>
          </a:xfrm>
          <a:custGeom>
            <a:avLst/>
            <a:gdLst>
              <a:gd name="connsiteX0" fmla="*/ 110069 w 363583"/>
              <a:gd name="connsiteY0" fmla="*/ 0 h 370309"/>
              <a:gd name="connsiteX1" fmla="*/ 0 w 363583"/>
              <a:gd name="connsiteY1" fmla="*/ 0 h 370309"/>
              <a:gd name="connsiteX2" fmla="*/ 0 w 363583"/>
              <a:gd name="connsiteY2" fmla="*/ 370309 h 370309"/>
              <a:gd name="connsiteX3" fmla="*/ 363583 w 363583"/>
              <a:gd name="connsiteY3" fmla="*/ 370309 h 370309"/>
              <a:gd name="connsiteX4" fmla="*/ 363583 w 363583"/>
              <a:gd name="connsiteY4" fmla="*/ 275701 h 370309"/>
              <a:gd name="connsiteX5" fmla="*/ 110069 w 363583"/>
              <a:gd name="connsiteY5" fmla="*/ 275701 h 370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3583" h="370309">
                <a:moveTo>
                  <a:pt x="110069" y="0"/>
                </a:moveTo>
                <a:lnTo>
                  <a:pt x="0" y="0"/>
                </a:lnTo>
                <a:lnTo>
                  <a:pt x="0" y="370309"/>
                </a:lnTo>
                <a:lnTo>
                  <a:pt x="363583" y="370309"/>
                </a:lnTo>
                <a:lnTo>
                  <a:pt x="363583" y="275701"/>
                </a:lnTo>
                <a:lnTo>
                  <a:pt x="110069" y="275701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latin typeface="Calibri"/>
              <a:ea typeface="幼圆"/>
            </a:endParaRPr>
          </a:p>
        </p:txBody>
      </p:sp>
      <p:sp>
        <p:nvSpPr>
          <p:cNvPr id="6" name="任意多边形 12">
            <a:extLst>
              <a:ext uri="{FF2B5EF4-FFF2-40B4-BE49-F238E27FC236}">
                <a16:creationId xmlns:a16="http://schemas.microsoft.com/office/drawing/2014/main" id="{78BCDDF3-9EF2-1646-8D26-C95229D10326}"/>
              </a:ext>
            </a:extLst>
          </p:cNvPr>
          <p:cNvSpPr/>
          <p:nvPr/>
        </p:nvSpPr>
        <p:spPr>
          <a:xfrm>
            <a:off x="209550" y="217489"/>
            <a:ext cx="168275" cy="515847"/>
          </a:xfrm>
          <a:custGeom>
            <a:avLst/>
            <a:gdLst>
              <a:gd name="connsiteX0" fmla="*/ 0 w 363583"/>
              <a:gd name="connsiteY0" fmla="*/ 0 h 1323703"/>
              <a:gd name="connsiteX1" fmla="*/ 363583 w 363583"/>
              <a:gd name="connsiteY1" fmla="*/ 0 h 1323703"/>
              <a:gd name="connsiteX2" fmla="*/ 363583 w 363583"/>
              <a:gd name="connsiteY2" fmla="*/ 112347 h 1323703"/>
              <a:gd name="connsiteX3" fmla="*/ 110069 w 363583"/>
              <a:gd name="connsiteY3" fmla="*/ 112347 h 1323703"/>
              <a:gd name="connsiteX4" fmla="*/ 110069 w 363583"/>
              <a:gd name="connsiteY4" fmla="*/ 1211356 h 1323703"/>
              <a:gd name="connsiteX5" fmla="*/ 363583 w 363583"/>
              <a:gd name="connsiteY5" fmla="*/ 1211356 h 1323703"/>
              <a:gd name="connsiteX6" fmla="*/ 363583 w 363583"/>
              <a:gd name="connsiteY6" fmla="*/ 1323703 h 1323703"/>
              <a:gd name="connsiteX7" fmla="*/ 0 w 363583"/>
              <a:gd name="connsiteY7" fmla="*/ 1323703 h 1323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3583" h="1323703">
                <a:moveTo>
                  <a:pt x="0" y="0"/>
                </a:moveTo>
                <a:lnTo>
                  <a:pt x="363583" y="0"/>
                </a:lnTo>
                <a:lnTo>
                  <a:pt x="363583" y="112347"/>
                </a:lnTo>
                <a:lnTo>
                  <a:pt x="110069" y="112347"/>
                </a:lnTo>
                <a:lnTo>
                  <a:pt x="110069" y="1211356"/>
                </a:lnTo>
                <a:lnTo>
                  <a:pt x="363583" y="1211356"/>
                </a:lnTo>
                <a:lnTo>
                  <a:pt x="363583" y="1323703"/>
                </a:lnTo>
                <a:lnTo>
                  <a:pt x="0" y="1323703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latin typeface="Calibri"/>
              <a:ea typeface="幼圆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71B6093-9FA5-1FB5-5CC9-E5124794CF0C}"/>
              </a:ext>
            </a:extLst>
          </p:cNvPr>
          <p:cNvSpPr/>
          <p:nvPr/>
        </p:nvSpPr>
        <p:spPr>
          <a:xfrm>
            <a:off x="3549179" y="185253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rtl="1"/>
            <a:r>
              <a:rPr lang="fa-IR" b="1" dirty="0">
                <a:latin typeface="B Zar"/>
                <a:ea typeface="Times New Roman" panose="02020603050405020304" pitchFamily="18" charset="0"/>
                <a:cs typeface="B Zar"/>
              </a:rPr>
              <a:t>ساعات کاری هفتگی </a:t>
            </a:r>
            <a:r>
              <a:rPr lang="ar-SA" b="1" dirty="0">
                <a:latin typeface="B Zar"/>
                <a:ea typeface="Times New Roman" panose="02020603050405020304" pitchFamily="18" charset="0"/>
                <a:cs typeface="B Zar"/>
              </a:rPr>
              <a:t>اعضاء هیئت علمی بالینی</a:t>
            </a:r>
            <a:endParaRPr lang="fa-IR" b="1" dirty="0">
              <a:latin typeface="B Zar"/>
              <a:ea typeface="Times New Roman" panose="02020603050405020304" pitchFamily="18" charset="0"/>
              <a:cs typeface="B Zar"/>
            </a:endParaRPr>
          </a:p>
          <a:p>
            <a:pPr algn="ctr" rtl="1"/>
            <a:r>
              <a:rPr lang="fa-IR" b="1" dirty="0">
                <a:latin typeface="B Zar"/>
                <a:ea typeface="Times New Roman" panose="02020603050405020304" pitchFamily="18" charset="0"/>
              </a:rPr>
              <a:t>دکتر اخوی در هفته انکالی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12B167F-BA06-C947-B717-9496EC9ADB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4521625"/>
              </p:ext>
            </p:extLst>
          </p:nvPr>
        </p:nvGraphicFramePr>
        <p:xfrm>
          <a:off x="1072341" y="1095430"/>
          <a:ext cx="8730780" cy="7430080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910191">
                  <a:extLst>
                    <a:ext uri="{9D8B030D-6E8A-4147-A177-3AD203B41FA5}">
                      <a16:colId xmlns:a16="http://schemas.microsoft.com/office/drawing/2014/main" val="2878400828"/>
                    </a:ext>
                  </a:extLst>
                </a:gridCol>
                <a:gridCol w="910191">
                  <a:extLst>
                    <a:ext uri="{9D8B030D-6E8A-4147-A177-3AD203B41FA5}">
                      <a16:colId xmlns:a16="http://schemas.microsoft.com/office/drawing/2014/main" val="2925557597"/>
                    </a:ext>
                  </a:extLst>
                </a:gridCol>
                <a:gridCol w="1297223">
                  <a:extLst>
                    <a:ext uri="{9D8B030D-6E8A-4147-A177-3AD203B41FA5}">
                      <a16:colId xmlns:a16="http://schemas.microsoft.com/office/drawing/2014/main" val="2647558920"/>
                    </a:ext>
                  </a:extLst>
                </a:gridCol>
                <a:gridCol w="1284945">
                  <a:extLst>
                    <a:ext uri="{9D8B030D-6E8A-4147-A177-3AD203B41FA5}">
                      <a16:colId xmlns:a16="http://schemas.microsoft.com/office/drawing/2014/main" val="4215201939"/>
                    </a:ext>
                  </a:extLst>
                </a:gridCol>
                <a:gridCol w="706800">
                  <a:extLst>
                    <a:ext uri="{9D8B030D-6E8A-4147-A177-3AD203B41FA5}">
                      <a16:colId xmlns:a16="http://schemas.microsoft.com/office/drawing/2014/main" val="1114255133"/>
                    </a:ext>
                  </a:extLst>
                </a:gridCol>
                <a:gridCol w="705733">
                  <a:extLst>
                    <a:ext uri="{9D8B030D-6E8A-4147-A177-3AD203B41FA5}">
                      <a16:colId xmlns:a16="http://schemas.microsoft.com/office/drawing/2014/main" val="2012483442"/>
                    </a:ext>
                  </a:extLst>
                </a:gridCol>
                <a:gridCol w="624056">
                  <a:extLst>
                    <a:ext uri="{9D8B030D-6E8A-4147-A177-3AD203B41FA5}">
                      <a16:colId xmlns:a16="http://schemas.microsoft.com/office/drawing/2014/main" val="1364857155"/>
                    </a:ext>
                  </a:extLst>
                </a:gridCol>
                <a:gridCol w="84227">
                  <a:extLst>
                    <a:ext uri="{9D8B030D-6E8A-4147-A177-3AD203B41FA5}">
                      <a16:colId xmlns:a16="http://schemas.microsoft.com/office/drawing/2014/main" val="1885999144"/>
                    </a:ext>
                  </a:extLst>
                </a:gridCol>
                <a:gridCol w="1012252">
                  <a:extLst>
                    <a:ext uri="{9D8B030D-6E8A-4147-A177-3AD203B41FA5}">
                      <a16:colId xmlns:a16="http://schemas.microsoft.com/office/drawing/2014/main" val="3783481234"/>
                    </a:ext>
                  </a:extLst>
                </a:gridCol>
                <a:gridCol w="1195162">
                  <a:extLst>
                    <a:ext uri="{9D8B030D-6E8A-4147-A177-3AD203B41FA5}">
                      <a16:colId xmlns:a16="http://schemas.microsoft.com/office/drawing/2014/main" val="279612724"/>
                    </a:ext>
                  </a:extLst>
                </a:gridCol>
              </a:tblGrid>
              <a:tr h="868878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آنکال 24 ساعته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effectLst/>
                        </a:rPr>
                        <a:t>16 - 20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effectLst/>
                        </a:rPr>
                        <a:t>13</a:t>
                      </a:r>
                      <a:r>
                        <a:rPr lang="fa-IR" sz="2000" dirty="0">
                          <a:effectLst/>
                        </a:rPr>
                        <a:t>-</a:t>
                      </a:r>
                      <a:r>
                        <a:rPr lang="ar-SA" sz="2000" dirty="0">
                          <a:effectLst/>
                        </a:rPr>
                        <a:t>1</a:t>
                      </a:r>
                      <a:r>
                        <a:rPr lang="fa-IR" sz="2000" dirty="0">
                          <a:effectLst/>
                        </a:rPr>
                        <a:t>4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effectLst/>
                        </a:rPr>
                        <a:t>12 – 13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effectLst/>
                        </a:rPr>
                        <a:t>10 - 12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000" dirty="0">
                          <a:effectLst/>
                        </a:rPr>
                        <a:t>8/30</a:t>
                      </a:r>
                      <a:r>
                        <a:rPr lang="ar-SA" sz="2000" dirty="0">
                          <a:effectLst/>
                        </a:rPr>
                        <a:t> – 10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effectLst/>
                        </a:rPr>
                        <a:t>ساعت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2525360"/>
                  </a:ext>
                </a:extLst>
              </a:tr>
              <a:tr h="67574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هر چهار هفته یک بار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dirty="0">
                          <a:effectLst/>
                        </a:rPr>
                        <a:t>مشاوره با دانشجویان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 rowSpan="5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5400" dirty="0">
                          <a:effectLst/>
                        </a:rPr>
                        <a:t>ناهار و نماز</a:t>
                      </a:r>
                      <a:endParaRPr lang="en-US" sz="54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dirty="0">
                          <a:effectLst/>
                        </a:rPr>
                        <a:t>کلاس درس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effectLst/>
                        </a:rPr>
                        <a:t>راند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>
                          <a:effectLst/>
                        </a:rPr>
                        <a:t>شنبه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extLst>
                  <a:ext uri="{0D108BD9-81ED-4DB2-BD59-A6C34878D82A}">
                    <a16:rowId xmlns:a16="http://schemas.microsoft.com/office/drawing/2014/main" val="2026823591"/>
                  </a:ext>
                </a:extLst>
              </a:tr>
              <a:tr h="60054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هر چهار هفته یک بار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dirty="0">
                          <a:effectLst/>
                        </a:rPr>
                        <a:t>کلاس درس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>
                          <a:effectLst/>
                        </a:rPr>
                        <a:t>گزارش صبحگاهی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effectLst/>
                        </a:rPr>
                        <a:t>یکشنبه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extLst>
                  <a:ext uri="{0D108BD9-81ED-4DB2-BD59-A6C34878D82A}">
                    <a16:rowId xmlns:a16="http://schemas.microsoft.com/office/drawing/2014/main" val="2032683091"/>
                  </a:ext>
                </a:extLst>
              </a:tr>
              <a:tr h="67574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هر چهار هفته یک بار</a:t>
                      </a:r>
                      <a:endParaRPr lang="en-US" sz="12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dirty="0">
                          <a:effectLst/>
                        </a:rPr>
                        <a:t>درمانگاه آموزشی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effectLst/>
                        </a:rPr>
                        <a:t>راند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>
                          <a:effectLst/>
                        </a:rPr>
                        <a:t>دوشنبه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extLst>
                  <a:ext uri="{0D108BD9-81ED-4DB2-BD59-A6C34878D82A}">
                    <a16:rowId xmlns:a16="http://schemas.microsoft.com/office/drawing/2014/main" val="1434170473"/>
                  </a:ext>
                </a:extLst>
              </a:tr>
              <a:tr h="67574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هر چهار هفته یک بار</a:t>
                      </a: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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dirty="0">
                          <a:effectLst/>
                        </a:rPr>
                        <a:t>جلسه گروه ماهانه</a:t>
                      </a:r>
                      <a:endParaRPr lang="fa-IR" sz="2000" dirty="0">
                        <a:effectLst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dirty="0">
                          <a:effectLst/>
                        </a:rPr>
                        <a:t>کلاس درس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effectLst/>
                        </a:rPr>
                        <a:t> آموزشی</a:t>
                      </a:r>
                      <a:endParaRPr lang="fa-IR" sz="20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effectLst/>
                        </a:rPr>
                        <a:t>راند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>
                          <a:effectLst/>
                        </a:rPr>
                        <a:t>سه شنبه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extLst>
                  <a:ext uri="{0D108BD9-81ED-4DB2-BD59-A6C34878D82A}">
                    <a16:rowId xmlns:a16="http://schemas.microsoft.com/office/drawing/2014/main" val="831781491"/>
                  </a:ext>
                </a:extLst>
              </a:tr>
              <a:tr h="67574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هر چهار هفته یک بار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dirty="0">
                          <a:effectLst/>
                        </a:rPr>
                        <a:t>مشاوره با دانشجویان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dirty="0">
                          <a:effectLst/>
                        </a:rPr>
                        <a:t>کلاس درس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effectLst/>
                        </a:rPr>
                        <a:t>راند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effectLst/>
                        </a:rPr>
                        <a:t>چهارشنبه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extLst>
                  <a:ext uri="{0D108BD9-81ED-4DB2-BD59-A6C34878D82A}">
                    <a16:rowId xmlns:a16="http://schemas.microsoft.com/office/drawing/2014/main" val="4282811414"/>
                  </a:ext>
                </a:extLst>
              </a:tr>
              <a:tr h="67574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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هر چهار هفته یک بار</a:t>
                      </a:r>
                      <a:endParaRPr lang="en-US" sz="12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پنج</a:t>
                      </a:r>
                      <a:r>
                        <a:rPr lang="fa-IR" sz="20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شنبه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3840157"/>
                  </a:ext>
                </a:extLst>
              </a:tr>
              <a:tr h="67574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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هر چهارهفته یک بار</a:t>
                      </a:r>
                      <a:endParaRPr lang="en-US" sz="12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جمعه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39528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0674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rippl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8AC7F2-C27B-E95D-209F-D6979B5636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24">
            <a:extLst>
              <a:ext uri="{FF2B5EF4-FFF2-40B4-BE49-F238E27FC236}">
                <a16:creationId xmlns:a16="http://schemas.microsoft.com/office/drawing/2014/main" id="{3066D96E-7810-AA0B-BD76-48C715C2E4D3}"/>
              </a:ext>
            </a:extLst>
          </p:cNvPr>
          <p:cNvSpPr/>
          <p:nvPr/>
        </p:nvSpPr>
        <p:spPr>
          <a:xfrm flipH="1">
            <a:off x="656431" y="217487"/>
            <a:ext cx="168275" cy="165335"/>
          </a:xfrm>
          <a:custGeom>
            <a:avLst/>
            <a:gdLst>
              <a:gd name="connsiteX0" fmla="*/ 363583 w 363583"/>
              <a:gd name="connsiteY0" fmla="*/ 0 h 357051"/>
              <a:gd name="connsiteX1" fmla="*/ 0 w 363583"/>
              <a:gd name="connsiteY1" fmla="*/ 0 h 357051"/>
              <a:gd name="connsiteX2" fmla="*/ 0 w 363583"/>
              <a:gd name="connsiteY2" fmla="*/ 357051 h 357051"/>
              <a:gd name="connsiteX3" fmla="*/ 110069 w 363583"/>
              <a:gd name="connsiteY3" fmla="*/ 357051 h 357051"/>
              <a:gd name="connsiteX4" fmla="*/ 110069 w 363583"/>
              <a:gd name="connsiteY4" fmla="*/ 94608 h 357051"/>
              <a:gd name="connsiteX5" fmla="*/ 363583 w 363583"/>
              <a:gd name="connsiteY5" fmla="*/ 94608 h 357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3583" h="357051">
                <a:moveTo>
                  <a:pt x="363583" y="0"/>
                </a:moveTo>
                <a:lnTo>
                  <a:pt x="0" y="0"/>
                </a:lnTo>
                <a:lnTo>
                  <a:pt x="0" y="357051"/>
                </a:lnTo>
                <a:lnTo>
                  <a:pt x="110069" y="357051"/>
                </a:lnTo>
                <a:lnTo>
                  <a:pt x="110069" y="94608"/>
                </a:lnTo>
                <a:lnTo>
                  <a:pt x="363583" y="94608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latin typeface="Calibri"/>
              <a:ea typeface="幼圆"/>
            </a:endParaRPr>
          </a:p>
        </p:txBody>
      </p:sp>
      <p:sp>
        <p:nvSpPr>
          <p:cNvPr id="3" name="任意多边形 23">
            <a:extLst>
              <a:ext uri="{FF2B5EF4-FFF2-40B4-BE49-F238E27FC236}">
                <a16:creationId xmlns:a16="http://schemas.microsoft.com/office/drawing/2014/main" id="{AB140F7F-174B-7A36-288C-DBA8D591F2B2}"/>
              </a:ext>
            </a:extLst>
          </p:cNvPr>
          <p:cNvSpPr/>
          <p:nvPr/>
        </p:nvSpPr>
        <p:spPr>
          <a:xfrm flipH="1">
            <a:off x="656431" y="595549"/>
            <a:ext cx="168275" cy="171214"/>
          </a:xfrm>
          <a:custGeom>
            <a:avLst/>
            <a:gdLst>
              <a:gd name="connsiteX0" fmla="*/ 110069 w 363583"/>
              <a:gd name="connsiteY0" fmla="*/ 0 h 370309"/>
              <a:gd name="connsiteX1" fmla="*/ 0 w 363583"/>
              <a:gd name="connsiteY1" fmla="*/ 0 h 370309"/>
              <a:gd name="connsiteX2" fmla="*/ 0 w 363583"/>
              <a:gd name="connsiteY2" fmla="*/ 370309 h 370309"/>
              <a:gd name="connsiteX3" fmla="*/ 363583 w 363583"/>
              <a:gd name="connsiteY3" fmla="*/ 370309 h 370309"/>
              <a:gd name="connsiteX4" fmla="*/ 363583 w 363583"/>
              <a:gd name="connsiteY4" fmla="*/ 275701 h 370309"/>
              <a:gd name="connsiteX5" fmla="*/ 110069 w 363583"/>
              <a:gd name="connsiteY5" fmla="*/ 275701 h 370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3583" h="370309">
                <a:moveTo>
                  <a:pt x="110069" y="0"/>
                </a:moveTo>
                <a:lnTo>
                  <a:pt x="0" y="0"/>
                </a:lnTo>
                <a:lnTo>
                  <a:pt x="0" y="370309"/>
                </a:lnTo>
                <a:lnTo>
                  <a:pt x="363583" y="370309"/>
                </a:lnTo>
                <a:lnTo>
                  <a:pt x="363583" y="275701"/>
                </a:lnTo>
                <a:lnTo>
                  <a:pt x="110069" y="275701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latin typeface="Calibri"/>
              <a:ea typeface="幼圆"/>
            </a:endParaRPr>
          </a:p>
        </p:txBody>
      </p:sp>
      <p:sp>
        <p:nvSpPr>
          <p:cNvPr id="6" name="任意多边形 12">
            <a:extLst>
              <a:ext uri="{FF2B5EF4-FFF2-40B4-BE49-F238E27FC236}">
                <a16:creationId xmlns:a16="http://schemas.microsoft.com/office/drawing/2014/main" id="{35E953AA-68A5-1894-53EC-390E9491F8D9}"/>
              </a:ext>
            </a:extLst>
          </p:cNvPr>
          <p:cNvSpPr/>
          <p:nvPr/>
        </p:nvSpPr>
        <p:spPr>
          <a:xfrm>
            <a:off x="209550" y="217489"/>
            <a:ext cx="168275" cy="515847"/>
          </a:xfrm>
          <a:custGeom>
            <a:avLst/>
            <a:gdLst>
              <a:gd name="connsiteX0" fmla="*/ 0 w 363583"/>
              <a:gd name="connsiteY0" fmla="*/ 0 h 1323703"/>
              <a:gd name="connsiteX1" fmla="*/ 363583 w 363583"/>
              <a:gd name="connsiteY1" fmla="*/ 0 h 1323703"/>
              <a:gd name="connsiteX2" fmla="*/ 363583 w 363583"/>
              <a:gd name="connsiteY2" fmla="*/ 112347 h 1323703"/>
              <a:gd name="connsiteX3" fmla="*/ 110069 w 363583"/>
              <a:gd name="connsiteY3" fmla="*/ 112347 h 1323703"/>
              <a:gd name="connsiteX4" fmla="*/ 110069 w 363583"/>
              <a:gd name="connsiteY4" fmla="*/ 1211356 h 1323703"/>
              <a:gd name="connsiteX5" fmla="*/ 363583 w 363583"/>
              <a:gd name="connsiteY5" fmla="*/ 1211356 h 1323703"/>
              <a:gd name="connsiteX6" fmla="*/ 363583 w 363583"/>
              <a:gd name="connsiteY6" fmla="*/ 1323703 h 1323703"/>
              <a:gd name="connsiteX7" fmla="*/ 0 w 363583"/>
              <a:gd name="connsiteY7" fmla="*/ 1323703 h 1323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3583" h="1323703">
                <a:moveTo>
                  <a:pt x="0" y="0"/>
                </a:moveTo>
                <a:lnTo>
                  <a:pt x="363583" y="0"/>
                </a:lnTo>
                <a:lnTo>
                  <a:pt x="363583" y="112347"/>
                </a:lnTo>
                <a:lnTo>
                  <a:pt x="110069" y="112347"/>
                </a:lnTo>
                <a:lnTo>
                  <a:pt x="110069" y="1211356"/>
                </a:lnTo>
                <a:lnTo>
                  <a:pt x="363583" y="1211356"/>
                </a:lnTo>
                <a:lnTo>
                  <a:pt x="363583" y="1323703"/>
                </a:lnTo>
                <a:lnTo>
                  <a:pt x="0" y="1323703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latin typeface="Calibri"/>
              <a:ea typeface="幼圆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550B4F9-1016-1848-EC6F-0C79EF1E1C31}"/>
              </a:ext>
            </a:extLst>
          </p:cNvPr>
          <p:cNvSpPr/>
          <p:nvPr/>
        </p:nvSpPr>
        <p:spPr>
          <a:xfrm>
            <a:off x="3549179" y="185253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rtl="1"/>
            <a:r>
              <a:rPr lang="fa-IR" b="1" dirty="0">
                <a:latin typeface="B Zar"/>
                <a:ea typeface="Times New Roman" panose="02020603050405020304" pitchFamily="18" charset="0"/>
                <a:cs typeface="B Zar"/>
              </a:rPr>
              <a:t>ساعات کاری هفتگی </a:t>
            </a:r>
            <a:r>
              <a:rPr lang="ar-SA" b="1" dirty="0">
                <a:latin typeface="B Zar"/>
                <a:ea typeface="Times New Roman" panose="02020603050405020304" pitchFamily="18" charset="0"/>
                <a:cs typeface="B Zar"/>
              </a:rPr>
              <a:t>اعضاء هیئت علمی بالینی</a:t>
            </a:r>
            <a:endParaRPr lang="fa-IR" b="1" dirty="0">
              <a:latin typeface="B Zar"/>
              <a:ea typeface="Times New Roman" panose="02020603050405020304" pitchFamily="18" charset="0"/>
              <a:cs typeface="B Zar"/>
            </a:endParaRPr>
          </a:p>
          <a:p>
            <a:pPr algn="ctr" rtl="1"/>
            <a:r>
              <a:rPr lang="fa-IR" b="1" dirty="0">
                <a:latin typeface="B Zar"/>
                <a:ea typeface="Times New Roman" panose="02020603050405020304" pitchFamily="18" charset="0"/>
              </a:rPr>
              <a:t>دکتر حاجیه برنا در هفته انکالی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689609B-30A9-B4FD-C674-B91CC67E70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6401001"/>
              </p:ext>
            </p:extLst>
          </p:nvPr>
        </p:nvGraphicFramePr>
        <p:xfrm>
          <a:off x="1072341" y="1095430"/>
          <a:ext cx="8730780" cy="7468028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910191">
                  <a:extLst>
                    <a:ext uri="{9D8B030D-6E8A-4147-A177-3AD203B41FA5}">
                      <a16:colId xmlns:a16="http://schemas.microsoft.com/office/drawing/2014/main" val="2878400828"/>
                    </a:ext>
                  </a:extLst>
                </a:gridCol>
                <a:gridCol w="910191">
                  <a:extLst>
                    <a:ext uri="{9D8B030D-6E8A-4147-A177-3AD203B41FA5}">
                      <a16:colId xmlns:a16="http://schemas.microsoft.com/office/drawing/2014/main" val="2925557597"/>
                    </a:ext>
                  </a:extLst>
                </a:gridCol>
                <a:gridCol w="1297223">
                  <a:extLst>
                    <a:ext uri="{9D8B030D-6E8A-4147-A177-3AD203B41FA5}">
                      <a16:colId xmlns:a16="http://schemas.microsoft.com/office/drawing/2014/main" val="2647558920"/>
                    </a:ext>
                  </a:extLst>
                </a:gridCol>
                <a:gridCol w="1284945">
                  <a:extLst>
                    <a:ext uri="{9D8B030D-6E8A-4147-A177-3AD203B41FA5}">
                      <a16:colId xmlns:a16="http://schemas.microsoft.com/office/drawing/2014/main" val="4215201939"/>
                    </a:ext>
                  </a:extLst>
                </a:gridCol>
                <a:gridCol w="1276889">
                  <a:extLst>
                    <a:ext uri="{9D8B030D-6E8A-4147-A177-3AD203B41FA5}">
                      <a16:colId xmlns:a16="http://schemas.microsoft.com/office/drawing/2014/main" val="1114255133"/>
                    </a:ext>
                  </a:extLst>
                </a:gridCol>
                <a:gridCol w="135644">
                  <a:extLst>
                    <a:ext uri="{9D8B030D-6E8A-4147-A177-3AD203B41FA5}">
                      <a16:colId xmlns:a16="http://schemas.microsoft.com/office/drawing/2014/main" val="2012483442"/>
                    </a:ext>
                  </a:extLst>
                </a:gridCol>
                <a:gridCol w="135644">
                  <a:extLst>
                    <a:ext uri="{9D8B030D-6E8A-4147-A177-3AD203B41FA5}">
                      <a16:colId xmlns:a16="http://schemas.microsoft.com/office/drawing/2014/main" val="1364857155"/>
                    </a:ext>
                  </a:extLst>
                </a:gridCol>
                <a:gridCol w="572639">
                  <a:extLst>
                    <a:ext uri="{9D8B030D-6E8A-4147-A177-3AD203B41FA5}">
                      <a16:colId xmlns:a16="http://schemas.microsoft.com/office/drawing/2014/main" val="1885999144"/>
                    </a:ext>
                  </a:extLst>
                </a:gridCol>
                <a:gridCol w="1012252">
                  <a:extLst>
                    <a:ext uri="{9D8B030D-6E8A-4147-A177-3AD203B41FA5}">
                      <a16:colId xmlns:a16="http://schemas.microsoft.com/office/drawing/2014/main" val="3783481234"/>
                    </a:ext>
                  </a:extLst>
                </a:gridCol>
                <a:gridCol w="1195162">
                  <a:extLst>
                    <a:ext uri="{9D8B030D-6E8A-4147-A177-3AD203B41FA5}">
                      <a16:colId xmlns:a16="http://schemas.microsoft.com/office/drawing/2014/main" val="279612724"/>
                    </a:ext>
                  </a:extLst>
                </a:gridCol>
              </a:tblGrid>
              <a:tr h="868878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آنکال 24 ساعته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effectLst/>
                        </a:rPr>
                        <a:t>16 - 20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effectLst/>
                        </a:rPr>
                        <a:t>13</a:t>
                      </a:r>
                      <a:r>
                        <a:rPr lang="fa-IR" sz="2000" dirty="0">
                          <a:effectLst/>
                        </a:rPr>
                        <a:t>-</a:t>
                      </a:r>
                      <a:r>
                        <a:rPr lang="ar-SA" sz="2000" dirty="0">
                          <a:effectLst/>
                        </a:rPr>
                        <a:t>1</a:t>
                      </a:r>
                      <a:r>
                        <a:rPr lang="fa-IR" sz="2000" dirty="0">
                          <a:effectLst/>
                        </a:rPr>
                        <a:t>4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effectLst/>
                        </a:rPr>
                        <a:t>12 – 13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effectLst/>
                        </a:rPr>
                        <a:t>10 - 12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000" dirty="0">
                          <a:effectLst/>
                        </a:rPr>
                        <a:t>8/30</a:t>
                      </a:r>
                      <a:r>
                        <a:rPr lang="ar-SA" sz="2000" dirty="0">
                          <a:effectLst/>
                        </a:rPr>
                        <a:t> – 10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effectLst/>
                        </a:rPr>
                        <a:t>ساعت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2525360"/>
                  </a:ext>
                </a:extLst>
              </a:tr>
              <a:tr h="67574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هر چهار هفته یک بار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 rowSpan="5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5400" dirty="0">
                          <a:effectLst/>
                        </a:rPr>
                        <a:t>ناهار و نماز</a:t>
                      </a:r>
                      <a:endParaRPr lang="en-US" sz="54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dirty="0">
                          <a:effectLst/>
                        </a:rPr>
                        <a:t>درمانگاه آموزشی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dirty="0">
                          <a:effectLst/>
                        </a:rPr>
                        <a:t>گزارش صبحگاهی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>
                          <a:effectLst/>
                        </a:rPr>
                        <a:t>شنبه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extLst>
                  <a:ext uri="{0D108BD9-81ED-4DB2-BD59-A6C34878D82A}">
                    <a16:rowId xmlns:a16="http://schemas.microsoft.com/office/drawing/2014/main" val="2026823591"/>
                  </a:ext>
                </a:extLst>
              </a:tr>
              <a:tr h="60054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هر چهار هفته یک بار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dirty="0">
                          <a:effectLst/>
                        </a:rPr>
                        <a:t>کلاس درس</a:t>
                      </a:r>
                      <a:r>
                        <a:rPr lang="fa-IR" sz="2000" dirty="0">
                          <a:effectLst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effectLst/>
                        </a:rPr>
                        <a:t>راند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effectLst/>
                        </a:rPr>
                        <a:t>یکشنبه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extLst>
                  <a:ext uri="{0D108BD9-81ED-4DB2-BD59-A6C34878D82A}">
                    <a16:rowId xmlns:a16="http://schemas.microsoft.com/office/drawing/2014/main" val="2032683091"/>
                  </a:ext>
                </a:extLst>
              </a:tr>
              <a:tr h="67574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هر چهار هفته یک بار</a:t>
                      </a:r>
                      <a:endParaRPr lang="en-US" sz="12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dirty="0">
                          <a:effectLst/>
                        </a:rPr>
                        <a:t>مطالعه و بررسی های علمی پژوهشی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effectLst/>
                        </a:rPr>
                        <a:t>راند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>
                          <a:effectLst/>
                        </a:rPr>
                        <a:t>دوشنبه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extLst>
                  <a:ext uri="{0D108BD9-81ED-4DB2-BD59-A6C34878D82A}">
                    <a16:rowId xmlns:a16="http://schemas.microsoft.com/office/drawing/2014/main" val="1434170473"/>
                  </a:ext>
                </a:extLst>
              </a:tr>
              <a:tr h="67574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هر چهار هفته یک بار</a:t>
                      </a:r>
                      <a:endParaRPr lang="en-US" sz="12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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dirty="0">
                          <a:effectLst/>
                        </a:rPr>
                        <a:t>جلسه گروه ماهانه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effectLst/>
                        </a:rPr>
                        <a:t> آموزشی</a:t>
                      </a:r>
                      <a:endParaRPr lang="fa-IR" sz="20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effectLst/>
                        </a:rPr>
                        <a:t>راند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>
                          <a:effectLst/>
                        </a:rPr>
                        <a:t>سه شنبه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extLst>
                  <a:ext uri="{0D108BD9-81ED-4DB2-BD59-A6C34878D82A}">
                    <a16:rowId xmlns:a16="http://schemas.microsoft.com/office/drawing/2014/main" val="831781491"/>
                  </a:ext>
                </a:extLst>
              </a:tr>
              <a:tr h="67574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هر چهار هفته یک بار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dirty="0">
                          <a:effectLst/>
                        </a:rPr>
                        <a:t>کلاس درس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effectLst/>
                        </a:rPr>
                        <a:t>راند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effectLst/>
                        </a:rPr>
                        <a:t>چهارشنبه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extLst>
                  <a:ext uri="{0D108BD9-81ED-4DB2-BD59-A6C34878D82A}">
                    <a16:rowId xmlns:a16="http://schemas.microsoft.com/office/drawing/2014/main" val="4282811414"/>
                  </a:ext>
                </a:extLst>
              </a:tr>
              <a:tr h="67574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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هر چهار هفته یک بار</a:t>
                      </a:r>
                      <a:endParaRPr lang="en-US" sz="12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پنج</a:t>
                      </a:r>
                      <a:r>
                        <a:rPr lang="fa-IR" sz="20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شنبه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3840157"/>
                  </a:ext>
                </a:extLst>
              </a:tr>
              <a:tr h="67574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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هر چهارهفته یک بار</a:t>
                      </a:r>
                      <a:endParaRPr lang="en-US" sz="12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جمعه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39528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212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rippl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D4C0E8-D854-CAA1-8F32-BBFFF8C615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24">
            <a:extLst>
              <a:ext uri="{FF2B5EF4-FFF2-40B4-BE49-F238E27FC236}">
                <a16:creationId xmlns:a16="http://schemas.microsoft.com/office/drawing/2014/main" id="{F06347CA-0285-0D23-BE7F-45D388D9143B}"/>
              </a:ext>
            </a:extLst>
          </p:cNvPr>
          <p:cNvSpPr/>
          <p:nvPr/>
        </p:nvSpPr>
        <p:spPr>
          <a:xfrm flipH="1">
            <a:off x="656431" y="217487"/>
            <a:ext cx="168275" cy="165335"/>
          </a:xfrm>
          <a:custGeom>
            <a:avLst/>
            <a:gdLst>
              <a:gd name="connsiteX0" fmla="*/ 363583 w 363583"/>
              <a:gd name="connsiteY0" fmla="*/ 0 h 357051"/>
              <a:gd name="connsiteX1" fmla="*/ 0 w 363583"/>
              <a:gd name="connsiteY1" fmla="*/ 0 h 357051"/>
              <a:gd name="connsiteX2" fmla="*/ 0 w 363583"/>
              <a:gd name="connsiteY2" fmla="*/ 357051 h 357051"/>
              <a:gd name="connsiteX3" fmla="*/ 110069 w 363583"/>
              <a:gd name="connsiteY3" fmla="*/ 357051 h 357051"/>
              <a:gd name="connsiteX4" fmla="*/ 110069 w 363583"/>
              <a:gd name="connsiteY4" fmla="*/ 94608 h 357051"/>
              <a:gd name="connsiteX5" fmla="*/ 363583 w 363583"/>
              <a:gd name="connsiteY5" fmla="*/ 94608 h 357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3583" h="357051">
                <a:moveTo>
                  <a:pt x="363583" y="0"/>
                </a:moveTo>
                <a:lnTo>
                  <a:pt x="0" y="0"/>
                </a:lnTo>
                <a:lnTo>
                  <a:pt x="0" y="357051"/>
                </a:lnTo>
                <a:lnTo>
                  <a:pt x="110069" y="357051"/>
                </a:lnTo>
                <a:lnTo>
                  <a:pt x="110069" y="94608"/>
                </a:lnTo>
                <a:lnTo>
                  <a:pt x="363583" y="94608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latin typeface="Calibri"/>
              <a:ea typeface="幼圆"/>
            </a:endParaRPr>
          </a:p>
        </p:txBody>
      </p:sp>
      <p:sp>
        <p:nvSpPr>
          <p:cNvPr id="3" name="任意多边形 23">
            <a:extLst>
              <a:ext uri="{FF2B5EF4-FFF2-40B4-BE49-F238E27FC236}">
                <a16:creationId xmlns:a16="http://schemas.microsoft.com/office/drawing/2014/main" id="{A283C5C7-AF38-4644-075B-8630EBC64044}"/>
              </a:ext>
            </a:extLst>
          </p:cNvPr>
          <p:cNvSpPr/>
          <p:nvPr/>
        </p:nvSpPr>
        <p:spPr>
          <a:xfrm flipH="1">
            <a:off x="656431" y="595549"/>
            <a:ext cx="168275" cy="171214"/>
          </a:xfrm>
          <a:custGeom>
            <a:avLst/>
            <a:gdLst>
              <a:gd name="connsiteX0" fmla="*/ 110069 w 363583"/>
              <a:gd name="connsiteY0" fmla="*/ 0 h 370309"/>
              <a:gd name="connsiteX1" fmla="*/ 0 w 363583"/>
              <a:gd name="connsiteY1" fmla="*/ 0 h 370309"/>
              <a:gd name="connsiteX2" fmla="*/ 0 w 363583"/>
              <a:gd name="connsiteY2" fmla="*/ 370309 h 370309"/>
              <a:gd name="connsiteX3" fmla="*/ 363583 w 363583"/>
              <a:gd name="connsiteY3" fmla="*/ 370309 h 370309"/>
              <a:gd name="connsiteX4" fmla="*/ 363583 w 363583"/>
              <a:gd name="connsiteY4" fmla="*/ 275701 h 370309"/>
              <a:gd name="connsiteX5" fmla="*/ 110069 w 363583"/>
              <a:gd name="connsiteY5" fmla="*/ 275701 h 370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3583" h="370309">
                <a:moveTo>
                  <a:pt x="110069" y="0"/>
                </a:moveTo>
                <a:lnTo>
                  <a:pt x="0" y="0"/>
                </a:lnTo>
                <a:lnTo>
                  <a:pt x="0" y="370309"/>
                </a:lnTo>
                <a:lnTo>
                  <a:pt x="363583" y="370309"/>
                </a:lnTo>
                <a:lnTo>
                  <a:pt x="363583" y="275701"/>
                </a:lnTo>
                <a:lnTo>
                  <a:pt x="110069" y="275701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latin typeface="Calibri"/>
              <a:ea typeface="幼圆"/>
            </a:endParaRPr>
          </a:p>
        </p:txBody>
      </p:sp>
      <p:sp>
        <p:nvSpPr>
          <p:cNvPr id="6" name="任意多边形 12">
            <a:extLst>
              <a:ext uri="{FF2B5EF4-FFF2-40B4-BE49-F238E27FC236}">
                <a16:creationId xmlns:a16="http://schemas.microsoft.com/office/drawing/2014/main" id="{59A049C1-D1F7-23FA-EA7A-BBA56E4BD7BD}"/>
              </a:ext>
            </a:extLst>
          </p:cNvPr>
          <p:cNvSpPr/>
          <p:nvPr/>
        </p:nvSpPr>
        <p:spPr>
          <a:xfrm>
            <a:off x="209550" y="217489"/>
            <a:ext cx="168275" cy="515847"/>
          </a:xfrm>
          <a:custGeom>
            <a:avLst/>
            <a:gdLst>
              <a:gd name="connsiteX0" fmla="*/ 0 w 363583"/>
              <a:gd name="connsiteY0" fmla="*/ 0 h 1323703"/>
              <a:gd name="connsiteX1" fmla="*/ 363583 w 363583"/>
              <a:gd name="connsiteY1" fmla="*/ 0 h 1323703"/>
              <a:gd name="connsiteX2" fmla="*/ 363583 w 363583"/>
              <a:gd name="connsiteY2" fmla="*/ 112347 h 1323703"/>
              <a:gd name="connsiteX3" fmla="*/ 110069 w 363583"/>
              <a:gd name="connsiteY3" fmla="*/ 112347 h 1323703"/>
              <a:gd name="connsiteX4" fmla="*/ 110069 w 363583"/>
              <a:gd name="connsiteY4" fmla="*/ 1211356 h 1323703"/>
              <a:gd name="connsiteX5" fmla="*/ 363583 w 363583"/>
              <a:gd name="connsiteY5" fmla="*/ 1211356 h 1323703"/>
              <a:gd name="connsiteX6" fmla="*/ 363583 w 363583"/>
              <a:gd name="connsiteY6" fmla="*/ 1323703 h 1323703"/>
              <a:gd name="connsiteX7" fmla="*/ 0 w 363583"/>
              <a:gd name="connsiteY7" fmla="*/ 1323703 h 1323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3583" h="1323703">
                <a:moveTo>
                  <a:pt x="0" y="0"/>
                </a:moveTo>
                <a:lnTo>
                  <a:pt x="363583" y="0"/>
                </a:lnTo>
                <a:lnTo>
                  <a:pt x="363583" y="112347"/>
                </a:lnTo>
                <a:lnTo>
                  <a:pt x="110069" y="112347"/>
                </a:lnTo>
                <a:lnTo>
                  <a:pt x="110069" y="1211356"/>
                </a:lnTo>
                <a:lnTo>
                  <a:pt x="363583" y="1211356"/>
                </a:lnTo>
                <a:lnTo>
                  <a:pt x="363583" y="1323703"/>
                </a:lnTo>
                <a:lnTo>
                  <a:pt x="0" y="1323703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latin typeface="Calibri"/>
              <a:ea typeface="幼圆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A3ED80-078F-C965-632D-AA8CDE7CD2F7}"/>
              </a:ext>
            </a:extLst>
          </p:cNvPr>
          <p:cNvSpPr/>
          <p:nvPr/>
        </p:nvSpPr>
        <p:spPr>
          <a:xfrm>
            <a:off x="3549179" y="185253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rtl="1"/>
            <a:r>
              <a:rPr lang="fa-IR" b="1" dirty="0">
                <a:latin typeface="B Zar"/>
                <a:ea typeface="Times New Roman" panose="02020603050405020304" pitchFamily="18" charset="0"/>
                <a:cs typeface="B Zar"/>
              </a:rPr>
              <a:t>ساعات کاری هفتگی </a:t>
            </a:r>
            <a:r>
              <a:rPr lang="ar-SA" b="1" dirty="0">
                <a:latin typeface="B Zar"/>
                <a:ea typeface="Times New Roman" panose="02020603050405020304" pitchFamily="18" charset="0"/>
                <a:cs typeface="B Zar"/>
              </a:rPr>
              <a:t>اعضاء هیئت علمی بالینی</a:t>
            </a:r>
            <a:endParaRPr lang="fa-IR" b="1" dirty="0">
              <a:latin typeface="B Zar"/>
              <a:ea typeface="Times New Roman" panose="02020603050405020304" pitchFamily="18" charset="0"/>
              <a:cs typeface="B Zar"/>
            </a:endParaRPr>
          </a:p>
          <a:p>
            <a:pPr algn="ctr" rtl="1"/>
            <a:r>
              <a:rPr lang="fa-IR" b="1" dirty="0">
                <a:latin typeface="B Zar"/>
                <a:ea typeface="Times New Roman" panose="02020603050405020304" pitchFamily="18" charset="0"/>
              </a:rPr>
              <a:t>دکتر طهرانی در هفته انکالی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0E9BAB7-04B6-B69D-DC78-1DA2B54B4C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2348680"/>
              </p:ext>
            </p:extLst>
          </p:nvPr>
        </p:nvGraphicFramePr>
        <p:xfrm>
          <a:off x="1072341" y="1095430"/>
          <a:ext cx="8730780" cy="7459934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910191">
                  <a:extLst>
                    <a:ext uri="{9D8B030D-6E8A-4147-A177-3AD203B41FA5}">
                      <a16:colId xmlns:a16="http://schemas.microsoft.com/office/drawing/2014/main" val="2878400828"/>
                    </a:ext>
                  </a:extLst>
                </a:gridCol>
                <a:gridCol w="910191">
                  <a:extLst>
                    <a:ext uri="{9D8B030D-6E8A-4147-A177-3AD203B41FA5}">
                      <a16:colId xmlns:a16="http://schemas.microsoft.com/office/drawing/2014/main" val="2925557597"/>
                    </a:ext>
                  </a:extLst>
                </a:gridCol>
                <a:gridCol w="1297223">
                  <a:extLst>
                    <a:ext uri="{9D8B030D-6E8A-4147-A177-3AD203B41FA5}">
                      <a16:colId xmlns:a16="http://schemas.microsoft.com/office/drawing/2014/main" val="2647558920"/>
                    </a:ext>
                  </a:extLst>
                </a:gridCol>
                <a:gridCol w="1284945">
                  <a:extLst>
                    <a:ext uri="{9D8B030D-6E8A-4147-A177-3AD203B41FA5}">
                      <a16:colId xmlns:a16="http://schemas.microsoft.com/office/drawing/2014/main" val="4215201939"/>
                    </a:ext>
                  </a:extLst>
                </a:gridCol>
                <a:gridCol w="1276889">
                  <a:extLst>
                    <a:ext uri="{9D8B030D-6E8A-4147-A177-3AD203B41FA5}">
                      <a16:colId xmlns:a16="http://schemas.microsoft.com/office/drawing/2014/main" val="1114255133"/>
                    </a:ext>
                  </a:extLst>
                </a:gridCol>
                <a:gridCol w="135644">
                  <a:extLst>
                    <a:ext uri="{9D8B030D-6E8A-4147-A177-3AD203B41FA5}">
                      <a16:colId xmlns:a16="http://schemas.microsoft.com/office/drawing/2014/main" val="2012483442"/>
                    </a:ext>
                  </a:extLst>
                </a:gridCol>
                <a:gridCol w="135644">
                  <a:extLst>
                    <a:ext uri="{9D8B030D-6E8A-4147-A177-3AD203B41FA5}">
                      <a16:colId xmlns:a16="http://schemas.microsoft.com/office/drawing/2014/main" val="1364857155"/>
                    </a:ext>
                  </a:extLst>
                </a:gridCol>
                <a:gridCol w="488412">
                  <a:extLst>
                    <a:ext uri="{9D8B030D-6E8A-4147-A177-3AD203B41FA5}">
                      <a16:colId xmlns:a16="http://schemas.microsoft.com/office/drawing/2014/main" val="1158524410"/>
                    </a:ext>
                  </a:extLst>
                </a:gridCol>
                <a:gridCol w="1096479">
                  <a:extLst>
                    <a:ext uri="{9D8B030D-6E8A-4147-A177-3AD203B41FA5}">
                      <a16:colId xmlns:a16="http://schemas.microsoft.com/office/drawing/2014/main" val="1885999144"/>
                    </a:ext>
                  </a:extLst>
                </a:gridCol>
                <a:gridCol w="1195162">
                  <a:extLst>
                    <a:ext uri="{9D8B030D-6E8A-4147-A177-3AD203B41FA5}">
                      <a16:colId xmlns:a16="http://schemas.microsoft.com/office/drawing/2014/main" val="279612724"/>
                    </a:ext>
                  </a:extLst>
                </a:gridCol>
              </a:tblGrid>
              <a:tr h="868878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آنکال در تمام طول ماه 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effectLst/>
                        </a:rPr>
                        <a:t>16 - 20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effectLst/>
                        </a:rPr>
                        <a:t>13</a:t>
                      </a:r>
                      <a:r>
                        <a:rPr lang="fa-IR" sz="2000" dirty="0">
                          <a:effectLst/>
                        </a:rPr>
                        <a:t>-</a:t>
                      </a:r>
                      <a:r>
                        <a:rPr lang="ar-SA" sz="2000" dirty="0">
                          <a:effectLst/>
                        </a:rPr>
                        <a:t>1</a:t>
                      </a:r>
                      <a:r>
                        <a:rPr lang="fa-IR" sz="2000" dirty="0">
                          <a:effectLst/>
                        </a:rPr>
                        <a:t>4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effectLst/>
                        </a:rPr>
                        <a:t>12 – 13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effectLst/>
                        </a:rPr>
                        <a:t>10 - 12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000" dirty="0">
                          <a:effectLst/>
                        </a:rPr>
                        <a:t>8/30</a:t>
                      </a:r>
                      <a:r>
                        <a:rPr lang="ar-SA" sz="2000" dirty="0">
                          <a:effectLst/>
                        </a:rPr>
                        <a:t> – 10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effectLst/>
                        </a:rPr>
                        <a:t>ساعت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2525360"/>
                  </a:ext>
                </a:extLst>
              </a:tr>
              <a:tr h="67574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dirty="0">
                          <a:effectLst/>
                        </a:rPr>
                        <a:t>مشاوره با دانشجویان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 rowSpan="5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5400" dirty="0">
                          <a:effectLst/>
                        </a:rPr>
                        <a:t>ناهار و نماز</a:t>
                      </a:r>
                      <a:endParaRPr lang="en-US" sz="54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dirty="0">
                          <a:effectLst/>
                        </a:rPr>
                        <a:t>مطالعه و بررسی های علمی پژوهشی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effectLst/>
                        </a:rPr>
                        <a:t>کلاس درس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effectLst/>
                        </a:rPr>
                        <a:t>راند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>
                          <a:effectLst/>
                        </a:rPr>
                        <a:t>شنبه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extLst>
                  <a:ext uri="{0D108BD9-81ED-4DB2-BD59-A6C34878D82A}">
                    <a16:rowId xmlns:a16="http://schemas.microsoft.com/office/drawing/2014/main" val="2026823591"/>
                  </a:ext>
                </a:extLst>
              </a:tr>
              <a:tr h="6005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effectLst/>
                        </a:rPr>
                        <a:t>ران</a:t>
                      </a:r>
                      <a:r>
                        <a:rPr lang="fa-IR" sz="2000" dirty="0">
                          <a:effectLst/>
                        </a:rPr>
                        <a:t>د 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effectLst/>
                        </a:rPr>
                        <a:t>یکشنبه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extLst>
                  <a:ext uri="{0D108BD9-81ED-4DB2-BD59-A6C34878D82A}">
                    <a16:rowId xmlns:a16="http://schemas.microsoft.com/office/drawing/2014/main" val="2032683091"/>
                  </a:ext>
                </a:extLst>
              </a:tr>
              <a:tr h="67574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dirty="0">
                          <a:effectLst/>
                        </a:rPr>
                        <a:t>کلاس درس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>
                          <a:effectLst/>
                        </a:rPr>
                        <a:t>دوشنبه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extLst>
                  <a:ext uri="{0D108BD9-81ED-4DB2-BD59-A6C34878D82A}">
                    <a16:rowId xmlns:a16="http://schemas.microsoft.com/office/drawing/2014/main" val="1434170473"/>
                  </a:ext>
                </a:extLst>
              </a:tr>
              <a:tr h="67574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dirty="0">
                          <a:effectLst/>
                        </a:rPr>
                        <a:t>درمانگاه آموزشی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dirty="0">
                          <a:effectLst/>
                        </a:rPr>
                        <a:t>گزارش صبحگاهی</a:t>
                      </a:r>
                      <a:endParaRPr lang="fa-IR" sz="20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>
                          <a:effectLst/>
                        </a:rPr>
                        <a:t>سه شنبه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extLst>
                  <a:ext uri="{0D108BD9-81ED-4DB2-BD59-A6C34878D82A}">
                    <a16:rowId xmlns:a16="http://schemas.microsoft.com/office/drawing/2014/main" val="831781491"/>
                  </a:ext>
                </a:extLst>
              </a:tr>
              <a:tr h="67574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dirty="0">
                          <a:effectLst/>
                        </a:rPr>
                        <a:t>مشاوره با دانشجویان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dirty="0">
                          <a:effectLst/>
                        </a:rPr>
                        <a:t>راند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کلاس درس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effectLst/>
                        </a:rPr>
                        <a:t>چهارشنبه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extLst>
                  <a:ext uri="{0D108BD9-81ED-4DB2-BD59-A6C34878D82A}">
                    <a16:rowId xmlns:a16="http://schemas.microsoft.com/office/drawing/2014/main" val="4282811414"/>
                  </a:ext>
                </a:extLst>
              </a:tr>
              <a:tr h="67574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/>
                    </a:p>
                  </a:txBody>
                  <a:tcPr marL="55122" marR="55122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پنج</a:t>
                      </a:r>
                      <a:r>
                        <a:rPr lang="fa-IR" sz="20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شنبه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3840157"/>
                  </a:ext>
                </a:extLst>
              </a:tr>
              <a:tr h="67574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 dirty="0"/>
                    </a:p>
                  </a:txBody>
                  <a:tcPr marL="55122" marR="55122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جمعه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39528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16332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rippl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3A6E5C-7FB6-0EF3-1E87-71C038047E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24">
            <a:extLst>
              <a:ext uri="{FF2B5EF4-FFF2-40B4-BE49-F238E27FC236}">
                <a16:creationId xmlns:a16="http://schemas.microsoft.com/office/drawing/2014/main" id="{9B97C3F3-0A0B-4EB3-5830-8879BFFD4A82}"/>
              </a:ext>
            </a:extLst>
          </p:cNvPr>
          <p:cNvSpPr/>
          <p:nvPr/>
        </p:nvSpPr>
        <p:spPr>
          <a:xfrm flipH="1">
            <a:off x="656431" y="217487"/>
            <a:ext cx="168275" cy="165335"/>
          </a:xfrm>
          <a:custGeom>
            <a:avLst/>
            <a:gdLst>
              <a:gd name="connsiteX0" fmla="*/ 363583 w 363583"/>
              <a:gd name="connsiteY0" fmla="*/ 0 h 357051"/>
              <a:gd name="connsiteX1" fmla="*/ 0 w 363583"/>
              <a:gd name="connsiteY1" fmla="*/ 0 h 357051"/>
              <a:gd name="connsiteX2" fmla="*/ 0 w 363583"/>
              <a:gd name="connsiteY2" fmla="*/ 357051 h 357051"/>
              <a:gd name="connsiteX3" fmla="*/ 110069 w 363583"/>
              <a:gd name="connsiteY3" fmla="*/ 357051 h 357051"/>
              <a:gd name="connsiteX4" fmla="*/ 110069 w 363583"/>
              <a:gd name="connsiteY4" fmla="*/ 94608 h 357051"/>
              <a:gd name="connsiteX5" fmla="*/ 363583 w 363583"/>
              <a:gd name="connsiteY5" fmla="*/ 94608 h 357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3583" h="357051">
                <a:moveTo>
                  <a:pt x="363583" y="0"/>
                </a:moveTo>
                <a:lnTo>
                  <a:pt x="0" y="0"/>
                </a:lnTo>
                <a:lnTo>
                  <a:pt x="0" y="357051"/>
                </a:lnTo>
                <a:lnTo>
                  <a:pt x="110069" y="357051"/>
                </a:lnTo>
                <a:lnTo>
                  <a:pt x="110069" y="94608"/>
                </a:lnTo>
                <a:lnTo>
                  <a:pt x="363583" y="94608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latin typeface="Calibri"/>
              <a:ea typeface="幼圆"/>
            </a:endParaRPr>
          </a:p>
        </p:txBody>
      </p:sp>
      <p:sp>
        <p:nvSpPr>
          <p:cNvPr id="3" name="任意多边形 23">
            <a:extLst>
              <a:ext uri="{FF2B5EF4-FFF2-40B4-BE49-F238E27FC236}">
                <a16:creationId xmlns:a16="http://schemas.microsoft.com/office/drawing/2014/main" id="{0E34F588-45AD-CDF2-3316-B9173943DB98}"/>
              </a:ext>
            </a:extLst>
          </p:cNvPr>
          <p:cNvSpPr/>
          <p:nvPr/>
        </p:nvSpPr>
        <p:spPr>
          <a:xfrm flipH="1">
            <a:off x="656431" y="595549"/>
            <a:ext cx="168275" cy="171214"/>
          </a:xfrm>
          <a:custGeom>
            <a:avLst/>
            <a:gdLst>
              <a:gd name="connsiteX0" fmla="*/ 110069 w 363583"/>
              <a:gd name="connsiteY0" fmla="*/ 0 h 370309"/>
              <a:gd name="connsiteX1" fmla="*/ 0 w 363583"/>
              <a:gd name="connsiteY1" fmla="*/ 0 h 370309"/>
              <a:gd name="connsiteX2" fmla="*/ 0 w 363583"/>
              <a:gd name="connsiteY2" fmla="*/ 370309 h 370309"/>
              <a:gd name="connsiteX3" fmla="*/ 363583 w 363583"/>
              <a:gd name="connsiteY3" fmla="*/ 370309 h 370309"/>
              <a:gd name="connsiteX4" fmla="*/ 363583 w 363583"/>
              <a:gd name="connsiteY4" fmla="*/ 275701 h 370309"/>
              <a:gd name="connsiteX5" fmla="*/ 110069 w 363583"/>
              <a:gd name="connsiteY5" fmla="*/ 275701 h 370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3583" h="370309">
                <a:moveTo>
                  <a:pt x="110069" y="0"/>
                </a:moveTo>
                <a:lnTo>
                  <a:pt x="0" y="0"/>
                </a:lnTo>
                <a:lnTo>
                  <a:pt x="0" y="370309"/>
                </a:lnTo>
                <a:lnTo>
                  <a:pt x="363583" y="370309"/>
                </a:lnTo>
                <a:lnTo>
                  <a:pt x="363583" y="275701"/>
                </a:lnTo>
                <a:lnTo>
                  <a:pt x="110069" y="275701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latin typeface="Calibri"/>
              <a:ea typeface="幼圆"/>
            </a:endParaRPr>
          </a:p>
        </p:txBody>
      </p:sp>
      <p:sp>
        <p:nvSpPr>
          <p:cNvPr id="6" name="任意多边形 12">
            <a:extLst>
              <a:ext uri="{FF2B5EF4-FFF2-40B4-BE49-F238E27FC236}">
                <a16:creationId xmlns:a16="http://schemas.microsoft.com/office/drawing/2014/main" id="{A1F1910B-16D5-A4A8-01AD-B5DE479D2978}"/>
              </a:ext>
            </a:extLst>
          </p:cNvPr>
          <p:cNvSpPr/>
          <p:nvPr/>
        </p:nvSpPr>
        <p:spPr>
          <a:xfrm>
            <a:off x="209550" y="217489"/>
            <a:ext cx="168275" cy="515847"/>
          </a:xfrm>
          <a:custGeom>
            <a:avLst/>
            <a:gdLst>
              <a:gd name="connsiteX0" fmla="*/ 0 w 363583"/>
              <a:gd name="connsiteY0" fmla="*/ 0 h 1323703"/>
              <a:gd name="connsiteX1" fmla="*/ 363583 w 363583"/>
              <a:gd name="connsiteY1" fmla="*/ 0 h 1323703"/>
              <a:gd name="connsiteX2" fmla="*/ 363583 w 363583"/>
              <a:gd name="connsiteY2" fmla="*/ 112347 h 1323703"/>
              <a:gd name="connsiteX3" fmla="*/ 110069 w 363583"/>
              <a:gd name="connsiteY3" fmla="*/ 112347 h 1323703"/>
              <a:gd name="connsiteX4" fmla="*/ 110069 w 363583"/>
              <a:gd name="connsiteY4" fmla="*/ 1211356 h 1323703"/>
              <a:gd name="connsiteX5" fmla="*/ 363583 w 363583"/>
              <a:gd name="connsiteY5" fmla="*/ 1211356 h 1323703"/>
              <a:gd name="connsiteX6" fmla="*/ 363583 w 363583"/>
              <a:gd name="connsiteY6" fmla="*/ 1323703 h 1323703"/>
              <a:gd name="connsiteX7" fmla="*/ 0 w 363583"/>
              <a:gd name="connsiteY7" fmla="*/ 1323703 h 1323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3583" h="1323703">
                <a:moveTo>
                  <a:pt x="0" y="0"/>
                </a:moveTo>
                <a:lnTo>
                  <a:pt x="363583" y="0"/>
                </a:lnTo>
                <a:lnTo>
                  <a:pt x="363583" y="112347"/>
                </a:lnTo>
                <a:lnTo>
                  <a:pt x="110069" y="112347"/>
                </a:lnTo>
                <a:lnTo>
                  <a:pt x="110069" y="1211356"/>
                </a:lnTo>
                <a:lnTo>
                  <a:pt x="363583" y="1211356"/>
                </a:lnTo>
                <a:lnTo>
                  <a:pt x="363583" y="1323703"/>
                </a:lnTo>
                <a:lnTo>
                  <a:pt x="0" y="1323703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latin typeface="Calibri"/>
              <a:ea typeface="幼圆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9E1626B-4EE6-252C-3EE9-C1FA4A2E30B6}"/>
              </a:ext>
            </a:extLst>
          </p:cNvPr>
          <p:cNvSpPr/>
          <p:nvPr/>
        </p:nvSpPr>
        <p:spPr>
          <a:xfrm>
            <a:off x="3549179" y="185253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rtl="1"/>
            <a:r>
              <a:rPr lang="fa-IR" b="1" dirty="0">
                <a:latin typeface="B Zar"/>
                <a:ea typeface="Times New Roman" panose="02020603050405020304" pitchFamily="18" charset="0"/>
                <a:cs typeface="B Zar"/>
              </a:rPr>
              <a:t>ساعات کاری هفتگی </a:t>
            </a:r>
            <a:r>
              <a:rPr lang="ar-SA" b="1" dirty="0">
                <a:latin typeface="B Zar"/>
                <a:ea typeface="Times New Roman" panose="02020603050405020304" pitchFamily="18" charset="0"/>
                <a:cs typeface="B Zar"/>
              </a:rPr>
              <a:t>اعضاء هیئت علمی بالینی</a:t>
            </a:r>
            <a:endParaRPr lang="fa-IR" b="1" dirty="0">
              <a:latin typeface="B Zar"/>
              <a:ea typeface="Times New Roman" panose="02020603050405020304" pitchFamily="18" charset="0"/>
              <a:cs typeface="B Zar"/>
            </a:endParaRPr>
          </a:p>
          <a:p>
            <a:pPr algn="ctr" rtl="1"/>
            <a:r>
              <a:rPr lang="fa-IR" b="1" dirty="0">
                <a:latin typeface="B Zar"/>
                <a:ea typeface="Times New Roman" panose="02020603050405020304" pitchFamily="18" charset="0"/>
              </a:rPr>
              <a:t>دکتر قبادی فردر هفته انکالی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5457FAA-D1CE-29CE-99B1-FD1BD162A0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3317270"/>
              </p:ext>
            </p:extLst>
          </p:nvPr>
        </p:nvGraphicFramePr>
        <p:xfrm>
          <a:off x="1072341" y="1095430"/>
          <a:ext cx="8730780" cy="7560636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910191">
                  <a:extLst>
                    <a:ext uri="{9D8B030D-6E8A-4147-A177-3AD203B41FA5}">
                      <a16:colId xmlns:a16="http://schemas.microsoft.com/office/drawing/2014/main" val="2878400828"/>
                    </a:ext>
                  </a:extLst>
                </a:gridCol>
                <a:gridCol w="910191">
                  <a:extLst>
                    <a:ext uri="{9D8B030D-6E8A-4147-A177-3AD203B41FA5}">
                      <a16:colId xmlns:a16="http://schemas.microsoft.com/office/drawing/2014/main" val="2925557597"/>
                    </a:ext>
                  </a:extLst>
                </a:gridCol>
                <a:gridCol w="1297223">
                  <a:extLst>
                    <a:ext uri="{9D8B030D-6E8A-4147-A177-3AD203B41FA5}">
                      <a16:colId xmlns:a16="http://schemas.microsoft.com/office/drawing/2014/main" val="2647558920"/>
                    </a:ext>
                  </a:extLst>
                </a:gridCol>
                <a:gridCol w="1284945">
                  <a:extLst>
                    <a:ext uri="{9D8B030D-6E8A-4147-A177-3AD203B41FA5}">
                      <a16:colId xmlns:a16="http://schemas.microsoft.com/office/drawing/2014/main" val="4215201939"/>
                    </a:ext>
                  </a:extLst>
                </a:gridCol>
                <a:gridCol w="1276889">
                  <a:extLst>
                    <a:ext uri="{9D8B030D-6E8A-4147-A177-3AD203B41FA5}">
                      <a16:colId xmlns:a16="http://schemas.microsoft.com/office/drawing/2014/main" val="1114255133"/>
                    </a:ext>
                  </a:extLst>
                </a:gridCol>
                <a:gridCol w="135644">
                  <a:extLst>
                    <a:ext uri="{9D8B030D-6E8A-4147-A177-3AD203B41FA5}">
                      <a16:colId xmlns:a16="http://schemas.microsoft.com/office/drawing/2014/main" val="2012483442"/>
                    </a:ext>
                  </a:extLst>
                </a:gridCol>
                <a:gridCol w="135644">
                  <a:extLst>
                    <a:ext uri="{9D8B030D-6E8A-4147-A177-3AD203B41FA5}">
                      <a16:colId xmlns:a16="http://schemas.microsoft.com/office/drawing/2014/main" val="1364857155"/>
                    </a:ext>
                  </a:extLst>
                </a:gridCol>
                <a:gridCol w="488412">
                  <a:extLst>
                    <a:ext uri="{9D8B030D-6E8A-4147-A177-3AD203B41FA5}">
                      <a16:colId xmlns:a16="http://schemas.microsoft.com/office/drawing/2014/main" val="1158524410"/>
                    </a:ext>
                  </a:extLst>
                </a:gridCol>
                <a:gridCol w="1096479">
                  <a:extLst>
                    <a:ext uri="{9D8B030D-6E8A-4147-A177-3AD203B41FA5}">
                      <a16:colId xmlns:a16="http://schemas.microsoft.com/office/drawing/2014/main" val="1885999144"/>
                    </a:ext>
                  </a:extLst>
                </a:gridCol>
                <a:gridCol w="1195162">
                  <a:extLst>
                    <a:ext uri="{9D8B030D-6E8A-4147-A177-3AD203B41FA5}">
                      <a16:colId xmlns:a16="http://schemas.microsoft.com/office/drawing/2014/main" val="279612724"/>
                    </a:ext>
                  </a:extLst>
                </a:gridCol>
              </a:tblGrid>
              <a:tr h="868878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آنکال 24 ساعته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effectLst/>
                        </a:rPr>
                        <a:t>16 - 20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effectLst/>
                        </a:rPr>
                        <a:t>13</a:t>
                      </a:r>
                      <a:r>
                        <a:rPr lang="fa-IR" sz="2000" dirty="0">
                          <a:effectLst/>
                        </a:rPr>
                        <a:t>-</a:t>
                      </a:r>
                      <a:r>
                        <a:rPr lang="ar-SA" sz="2000" dirty="0">
                          <a:effectLst/>
                        </a:rPr>
                        <a:t>1</a:t>
                      </a:r>
                      <a:r>
                        <a:rPr lang="fa-IR" sz="2000" dirty="0">
                          <a:effectLst/>
                        </a:rPr>
                        <a:t>4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effectLst/>
                        </a:rPr>
                        <a:t>12 – 13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effectLst/>
                        </a:rPr>
                        <a:t>10 - 12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000" dirty="0">
                          <a:effectLst/>
                        </a:rPr>
                        <a:t>8/30</a:t>
                      </a:r>
                      <a:r>
                        <a:rPr lang="ar-SA" sz="2000" dirty="0">
                          <a:effectLst/>
                        </a:rPr>
                        <a:t> – 10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effectLst/>
                        </a:rPr>
                        <a:t>ساعت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2525360"/>
                  </a:ext>
                </a:extLst>
              </a:tr>
              <a:tr h="67574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هر چهار هفته یک بار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dirty="0">
                          <a:effectLst/>
                        </a:rPr>
                        <a:t>مشاوره با دانشجویان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 rowSpan="5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5400" dirty="0">
                          <a:effectLst/>
                        </a:rPr>
                        <a:t>ناهار و نماز</a:t>
                      </a:r>
                      <a:endParaRPr lang="en-US" sz="54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dirty="0">
                          <a:effectLst/>
                        </a:rPr>
                        <a:t>مطالعه و بررسی های علمی پژوهشی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effectLst/>
                        </a:rPr>
                        <a:t>کلاس درس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effectLst/>
                        </a:rPr>
                        <a:t>راند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>
                          <a:effectLst/>
                        </a:rPr>
                        <a:t>شنبه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extLst>
                  <a:ext uri="{0D108BD9-81ED-4DB2-BD59-A6C34878D82A}">
                    <a16:rowId xmlns:a16="http://schemas.microsoft.com/office/drawing/2014/main" val="2026823591"/>
                  </a:ext>
                </a:extLst>
              </a:tr>
              <a:tr h="60054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هر چهار هفته یک بار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effectLst/>
                        </a:rPr>
                        <a:t>ران</a:t>
                      </a:r>
                      <a:r>
                        <a:rPr lang="fa-IR" sz="2000" dirty="0">
                          <a:effectLst/>
                        </a:rPr>
                        <a:t>د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کلاس درس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effectLst/>
                        </a:rPr>
                        <a:t>یکشنبه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extLst>
                  <a:ext uri="{0D108BD9-81ED-4DB2-BD59-A6C34878D82A}">
                    <a16:rowId xmlns:a16="http://schemas.microsoft.com/office/drawing/2014/main" val="2032683091"/>
                  </a:ext>
                </a:extLst>
              </a:tr>
              <a:tr h="67574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هر چهار هفته یک بار</a:t>
                      </a:r>
                      <a:endParaRPr lang="en-US" sz="12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dirty="0">
                          <a:effectLst/>
                        </a:rPr>
                        <a:t>کلاس درس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effectLst/>
                        </a:rPr>
                        <a:t>راند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>
                          <a:effectLst/>
                        </a:rPr>
                        <a:t>دوشنبه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extLst>
                  <a:ext uri="{0D108BD9-81ED-4DB2-BD59-A6C34878D82A}">
                    <a16:rowId xmlns:a16="http://schemas.microsoft.com/office/drawing/2014/main" val="1434170473"/>
                  </a:ext>
                </a:extLst>
              </a:tr>
              <a:tr h="67574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هر چهار هفته یک بار</a:t>
                      </a:r>
                      <a:endParaRPr lang="en-US" sz="12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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dirty="0">
                          <a:effectLst/>
                        </a:rPr>
                        <a:t>جلسه گروه ماهانه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dirty="0">
                          <a:effectLst/>
                        </a:rPr>
                        <a:t>راندآموزشی</a:t>
                      </a:r>
                      <a:endParaRPr lang="fa-IR" sz="20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>
                          <a:effectLst/>
                        </a:rPr>
                        <a:t>سه شنبه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extLst>
                  <a:ext uri="{0D108BD9-81ED-4DB2-BD59-A6C34878D82A}">
                    <a16:rowId xmlns:a16="http://schemas.microsoft.com/office/drawing/2014/main" val="831781491"/>
                  </a:ext>
                </a:extLst>
              </a:tr>
              <a:tr h="67574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هر چهار هفته یک بار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dirty="0">
                          <a:effectLst/>
                        </a:rPr>
                        <a:t>مشاوره با دانشجویان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dirty="0">
                          <a:effectLst/>
                        </a:rPr>
                        <a:t>درمانگاه آموزشی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dirty="0">
                          <a:effectLst/>
                        </a:rPr>
                        <a:t>گزارش صبحگاهی</a:t>
                      </a:r>
                      <a:endParaRPr lang="fa-IR" sz="20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2000" dirty="0">
                          <a:effectLst/>
                        </a:rPr>
                        <a:t>چهارشنبه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/>
                </a:tc>
                <a:extLst>
                  <a:ext uri="{0D108BD9-81ED-4DB2-BD59-A6C34878D82A}">
                    <a16:rowId xmlns:a16="http://schemas.microsoft.com/office/drawing/2014/main" val="4282811414"/>
                  </a:ext>
                </a:extLst>
              </a:tr>
              <a:tr h="67574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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هر چهار هفته یک بار</a:t>
                      </a:r>
                      <a:endParaRPr lang="en-US" sz="12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/>
                    </a:p>
                  </a:txBody>
                  <a:tcPr marL="55122" marR="55122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پنج</a:t>
                      </a:r>
                      <a:r>
                        <a:rPr lang="fa-IR" sz="20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شنبه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3840157"/>
                  </a:ext>
                </a:extLst>
              </a:tr>
              <a:tr h="67574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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هر چهارهفته یک بار</a:t>
                      </a:r>
                      <a:endParaRPr lang="en-US" sz="12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 dirty="0"/>
                    </a:p>
                  </a:txBody>
                  <a:tcPr marL="55122" marR="55122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جمعه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122" marR="55122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39528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6587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rippl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891455" y="1452697"/>
            <a:ext cx="2580655" cy="3771202"/>
            <a:chOff x="6891455" y="1452697"/>
            <a:chExt cx="2580655" cy="3771202"/>
          </a:xfrm>
        </p:grpSpPr>
        <p:cxnSp>
          <p:nvCxnSpPr>
            <p:cNvPr id="5" name="直接连接符 4"/>
            <p:cNvCxnSpPr/>
            <p:nvPr/>
          </p:nvCxnSpPr>
          <p:spPr>
            <a:xfrm>
              <a:off x="6907330" y="1462221"/>
              <a:ext cx="2564780" cy="0"/>
            </a:xfrm>
            <a:prstGeom prst="line">
              <a:avLst/>
            </a:prstGeom>
            <a:ln w="28575">
              <a:solidFill>
                <a:srgbClr val="B55E3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>
              <a:off x="9456235" y="1462221"/>
              <a:ext cx="0" cy="3761678"/>
            </a:xfrm>
            <a:prstGeom prst="line">
              <a:avLst/>
            </a:prstGeom>
            <a:ln w="28575">
              <a:solidFill>
                <a:srgbClr val="B55E3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>
              <a:off x="6891455" y="5209031"/>
              <a:ext cx="2564780" cy="0"/>
            </a:xfrm>
            <a:prstGeom prst="line">
              <a:avLst/>
            </a:prstGeom>
            <a:ln w="28575">
              <a:solidFill>
                <a:srgbClr val="B55E3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>
              <a:off x="6907330" y="4341094"/>
              <a:ext cx="0" cy="882805"/>
            </a:xfrm>
            <a:prstGeom prst="line">
              <a:avLst/>
            </a:prstGeom>
            <a:ln w="28575">
              <a:solidFill>
                <a:srgbClr val="B55E3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6921616" y="1452697"/>
              <a:ext cx="0" cy="882805"/>
            </a:xfrm>
            <a:prstGeom prst="line">
              <a:avLst/>
            </a:prstGeom>
            <a:ln w="28575">
              <a:solidFill>
                <a:srgbClr val="B55E3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文本框 13"/>
          <p:cNvSpPr txBox="1"/>
          <p:nvPr/>
        </p:nvSpPr>
        <p:spPr>
          <a:xfrm>
            <a:off x="4007216" y="2419730"/>
            <a:ext cx="53223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altLang="zh-CN" sz="4800" dirty="0">
                <a:solidFill>
                  <a:schemeClr val="accent2">
                    <a:lumMod val="75000"/>
                  </a:schemeClr>
                </a:solidFill>
                <a:latin typeface="方正姚体" pitchFamily="2" charset="-122"/>
                <a:ea typeface="方正姚体" pitchFamily="2" charset="-122"/>
              </a:rPr>
              <a:t>با احترام</a:t>
            </a:r>
            <a:endParaRPr lang="zh-CN" altLang="en-US" sz="4800" dirty="0">
              <a:solidFill>
                <a:schemeClr val="accent2">
                  <a:lumMod val="75000"/>
                </a:schemeClr>
              </a:solidFill>
              <a:latin typeface="方正姚体" pitchFamily="2" charset="-122"/>
              <a:ea typeface="方正姚体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ripple/>
      </p:transition>
    </mc:Choice>
    <mc:Fallback xmlns="">
      <p:transition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8" presetClass="entr" presetSubtype="0" accel="5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5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set>
                                          <p:cBhvr>
                                            <p:cTn id="7" dur="45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o>
                                            <p:strVal val="-45.0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" dur="455" fill="hold">
                                              <p:stCondLst>
                                                <p:cond delay="455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45"/>
                                              </p:val>
                                            </p:tav>
                                            <p:tav tm="69900">
                                              <p:val>
                                                <p:fltVal val="4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45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156" decel="50000" autoRev="1" fill="hold">
                                              <p:stCondLst>
                                                <p:cond delay="455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-#ppt_h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136" fill="hold">
                                              <p:stCondLst>
                                                <p:cond delay="864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2" fill="hold" nodeType="withEffect" p14:presetBounceEnd="6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4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5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" presetID="38" presetClass="entr" presetSubtype="0" accel="5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5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set>
                                          <p:cBhvr>
                                            <p:cTn id="11" dur="45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o>
                                            <p:strVal val="-45.0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455" fill="hold">
                                              <p:stCondLst>
                                                <p:cond delay="455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45"/>
                                              </p:val>
                                            </p:tav>
                                            <p:tav tm="69900">
                                              <p:val>
                                                <p:fltVal val="4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45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56" decel="50000" autoRev="1" fill="hold">
                                              <p:stCondLst>
                                                <p:cond delay="455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-#ppt_h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36" fill="hold">
                                              <p:stCondLst>
                                                <p:cond delay="864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2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/>
        </p:bldLst>
      </p:timing>
    </mc:Fallback>
  </mc:AlternateContent>
</p:sld>
</file>

<file path=ppt/theme/theme1.xml><?xml version="1.0" encoding="utf-8"?>
<a:theme xmlns:a="http://schemas.openxmlformats.org/drawingml/2006/main" name="https://www.freeppt7.com-Best PowerPoint templates for free download​​">
  <a:themeElements>
    <a:clrScheme name="自定义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B8B73D"/>
      </a:accent1>
      <a:accent2>
        <a:srgbClr val="BA7C3D"/>
      </a:accent2>
      <a:accent3>
        <a:srgbClr val="DACC63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0529">
      <a:majorFont>
        <a:latin typeface="Aharoni"/>
        <a:ea typeface="方正姚体"/>
        <a:cs typeface=""/>
      </a:majorFont>
      <a:minorFont>
        <a:latin typeface="Aharoni"/>
        <a:ea typeface="方正姚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9229684</TotalTime>
  <Words>1459</Words>
  <Application>Microsoft Office PowerPoint</Application>
  <PresentationFormat>Widescreen</PresentationFormat>
  <Paragraphs>438</Paragraphs>
  <Slides>26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8" baseType="lpstr">
      <vt:lpstr>等线</vt:lpstr>
      <vt:lpstr>黑体</vt:lpstr>
      <vt:lpstr>Agency FB</vt:lpstr>
      <vt:lpstr>Aharoni</vt:lpstr>
      <vt:lpstr>Arial</vt:lpstr>
      <vt:lpstr>B Nazanin</vt:lpstr>
      <vt:lpstr>B Zar</vt:lpstr>
      <vt:lpstr>Calibri</vt:lpstr>
      <vt:lpstr>方正姚体</vt:lpstr>
      <vt:lpstr>Times New Roman</vt:lpstr>
      <vt:lpstr>幼圆</vt:lpstr>
      <vt:lpstr>https://www.freeppt7.com-Best PowerPoint templates for free download​​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فعالیت اموزشی گروه  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小清新PPT</dc:title>
  <dc:subject>RP</dc:subject>
  <dc:creator>user</dc:creator>
  <cp:keywords>RP</cp:keywords>
  <dc:description>RP</dc:description>
  <cp:lastModifiedBy>10</cp:lastModifiedBy>
  <cp:revision>179</cp:revision>
  <dcterms:created xsi:type="dcterms:W3CDTF">2017-05-27T00:25:00Z</dcterms:created>
  <dcterms:modified xsi:type="dcterms:W3CDTF">2025-10-06T11:14:56Z</dcterms:modified>
  <cp:category>RP</cp:category>
  <cp:contentStatus>RP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2052-10.8.0.5391</vt:lpwstr>
  </property>
</Properties>
</file>