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3" r:id="rId2"/>
    <p:sldId id="259" r:id="rId3"/>
    <p:sldId id="261" r:id="rId4"/>
    <p:sldId id="294" r:id="rId5"/>
    <p:sldId id="298" r:id="rId6"/>
    <p:sldId id="299" r:id="rId7"/>
    <p:sldId id="296" r:id="rId8"/>
    <p:sldId id="326" r:id="rId9"/>
    <p:sldId id="329" r:id="rId10"/>
    <p:sldId id="300" r:id="rId11"/>
    <p:sldId id="257" r:id="rId12"/>
    <p:sldId id="303" r:id="rId13"/>
    <p:sldId id="321" r:id="rId14"/>
    <p:sldId id="262" r:id="rId15"/>
    <p:sldId id="302" r:id="rId16"/>
    <p:sldId id="314" r:id="rId17"/>
    <p:sldId id="315" r:id="rId18"/>
    <p:sldId id="328" r:id="rId19"/>
    <p:sldId id="317" r:id="rId20"/>
    <p:sldId id="310" r:id="rId21"/>
    <p:sldId id="325" r:id="rId22"/>
    <p:sldId id="324" r:id="rId23"/>
    <p:sldId id="323" r:id="rId24"/>
    <p:sldId id="332" r:id="rId25"/>
    <p:sldId id="331" r:id="rId26"/>
    <p:sldId id="28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va" initials="s" lastIdx="2" clrIdx="0">
    <p:extLst>
      <p:ext uri="{19B8F6BF-5375-455C-9EA6-DF929625EA0E}">
        <p15:presenceInfo xmlns:p15="http://schemas.microsoft.com/office/powerpoint/2012/main" userId="shi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5E30"/>
    <a:srgbClr val="263D19"/>
    <a:srgbClr val="B6B63B"/>
    <a:srgbClr val="F7DA52"/>
    <a:srgbClr val="EB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29T00:21:37.406" idx="2">
    <p:pos x="2485" y="1971"/>
    <p:text/>
    <p:extLst>
      <p:ext uri="{C676402C-5697-4E1C-873F-D02D1690AC5C}">
        <p15:threadingInfo xmlns:p15="http://schemas.microsoft.com/office/powerpoint/2012/main" timeZoneBias="-21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4FA1B-D067-4AC4-8F3C-80124BB74DC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165E0-24F2-4FD2-9F96-273CF6ADBF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87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87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451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Templates are derived from the </a:t>
            </a:r>
            <a:r>
              <a:rPr lang="en-US" altLang="zh-CN" dirty="0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47EB1F-DE69-4F56-98AD-71E41DF044C1}" type="slidenum">
              <a:rPr lang="zh-CN" altLang="en-US" smtClean="0">
                <a:latin typeface="Calibri" pitchFamily="34" charset="0"/>
                <a:ea typeface="宋体" pitchFamily="2" charset="-122"/>
              </a:rPr>
              <a:t>15</a:t>
            </a:fld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7077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717D3-A9EF-F6DC-0EAB-47A940511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6D8DEC1D-0DAE-EFCD-08B2-CBA6C76A65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39176C9C-160B-20E7-E848-19FF2F66FE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Templates are derived from the </a:t>
            </a:r>
            <a:r>
              <a:rPr lang="en-US" altLang="zh-CN" dirty="0"/>
              <a:t>http://meihua.docer.com/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858A2D22-03B7-AF64-F584-127DBAC19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47EB1F-DE69-4F56-98AD-71E41DF044C1}" type="slidenum">
              <a:rPr lang="zh-CN" altLang="en-US" smtClean="0">
                <a:latin typeface="Calibri" pitchFamily="34" charset="0"/>
                <a:ea typeface="宋体" pitchFamily="2" charset="-122"/>
              </a:rPr>
              <a:t>16</a:t>
            </a:fld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1225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A6D10-C7C4-E7CE-6A27-E7454FA82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A21538C-34AE-48A6-A5BD-EDF171C7F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3C1CD37-2C9F-CCB3-7394-AFCFD2192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0D2D3F-45AB-A9B1-24A2-C0524EE489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165E0-24F2-4FD2-9F96-273CF6ADBF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503020204020204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503020204020204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15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076F0-DEA7-6ADA-A730-AE09DEA26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75B4196-322E-25D2-298E-0F1B955D3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DFA6D19-06BA-5183-8871-52357CE6D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55C5FD-1A11-1E6C-406E-3741CD3EB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165E0-24F2-4FD2-9F96-273CF6ADBF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503020204020204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503020204020204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52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02166-6A1D-4AF3-0FED-22F81CBDF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5837333-0FEA-4BDD-7471-A7D7970DC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143B223-5EC8-B66D-5DF0-80DE94DB5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4115AC-B5D2-EA82-498B-E1D2CEABB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028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46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178DF-FB83-9240-883D-04654B58B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5B53102-E387-7587-78E6-CE9D685DE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0B9AD7-CE4F-168A-88DA-A7187E74D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BA877E-7E49-0A0D-0F27-8DB002907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667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178DF-FB83-9240-883D-04654B58B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5B53102-E387-7587-78E6-CE9D685DE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0B9AD7-CE4F-168A-88DA-A7187E74D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BA877E-7E49-0A0D-0F27-8DB002907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632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E9A31-8E5B-0611-2CA0-97CFED926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E13DE22-0DCC-04A3-12B0-6FC07E141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76A8114-C6E0-07B5-8B6F-CDCA54C62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B638FE-8026-008A-C84F-FF7DC60651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46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Templates are derived from the </a:t>
            </a:r>
            <a:r>
              <a:rPr lang="en-US" altLang="zh-CN" dirty="0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47EB1F-DE69-4F56-98AD-71E41DF044C1}" type="slidenum">
              <a:rPr lang="zh-CN" altLang="en-US" smtClean="0">
                <a:latin typeface="Calibri" pitchFamily="34" charset="0"/>
                <a:ea typeface="宋体" pitchFamily="2" charset="-122"/>
              </a:rPr>
              <a:t>3</a:t>
            </a:fld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2159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68BC1-50D0-B990-247D-5D9FA77F5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A85D88C-4565-FD9B-5D57-1139A5B95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D82994-0AB4-FD15-DF55-DDB78D4EE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F89838-BC9F-FB29-F196-A28F424417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929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0374B-A6BF-E4FB-E068-BB07542DB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857A13F-F4B8-E303-9F2F-C22B81724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8C37AD-ED39-E474-0919-376A03BFF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8804BC-40AD-CDC5-AE94-06C5254337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102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59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Templates are derived from the </a:t>
            </a:r>
            <a:r>
              <a:rPr lang="en-US" altLang="zh-CN" dirty="0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47EB1F-DE69-4F56-98AD-71E41DF044C1}" type="slidenum">
              <a:rPr lang="zh-CN" altLang="en-US" smtClean="0">
                <a:latin typeface="Calibri" pitchFamily="34" charset="0"/>
                <a:ea typeface="宋体" pitchFamily="2" charset="-122"/>
              </a:rPr>
              <a:t>4</a:t>
            </a:fld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761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Templates are derived from the </a:t>
            </a:r>
            <a:r>
              <a:rPr lang="en-US" altLang="zh-CN" dirty="0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47EB1F-DE69-4F56-98AD-71E41DF044C1}" type="slidenum">
              <a:rPr lang="zh-CN" altLang="en-US" smtClean="0">
                <a:latin typeface="Calibri" pitchFamily="34" charset="0"/>
                <a:ea typeface="宋体" pitchFamily="2" charset="-122"/>
              </a:rPr>
              <a:t>5</a:t>
            </a:fld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143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Templates are derived from the </a:t>
            </a:r>
            <a:r>
              <a:rPr lang="en-US" altLang="zh-CN" dirty="0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47EB1F-DE69-4F56-98AD-71E41DF044C1}" type="slidenum">
              <a:rPr lang="zh-CN" altLang="en-US" smtClean="0">
                <a:latin typeface="Calibri" pitchFamily="34" charset="0"/>
                <a:ea typeface="宋体" pitchFamily="2" charset="-122"/>
              </a:rPr>
              <a:t>6</a:t>
            </a:fld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9993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Templates are derived from the </a:t>
            </a:r>
            <a:r>
              <a:rPr lang="en-US" altLang="zh-CN" dirty="0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47EB1F-DE69-4F56-98AD-71E41DF044C1}" type="slidenum">
              <a:rPr lang="zh-CN" altLang="en-US" smtClean="0">
                <a:latin typeface="Calibri" pitchFamily="34" charset="0"/>
                <a:ea typeface="宋体" pitchFamily="2" charset="-122"/>
              </a:rPr>
              <a:t>7</a:t>
            </a:fld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6124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59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989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7A707-A771-F99C-033E-B9AEE0574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D924890-2D3A-3345-3446-329194420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D8552AD-0578-F825-4F3B-2E962363A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7D598-30F3-174E-54AA-035A75A95E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165E0-24F2-4FD2-9F96-273CF6ADBF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503020204020204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503020204020204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20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C1A0-AB15-48BC-B8CC-CEDE49441FBC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10" name="MH_Other_1"/>
          <p:cNvSpPr/>
          <p:nvPr/>
        </p:nvSpPr>
        <p:spPr>
          <a:xfrm>
            <a:off x="5750075" y="2777792"/>
            <a:ext cx="985188" cy="118110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2320" tIns="313011" rIns="272320" bIns="313011" spcCol="1270" anchor="ctr">
            <a:norm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altLang="zh-CN" sz="3200" dirty="0">
                <a:latin typeface="Arial" pitchFamily="34" charset="0"/>
                <a:ea typeface="微软雅黑" pitchFamily="34" charset="-122"/>
              </a:rPr>
              <a:t>9</a:t>
            </a:r>
            <a:endParaRPr lang="zh-CN" altLang="en-US" sz="3200" dirty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" name="MH_Other_2"/>
          <p:cNvSpPr/>
          <p:nvPr/>
        </p:nvSpPr>
        <p:spPr>
          <a:xfrm>
            <a:off x="4473577" y="3976141"/>
            <a:ext cx="1027112" cy="118110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2320" tIns="313011" rIns="272320" bIns="313011" spcCol="1270" anchor="ctr">
            <a:norm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altLang="zh-CN" sz="3200" dirty="0">
                <a:latin typeface="Arial" pitchFamily="34" charset="0"/>
                <a:ea typeface="微软雅黑" pitchFamily="34" charset="-122"/>
              </a:rPr>
              <a:t>5</a:t>
            </a:r>
            <a:endParaRPr lang="zh-CN" altLang="en-US" sz="3200" dirty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3" name="MH_Other_4"/>
          <p:cNvSpPr>
            <a:spLocks noEditPoints="1"/>
          </p:cNvSpPr>
          <p:nvPr/>
        </p:nvSpPr>
        <p:spPr bwMode="auto">
          <a:xfrm>
            <a:off x="6969167" y="3128211"/>
            <a:ext cx="3811128" cy="631541"/>
          </a:xfrm>
          <a:custGeom>
            <a:avLst/>
            <a:gdLst>
              <a:gd name="T0" fmla="*/ 2147483646 w 128"/>
              <a:gd name="T1" fmla="*/ 0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0 h 128"/>
              <a:gd name="T8" fmla="*/ 0 w 128"/>
              <a:gd name="T9" fmla="*/ 2147483646 h 128"/>
              <a:gd name="T10" fmla="*/ 0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2147483646 w 128"/>
              <a:gd name="T19" fmla="*/ 2147483646 h 128"/>
              <a:gd name="T20" fmla="*/ 2147483646 w 128"/>
              <a:gd name="T21" fmla="*/ 2147483646 h 128"/>
              <a:gd name="T22" fmla="*/ 2147483646 w 128"/>
              <a:gd name="T23" fmla="*/ 2147483646 h 128"/>
              <a:gd name="T24" fmla="*/ 2147483646 w 128"/>
              <a:gd name="T25" fmla="*/ 0 h 128"/>
              <a:gd name="T26" fmla="*/ 2147483646 w 128"/>
              <a:gd name="T27" fmla="*/ 2147483646 h 128"/>
              <a:gd name="T28" fmla="*/ 2147483646 w 128"/>
              <a:gd name="T29" fmla="*/ 2147483646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2147483646 w 128"/>
              <a:gd name="T35" fmla="*/ 2147483646 h 128"/>
              <a:gd name="T36" fmla="*/ 2147483646 w 128"/>
              <a:gd name="T37" fmla="*/ 2147483646 h 128"/>
              <a:gd name="T38" fmla="*/ 2147483646 w 128"/>
              <a:gd name="T39" fmla="*/ 2147483646 h 128"/>
              <a:gd name="T40" fmla="*/ 2147483646 w 128"/>
              <a:gd name="T41" fmla="*/ 2147483646 h 128"/>
              <a:gd name="T42" fmla="*/ 2147483646 w 128"/>
              <a:gd name="T43" fmla="*/ 2147483646 h 128"/>
              <a:gd name="T44" fmla="*/ 2147483646 w 128"/>
              <a:gd name="T45" fmla="*/ 2147483646 h 128"/>
              <a:gd name="T46" fmla="*/ 2147483646 w 128"/>
              <a:gd name="T47" fmla="*/ 2147483646 h 128"/>
              <a:gd name="T48" fmla="*/ 2147483646 w 128"/>
              <a:gd name="T49" fmla="*/ 2147483646 h 128"/>
              <a:gd name="T50" fmla="*/ 2147483646 w 128"/>
              <a:gd name="T51" fmla="*/ 2147483646 h 128"/>
              <a:gd name="T52" fmla="*/ 2147483646 w 128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8" h="128">
                <a:moveTo>
                  <a:pt x="112" y="0"/>
                </a:moveTo>
                <a:cubicBezTo>
                  <a:pt x="112" y="0"/>
                  <a:pt x="89" y="6"/>
                  <a:pt x="68" y="12"/>
                </a:cubicBezTo>
                <a:cubicBezTo>
                  <a:pt x="65" y="12"/>
                  <a:pt x="63" y="12"/>
                  <a:pt x="60" y="12"/>
                </a:cubicBezTo>
                <a:cubicBezTo>
                  <a:pt x="40" y="7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9"/>
                  <a:pt x="8" y="113"/>
                  <a:pt x="16" y="116"/>
                </a:cubicBezTo>
                <a:cubicBezTo>
                  <a:pt x="16" y="116"/>
                  <a:pt x="38" y="122"/>
                  <a:pt x="60" y="128"/>
                </a:cubicBezTo>
                <a:cubicBezTo>
                  <a:pt x="63" y="128"/>
                  <a:pt x="65" y="128"/>
                  <a:pt x="68" y="128"/>
                </a:cubicBezTo>
                <a:cubicBezTo>
                  <a:pt x="90" y="122"/>
                  <a:pt x="112" y="116"/>
                  <a:pt x="112" y="116"/>
                </a:cubicBezTo>
                <a:cubicBezTo>
                  <a:pt x="120" y="114"/>
                  <a:pt x="128" y="109"/>
                  <a:pt x="128" y="10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60" y="120"/>
                </a:moveTo>
                <a:cubicBezTo>
                  <a:pt x="38" y="114"/>
                  <a:pt x="16" y="108"/>
                  <a:pt x="16" y="108"/>
                </a:cubicBezTo>
                <a:cubicBezTo>
                  <a:pt x="11" y="107"/>
                  <a:pt x="8" y="104"/>
                  <a:pt x="8" y="10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0" y="20"/>
                  <a:pt x="60" y="20"/>
                  <a:pt x="60" y="20"/>
                </a:cubicBezTo>
                <a:lnTo>
                  <a:pt x="60" y="120"/>
                </a:lnTo>
                <a:close/>
                <a:moveTo>
                  <a:pt x="120" y="100"/>
                </a:moveTo>
                <a:cubicBezTo>
                  <a:pt x="120" y="104"/>
                  <a:pt x="116" y="107"/>
                  <a:pt x="112" y="108"/>
                </a:cubicBezTo>
                <a:cubicBezTo>
                  <a:pt x="112" y="108"/>
                  <a:pt x="90" y="114"/>
                  <a:pt x="68" y="120"/>
                </a:cubicBezTo>
                <a:cubicBezTo>
                  <a:pt x="68" y="20"/>
                  <a:pt x="68" y="20"/>
                  <a:pt x="68" y="20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0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fa-IR" altLang="zh-CN" sz="2400" b="1" dirty="0"/>
              <a:t>واحد عملی نیم سال اول</a:t>
            </a:r>
          </a:p>
          <a:p>
            <a:pPr algn="ctr"/>
            <a:r>
              <a:rPr lang="fa-IR" altLang="zh-CN" sz="2400" b="1" dirty="0"/>
              <a:t>کارآموزی</a:t>
            </a:r>
            <a:endParaRPr lang="zh-CN" altLang="en-US" sz="2400" b="1" dirty="0"/>
          </a:p>
        </p:txBody>
      </p:sp>
      <p:sp>
        <p:nvSpPr>
          <p:cNvPr id="14" name="MH_Other_5"/>
          <p:cNvSpPr/>
          <p:nvPr/>
        </p:nvSpPr>
        <p:spPr>
          <a:xfrm>
            <a:off x="5758990" y="3975518"/>
            <a:ext cx="976269" cy="118110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2320" tIns="313011" rIns="272320" bIns="313011" spcCol="1270" anchor="ctr">
            <a:norm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altLang="zh-CN" sz="3200" dirty="0">
                <a:latin typeface="Arial" pitchFamily="34" charset="0"/>
                <a:ea typeface="微软雅黑" pitchFamily="34" charset="-122"/>
              </a:rPr>
              <a:t>9</a:t>
            </a:r>
            <a:endParaRPr lang="zh-CN" altLang="en-US" sz="3200" dirty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5" name="MH_Other_6"/>
          <p:cNvSpPr/>
          <p:nvPr/>
        </p:nvSpPr>
        <p:spPr>
          <a:xfrm>
            <a:off x="4473576" y="2736850"/>
            <a:ext cx="1027113" cy="118110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2320" tIns="313011" rIns="272320" bIns="313011" spcCol="1270" anchor="ctr">
            <a:norm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altLang="zh-CN" sz="3200" dirty="0">
                <a:latin typeface="Arial" pitchFamily="34" charset="0"/>
                <a:ea typeface="微软雅黑" pitchFamily="34" charset="-122"/>
              </a:rPr>
              <a:t>5</a:t>
            </a:r>
            <a:endParaRPr lang="zh-CN" altLang="en-US" sz="3200" dirty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MH_SubTitle_1"/>
          <p:cNvSpPr>
            <a:spLocks noChangeArrowheads="1"/>
          </p:cNvSpPr>
          <p:nvPr/>
        </p:nvSpPr>
        <p:spPr bwMode="auto">
          <a:xfrm>
            <a:off x="874726" y="2984900"/>
            <a:ext cx="3847267" cy="113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fa-IR" altLang="zh-CN" sz="2400" b="1" kern="0" dirty="0">
                <a:latin typeface="幼圆" pitchFamily="49" charset="-122"/>
                <a:ea typeface="幼圆" pitchFamily="49" charset="-122"/>
              </a:rPr>
              <a:t>واحد نظری نیم سال اول</a:t>
            </a:r>
          </a:p>
          <a:p>
            <a:pPr algn="ctr">
              <a:lnSpc>
                <a:spcPct val="120000"/>
              </a:lnSpc>
              <a:defRPr/>
            </a:pPr>
            <a:r>
              <a:rPr lang="fa-IR" altLang="zh-CN" sz="2400" b="1" kern="0" dirty="0">
                <a:latin typeface="幼圆" pitchFamily="49" charset="-122"/>
                <a:ea typeface="幼圆" pitchFamily="49" charset="-122"/>
              </a:rPr>
              <a:t>کارآموزی</a:t>
            </a:r>
            <a:endParaRPr lang="en-US" altLang="zh-CN" sz="2400" b="1" kern="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7" name="MH_SubTitle_2"/>
          <p:cNvSpPr>
            <a:spLocks noChangeArrowheads="1"/>
          </p:cNvSpPr>
          <p:nvPr/>
        </p:nvSpPr>
        <p:spPr bwMode="auto">
          <a:xfrm>
            <a:off x="2651127" y="3932238"/>
            <a:ext cx="159385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endParaRPr lang="en-US" altLang="zh-CN" sz="1600" kern="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8" name="MH_SubTitle_3"/>
          <p:cNvSpPr>
            <a:spLocks noChangeArrowheads="1"/>
          </p:cNvSpPr>
          <p:nvPr/>
        </p:nvSpPr>
        <p:spPr bwMode="auto">
          <a:xfrm>
            <a:off x="6699713" y="4043715"/>
            <a:ext cx="19907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endParaRPr lang="en-US" altLang="zh-CN" sz="1600" kern="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" name="MH_SubTitle_4"/>
          <p:cNvSpPr>
            <a:spLocks noChangeArrowheads="1"/>
          </p:cNvSpPr>
          <p:nvPr/>
        </p:nvSpPr>
        <p:spPr bwMode="auto">
          <a:xfrm>
            <a:off x="6699712" y="4189060"/>
            <a:ext cx="1990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endParaRPr lang="en-US" altLang="zh-CN" sz="1600" kern="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MH_Title_1"/>
          <p:cNvSpPr/>
          <p:nvPr/>
        </p:nvSpPr>
        <p:spPr>
          <a:xfrm>
            <a:off x="4530170" y="-57826"/>
            <a:ext cx="2361081" cy="1438391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altLang="zh-CN" sz="3200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فعالیت اموزشی</a:t>
            </a:r>
          </a:p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altLang="zh-CN" sz="3200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گروه </a:t>
            </a:r>
            <a:endParaRPr lang="en-US" altLang="zh-CN" sz="3200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2" name="MH_Other_8"/>
          <p:cNvSpPr/>
          <p:nvPr/>
        </p:nvSpPr>
        <p:spPr bwMode="auto">
          <a:xfrm>
            <a:off x="7056943" y="4304651"/>
            <a:ext cx="3266988" cy="851967"/>
          </a:xfrm>
          <a:custGeom>
            <a:avLst/>
            <a:gdLst>
              <a:gd name="T0" fmla="*/ 2147483646 w 90"/>
              <a:gd name="T1" fmla="*/ 2147483646 h 93"/>
              <a:gd name="T2" fmla="*/ 2147483646 w 90"/>
              <a:gd name="T3" fmla="*/ 2147483646 h 93"/>
              <a:gd name="T4" fmla="*/ 2147483646 w 90"/>
              <a:gd name="T5" fmla="*/ 2147483646 h 93"/>
              <a:gd name="T6" fmla="*/ 2147483646 w 90"/>
              <a:gd name="T7" fmla="*/ 2147483646 h 93"/>
              <a:gd name="T8" fmla="*/ 2147483646 w 90"/>
              <a:gd name="T9" fmla="*/ 2147483646 h 93"/>
              <a:gd name="T10" fmla="*/ 0 w 90"/>
              <a:gd name="T11" fmla="*/ 2147483646 h 93"/>
              <a:gd name="T12" fmla="*/ 0 w 90"/>
              <a:gd name="T13" fmla="*/ 2147483646 h 93"/>
              <a:gd name="T14" fmla="*/ 2147483646 w 90"/>
              <a:gd name="T15" fmla="*/ 2147483646 h 93"/>
              <a:gd name="T16" fmla="*/ 2147483646 w 90"/>
              <a:gd name="T17" fmla="*/ 2147483646 h 93"/>
              <a:gd name="T18" fmla="*/ 2147483646 w 90"/>
              <a:gd name="T19" fmla="*/ 2147483646 h 93"/>
              <a:gd name="T20" fmla="*/ 2147483646 w 90"/>
              <a:gd name="T21" fmla="*/ 2147483646 h 93"/>
              <a:gd name="T22" fmla="*/ 2147483646 w 90"/>
              <a:gd name="T23" fmla="*/ 2147483646 h 93"/>
              <a:gd name="T24" fmla="*/ 2147483646 w 90"/>
              <a:gd name="T25" fmla="*/ 2147483646 h 93"/>
              <a:gd name="T26" fmla="*/ 2147483646 w 90"/>
              <a:gd name="T27" fmla="*/ 2147483646 h 93"/>
              <a:gd name="T28" fmla="*/ 2147483646 w 90"/>
              <a:gd name="T29" fmla="*/ 2147483646 h 93"/>
              <a:gd name="T30" fmla="*/ 2147483646 w 90"/>
              <a:gd name="T31" fmla="*/ 2147483646 h 93"/>
              <a:gd name="T32" fmla="*/ 2147483646 w 90"/>
              <a:gd name="T33" fmla="*/ 2147483646 h 93"/>
              <a:gd name="T34" fmla="*/ 2147483646 w 90"/>
              <a:gd name="T35" fmla="*/ 2147483646 h 93"/>
              <a:gd name="T36" fmla="*/ 2147483646 w 90"/>
              <a:gd name="T37" fmla="*/ 2147483646 h 93"/>
              <a:gd name="T38" fmla="*/ 2147483646 w 90"/>
              <a:gd name="T39" fmla="*/ 2147483646 h 93"/>
              <a:gd name="T40" fmla="*/ 2147483646 w 90"/>
              <a:gd name="T41" fmla="*/ 2147483646 h 93"/>
              <a:gd name="T42" fmla="*/ 2147483646 w 90"/>
              <a:gd name="T43" fmla="*/ 2147483646 h 93"/>
              <a:gd name="T44" fmla="*/ 2147483646 w 90"/>
              <a:gd name="T45" fmla="*/ 2147483646 h 93"/>
              <a:gd name="T46" fmla="*/ 2147483646 w 90"/>
              <a:gd name="T47" fmla="*/ 2147483646 h 93"/>
              <a:gd name="T48" fmla="*/ 2147483646 w 90"/>
              <a:gd name="T49" fmla="*/ 2147483646 h 93"/>
              <a:gd name="T50" fmla="*/ 2147483646 w 90"/>
              <a:gd name="T51" fmla="*/ 2147483646 h 93"/>
              <a:gd name="T52" fmla="*/ 2147483646 w 90"/>
              <a:gd name="T53" fmla="*/ 2147483646 h 93"/>
              <a:gd name="T54" fmla="*/ 2147483646 w 90"/>
              <a:gd name="T55" fmla="*/ 2147483646 h 93"/>
              <a:gd name="T56" fmla="*/ 2147483646 w 90"/>
              <a:gd name="T57" fmla="*/ 2147483646 h 93"/>
              <a:gd name="T58" fmla="*/ 2147483646 w 90"/>
              <a:gd name="T59" fmla="*/ 2147483646 h 93"/>
              <a:gd name="T60" fmla="*/ 2147483646 w 90"/>
              <a:gd name="T61" fmla="*/ 2147483646 h 93"/>
              <a:gd name="T62" fmla="*/ 2147483646 w 90"/>
              <a:gd name="T63" fmla="*/ 2147483646 h 93"/>
              <a:gd name="T64" fmla="*/ 2147483646 w 90"/>
              <a:gd name="T65" fmla="*/ 2147483646 h 93"/>
              <a:gd name="T66" fmla="*/ 2147483646 w 90"/>
              <a:gd name="T67" fmla="*/ 2147483646 h 93"/>
              <a:gd name="T68" fmla="*/ 2147483646 w 90"/>
              <a:gd name="T69" fmla="*/ 2147483646 h 93"/>
              <a:gd name="T70" fmla="*/ 2147483646 w 90"/>
              <a:gd name="T71" fmla="*/ 2147483646 h 93"/>
              <a:gd name="T72" fmla="*/ 2147483646 w 90"/>
              <a:gd name="T73" fmla="*/ 2147483646 h 93"/>
              <a:gd name="T74" fmla="*/ 2147483646 w 90"/>
              <a:gd name="T75" fmla="*/ 2147483646 h 93"/>
              <a:gd name="T76" fmla="*/ 2147483646 w 90"/>
              <a:gd name="T77" fmla="*/ 2147483646 h 93"/>
              <a:gd name="T78" fmla="*/ 2147483646 w 90"/>
              <a:gd name="T79" fmla="*/ 2147483646 h 93"/>
              <a:gd name="T80" fmla="*/ 2147483646 w 90"/>
              <a:gd name="T81" fmla="*/ 2147483646 h 93"/>
              <a:gd name="T82" fmla="*/ 2147483646 w 90"/>
              <a:gd name="T83" fmla="*/ 2147483646 h 93"/>
              <a:gd name="T84" fmla="*/ 2147483646 w 90"/>
              <a:gd name="T85" fmla="*/ 2147483646 h 93"/>
              <a:gd name="T86" fmla="*/ 2147483646 w 90"/>
              <a:gd name="T87" fmla="*/ 2147483646 h 93"/>
              <a:gd name="T88" fmla="*/ 2147483646 w 90"/>
              <a:gd name="T89" fmla="*/ 2147483646 h 93"/>
              <a:gd name="T90" fmla="*/ 2147483646 w 90"/>
              <a:gd name="T91" fmla="*/ 2147483646 h 93"/>
              <a:gd name="T92" fmla="*/ 2147483646 w 90"/>
              <a:gd name="T93" fmla="*/ 2147483646 h 93"/>
              <a:gd name="T94" fmla="*/ 2147483646 w 90"/>
              <a:gd name="T95" fmla="*/ 2147483646 h 93"/>
              <a:gd name="T96" fmla="*/ 2147483646 w 90"/>
              <a:gd name="T97" fmla="*/ 2147483646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0" h="93">
                <a:moveTo>
                  <a:pt x="86" y="38"/>
                </a:moveTo>
                <a:cubicBezTo>
                  <a:pt x="88" y="40"/>
                  <a:pt x="90" y="43"/>
                  <a:pt x="90" y="46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8"/>
                  <a:pt x="86" y="93"/>
                  <a:pt x="81" y="93"/>
                </a:cubicBezTo>
                <a:cubicBezTo>
                  <a:pt x="9" y="93"/>
                  <a:pt x="9" y="93"/>
                  <a:pt x="9" y="93"/>
                </a:cubicBezTo>
                <a:cubicBezTo>
                  <a:pt x="4" y="93"/>
                  <a:pt x="0" y="88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39"/>
                  <a:pt x="2" y="39"/>
                  <a:pt x="3" y="39"/>
                </a:cubicBezTo>
                <a:cubicBezTo>
                  <a:pt x="39" y="3"/>
                  <a:pt x="39" y="3"/>
                  <a:pt x="39" y="3"/>
                </a:cubicBezTo>
                <a:cubicBezTo>
                  <a:pt x="43" y="0"/>
                  <a:pt x="46" y="0"/>
                  <a:pt x="50" y="3"/>
                </a:cubicBezTo>
                <a:cubicBezTo>
                  <a:pt x="86" y="38"/>
                  <a:pt x="86" y="38"/>
                  <a:pt x="86" y="38"/>
                </a:cubicBezTo>
                <a:close/>
                <a:moveTo>
                  <a:pt x="15" y="30"/>
                </a:moveTo>
                <a:cubicBezTo>
                  <a:pt x="15" y="52"/>
                  <a:pt x="15" y="52"/>
                  <a:pt x="15" y="52"/>
                </a:cubicBezTo>
                <a:cubicBezTo>
                  <a:pt x="45" y="75"/>
                  <a:pt x="45" y="75"/>
                  <a:pt x="45" y="75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30"/>
                  <a:pt x="72" y="30"/>
                  <a:pt x="72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25" y="35"/>
                </a:moveTo>
                <a:cubicBezTo>
                  <a:pt x="25" y="39"/>
                  <a:pt x="25" y="39"/>
                  <a:pt x="25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5"/>
                  <a:pt x="63" y="35"/>
                  <a:pt x="63" y="35"/>
                </a:cubicBezTo>
                <a:cubicBezTo>
                  <a:pt x="25" y="35"/>
                  <a:pt x="25" y="35"/>
                  <a:pt x="25" y="35"/>
                </a:cubicBezTo>
                <a:close/>
                <a:moveTo>
                  <a:pt x="25" y="51"/>
                </a:moveTo>
                <a:cubicBezTo>
                  <a:pt x="25" y="55"/>
                  <a:pt x="25" y="55"/>
                  <a:pt x="25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1"/>
                  <a:pt x="63" y="51"/>
                  <a:pt x="63" y="51"/>
                </a:cubicBezTo>
                <a:cubicBezTo>
                  <a:pt x="25" y="51"/>
                  <a:pt x="25" y="51"/>
                  <a:pt x="25" y="51"/>
                </a:cubicBezTo>
                <a:close/>
                <a:moveTo>
                  <a:pt x="25" y="43"/>
                </a:moveTo>
                <a:cubicBezTo>
                  <a:pt x="25" y="47"/>
                  <a:pt x="25" y="47"/>
                  <a:pt x="25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3"/>
                  <a:pt x="63" y="43"/>
                  <a:pt x="63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0" y="87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69"/>
                  <a:pt x="28" y="68"/>
                  <a:pt x="28" y="67"/>
                </a:cubicBezTo>
                <a:cubicBezTo>
                  <a:pt x="27" y="66"/>
                  <a:pt x="26" y="66"/>
                  <a:pt x="25" y="67"/>
                </a:cubicBezTo>
                <a:cubicBezTo>
                  <a:pt x="7" y="84"/>
                  <a:pt x="7" y="84"/>
                  <a:pt x="7" y="84"/>
                </a:cubicBezTo>
                <a:cubicBezTo>
                  <a:pt x="6" y="85"/>
                  <a:pt x="6" y="86"/>
                  <a:pt x="7" y="87"/>
                </a:cubicBezTo>
                <a:cubicBezTo>
                  <a:pt x="8" y="87"/>
                  <a:pt x="9" y="87"/>
                  <a:pt x="10" y="87"/>
                </a:cubicBezTo>
                <a:close/>
                <a:moveTo>
                  <a:pt x="84" y="84"/>
                </a:moveTo>
                <a:cubicBezTo>
                  <a:pt x="66" y="67"/>
                  <a:pt x="66" y="67"/>
                  <a:pt x="66" y="67"/>
                </a:cubicBezTo>
                <a:cubicBezTo>
                  <a:pt x="65" y="66"/>
                  <a:pt x="64" y="66"/>
                  <a:pt x="63" y="67"/>
                </a:cubicBezTo>
                <a:cubicBezTo>
                  <a:pt x="62" y="68"/>
                  <a:pt x="62" y="69"/>
                  <a:pt x="63" y="69"/>
                </a:cubicBezTo>
                <a:cubicBezTo>
                  <a:pt x="81" y="87"/>
                  <a:pt x="81" y="87"/>
                  <a:pt x="81" y="87"/>
                </a:cubicBezTo>
                <a:cubicBezTo>
                  <a:pt x="82" y="87"/>
                  <a:pt x="83" y="87"/>
                  <a:pt x="84" y="87"/>
                </a:cubicBezTo>
                <a:cubicBezTo>
                  <a:pt x="85" y="86"/>
                  <a:pt x="85" y="85"/>
                  <a:pt x="84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fa-IR" altLang="zh-CN" sz="2400" b="1" kern="0" dirty="0">
                <a:latin typeface="幼圆" pitchFamily="49" charset="-122"/>
                <a:ea typeface="幼圆" pitchFamily="49" charset="-122"/>
              </a:rPr>
              <a:t>واحد عملی نیم سال دوم</a:t>
            </a:r>
          </a:p>
          <a:p>
            <a:pPr algn="ctr">
              <a:lnSpc>
                <a:spcPct val="120000"/>
              </a:lnSpc>
              <a:defRPr/>
            </a:pPr>
            <a:r>
              <a:rPr lang="fa-IR" altLang="zh-CN" sz="2400" b="1" kern="0" dirty="0">
                <a:latin typeface="幼圆" pitchFamily="49" charset="-122"/>
                <a:ea typeface="幼圆" pitchFamily="49" charset="-122"/>
              </a:rPr>
              <a:t>کارآموزی</a:t>
            </a:r>
            <a:endParaRPr lang="en-US" altLang="zh-CN" sz="2400" b="1" kern="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1558" y="4290265"/>
            <a:ext cx="2778325" cy="9346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fa-IR" altLang="zh-CN" sz="2400" b="1" kern="0" dirty="0">
                <a:latin typeface="幼圆" pitchFamily="49" charset="-122"/>
                <a:ea typeface="幼圆" pitchFamily="49" charset="-122"/>
              </a:rPr>
              <a:t>  واحد نظری نیم سال دوم</a:t>
            </a:r>
          </a:p>
          <a:p>
            <a:pPr algn="ctr">
              <a:lnSpc>
                <a:spcPct val="120000"/>
              </a:lnSpc>
              <a:defRPr/>
            </a:pPr>
            <a:r>
              <a:rPr lang="fa-IR" altLang="zh-CN" sz="2400" b="1" kern="0" dirty="0">
                <a:latin typeface="幼圆" pitchFamily="49" charset="-122"/>
                <a:ea typeface="幼圆" pitchFamily="49" charset="-122"/>
              </a:rPr>
              <a:t>کارآموزی</a:t>
            </a:r>
            <a:endParaRPr lang="en-US" altLang="zh-CN" sz="2400" b="1" kern="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4" name="MH_Other_1"/>
          <p:cNvSpPr/>
          <p:nvPr/>
        </p:nvSpPr>
        <p:spPr>
          <a:xfrm>
            <a:off x="5727913" y="5166314"/>
            <a:ext cx="985188" cy="118110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2320" tIns="313011" rIns="272320" bIns="313011" spcCol="1270" anchor="ctr">
            <a:normAutofit fontScale="92500"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altLang="zh-CN" sz="3200" dirty="0">
                <a:latin typeface="Arial" pitchFamily="34" charset="0"/>
                <a:ea typeface="微软雅黑" pitchFamily="34" charset="-122"/>
              </a:rPr>
              <a:t>18</a:t>
            </a:r>
            <a:endParaRPr lang="zh-CN" altLang="en-US" sz="3200" dirty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5" name="MH_Other_4"/>
          <p:cNvSpPr>
            <a:spLocks noEditPoints="1"/>
          </p:cNvSpPr>
          <p:nvPr/>
        </p:nvSpPr>
        <p:spPr bwMode="auto">
          <a:xfrm>
            <a:off x="6947005" y="5516733"/>
            <a:ext cx="3811128" cy="631541"/>
          </a:xfrm>
          <a:custGeom>
            <a:avLst/>
            <a:gdLst>
              <a:gd name="T0" fmla="*/ 2147483646 w 128"/>
              <a:gd name="T1" fmla="*/ 0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0 h 128"/>
              <a:gd name="T8" fmla="*/ 0 w 128"/>
              <a:gd name="T9" fmla="*/ 2147483646 h 128"/>
              <a:gd name="T10" fmla="*/ 0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2147483646 w 128"/>
              <a:gd name="T19" fmla="*/ 2147483646 h 128"/>
              <a:gd name="T20" fmla="*/ 2147483646 w 128"/>
              <a:gd name="T21" fmla="*/ 2147483646 h 128"/>
              <a:gd name="T22" fmla="*/ 2147483646 w 128"/>
              <a:gd name="T23" fmla="*/ 2147483646 h 128"/>
              <a:gd name="T24" fmla="*/ 2147483646 w 128"/>
              <a:gd name="T25" fmla="*/ 0 h 128"/>
              <a:gd name="T26" fmla="*/ 2147483646 w 128"/>
              <a:gd name="T27" fmla="*/ 2147483646 h 128"/>
              <a:gd name="T28" fmla="*/ 2147483646 w 128"/>
              <a:gd name="T29" fmla="*/ 2147483646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2147483646 w 128"/>
              <a:gd name="T35" fmla="*/ 2147483646 h 128"/>
              <a:gd name="T36" fmla="*/ 2147483646 w 128"/>
              <a:gd name="T37" fmla="*/ 2147483646 h 128"/>
              <a:gd name="T38" fmla="*/ 2147483646 w 128"/>
              <a:gd name="T39" fmla="*/ 2147483646 h 128"/>
              <a:gd name="T40" fmla="*/ 2147483646 w 128"/>
              <a:gd name="T41" fmla="*/ 2147483646 h 128"/>
              <a:gd name="T42" fmla="*/ 2147483646 w 128"/>
              <a:gd name="T43" fmla="*/ 2147483646 h 128"/>
              <a:gd name="T44" fmla="*/ 2147483646 w 128"/>
              <a:gd name="T45" fmla="*/ 2147483646 h 128"/>
              <a:gd name="T46" fmla="*/ 2147483646 w 128"/>
              <a:gd name="T47" fmla="*/ 2147483646 h 128"/>
              <a:gd name="T48" fmla="*/ 2147483646 w 128"/>
              <a:gd name="T49" fmla="*/ 2147483646 h 128"/>
              <a:gd name="T50" fmla="*/ 2147483646 w 128"/>
              <a:gd name="T51" fmla="*/ 2147483646 h 128"/>
              <a:gd name="T52" fmla="*/ 2147483646 w 128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8" h="128">
                <a:moveTo>
                  <a:pt x="112" y="0"/>
                </a:moveTo>
                <a:cubicBezTo>
                  <a:pt x="112" y="0"/>
                  <a:pt x="89" y="6"/>
                  <a:pt x="68" y="12"/>
                </a:cubicBezTo>
                <a:cubicBezTo>
                  <a:pt x="65" y="12"/>
                  <a:pt x="63" y="12"/>
                  <a:pt x="60" y="12"/>
                </a:cubicBezTo>
                <a:cubicBezTo>
                  <a:pt x="40" y="7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9"/>
                  <a:pt x="8" y="113"/>
                  <a:pt x="16" y="116"/>
                </a:cubicBezTo>
                <a:cubicBezTo>
                  <a:pt x="16" y="116"/>
                  <a:pt x="38" y="122"/>
                  <a:pt x="60" y="128"/>
                </a:cubicBezTo>
                <a:cubicBezTo>
                  <a:pt x="63" y="128"/>
                  <a:pt x="65" y="128"/>
                  <a:pt x="68" y="128"/>
                </a:cubicBezTo>
                <a:cubicBezTo>
                  <a:pt x="90" y="122"/>
                  <a:pt x="112" y="116"/>
                  <a:pt x="112" y="116"/>
                </a:cubicBezTo>
                <a:cubicBezTo>
                  <a:pt x="120" y="114"/>
                  <a:pt x="128" y="109"/>
                  <a:pt x="128" y="10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60" y="120"/>
                </a:moveTo>
                <a:cubicBezTo>
                  <a:pt x="38" y="114"/>
                  <a:pt x="16" y="108"/>
                  <a:pt x="16" y="108"/>
                </a:cubicBezTo>
                <a:cubicBezTo>
                  <a:pt x="11" y="107"/>
                  <a:pt x="8" y="104"/>
                  <a:pt x="8" y="10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0" y="20"/>
                  <a:pt x="60" y="20"/>
                  <a:pt x="60" y="20"/>
                </a:cubicBezTo>
                <a:lnTo>
                  <a:pt x="60" y="120"/>
                </a:lnTo>
                <a:close/>
                <a:moveTo>
                  <a:pt x="120" y="100"/>
                </a:moveTo>
                <a:cubicBezTo>
                  <a:pt x="120" y="104"/>
                  <a:pt x="116" y="107"/>
                  <a:pt x="112" y="108"/>
                </a:cubicBezTo>
                <a:cubicBezTo>
                  <a:pt x="112" y="108"/>
                  <a:pt x="90" y="114"/>
                  <a:pt x="68" y="120"/>
                </a:cubicBezTo>
                <a:cubicBezTo>
                  <a:pt x="68" y="20"/>
                  <a:pt x="68" y="20"/>
                  <a:pt x="68" y="20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0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fa-IR" altLang="zh-CN" sz="2400" b="1" dirty="0"/>
              <a:t>واحد عملی نیم سال اول</a:t>
            </a:r>
          </a:p>
          <a:p>
            <a:pPr algn="ctr"/>
            <a:r>
              <a:rPr lang="fa-IR" altLang="zh-CN" sz="2400" b="1" dirty="0"/>
              <a:t>کارورزی</a:t>
            </a:r>
            <a:r>
              <a:rPr lang="en-US" altLang="zh-CN" sz="2400" b="1" dirty="0"/>
              <a:t> , </a:t>
            </a:r>
            <a:endParaRPr lang="zh-CN" altLang="en-US" sz="2400" b="1" dirty="0"/>
          </a:p>
        </p:txBody>
      </p:sp>
      <p:sp>
        <p:nvSpPr>
          <p:cNvPr id="26" name="MH_Other_6"/>
          <p:cNvSpPr/>
          <p:nvPr/>
        </p:nvSpPr>
        <p:spPr>
          <a:xfrm>
            <a:off x="4451414" y="5125372"/>
            <a:ext cx="1027113" cy="118110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2320" tIns="313011" rIns="272320" bIns="313011" spcCol="1270" anchor="ctr">
            <a:norm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altLang="zh-CN" sz="3200" dirty="0">
                <a:latin typeface="Arial" pitchFamily="34" charset="0"/>
                <a:ea typeface="微软雅黑" pitchFamily="34" charset="-122"/>
              </a:rPr>
              <a:t>18</a:t>
            </a:r>
            <a:endParaRPr lang="zh-CN" altLang="en-US" sz="3200" dirty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7" name="MH_SubTitle_1"/>
          <p:cNvSpPr>
            <a:spLocks noChangeArrowheads="1"/>
          </p:cNvSpPr>
          <p:nvPr/>
        </p:nvSpPr>
        <p:spPr bwMode="auto">
          <a:xfrm>
            <a:off x="852564" y="5373422"/>
            <a:ext cx="3847267" cy="113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fa-IR" altLang="zh-CN" sz="2400" kern="0" dirty="0">
                <a:latin typeface="幼圆" pitchFamily="49" charset="-122"/>
                <a:ea typeface="幼圆" pitchFamily="49" charset="-122"/>
              </a:rPr>
              <a:t> </a:t>
            </a:r>
            <a:r>
              <a:rPr lang="fa-IR" altLang="zh-CN" sz="2400" b="1" kern="0" dirty="0">
                <a:latin typeface="幼圆" pitchFamily="49" charset="-122"/>
                <a:ea typeface="幼圆" pitchFamily="49" charset="-122"/>
              </a:rPr>
              <a:t>واحد عملی نیم سال دوم</a:t>
            </a:r>
          </a:p>
          <a:p>
            <a:pPr algn="ctr">
              <a:lnSpc>
                <a:spcPct val="120000"/>
              </a:lnSpc>
              <a:defRPr/>
            </a:pPr>
            <a:r>
              <a:rPr lang="fa-IR" altLang="zh-CN" sz="2400" b="1" kern="0" dirty="0">
                <a:latin typeface="幼圆" pitchFamily="49" charset="-122"/>
                <a:ea typeface="幼圆" pitchFamily="49" charset="-122"/>
              </a:rPr>
              <a:t>کارورزی</a:t>
            </a:r>
            <a:endParaRPr lang="en-US" altLang="zh-CN" sz="2400" b="1" kern="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" name="MH_Other_1">
            <a:extLst>
              <a:ext uri="{FF2B5EF4-FFF2-40B4-BE49-F238E27FC236}">
                <a16:creationId xmlns:a16="http://schemas.microsoft.com/office/drawing/2014/main" id="{2DF6229F-6C39-73A0-476A-FDAD41A09935}"/>
              </a:ext>
            </a:extLst>
          </p:cNvPr>
          <p:cNvSpPr/>
          <p:nvPr/>
        </p:nvSpPr>
        <p:spPr>
          <a:xfrm>
            <a:off x="5750071" y="1604390"/>
            <a:ext cx="985188" cy="118110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2320" tIns="313011" rIns="272320" bIns="313011" spcCol="1270" anchor="ctr">
            <a:norm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altLang="zh-CN" sz="3200" dirty="0">
                <a:latin typeface="Arial" pitchFamily="34" charset="0"/>
                <a:ea typeface="微软雅黑" pitchFamily="34" charset="-122"/>
              </a:rPr>
              <a:t>1</a:t>
            </a:r>
            <a:endParaRPr lang="zh-CN" altLang="en-US" sz="3200" dirty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7" name="MH_Other_4">
            <a:extLst>
              <a:ext uri="{FF2B5EF4-FFF2-40B4-BE49-F238E27FC236}">
                <a16:creationId xmlns:a16="http://schemas.microsoft.com/office/drawing/2014/main" id="{AACA3C11-4850-BBDA-49DF-51F9E60854A3}"/>
              </a:ext>
            </a:extLst>
          </p:cNvPr>
          <p:cNvSpPr>
            <a:spLocks noEditPoints="1"/>
          </p:cNvSpPr>
          <p:nvPr/>
        </p:nvSpPr>
        <p:spPr bwMode="auto">
          <a:xfrm>
            <a:off x="6947005" y="1701382"/>
            <a:ext cx="3811128" cy="631541"/>
          </a:xfrm>
          <a:custGeom>
            <a:avLst/>
            <a:gdLst>
              <a:gd name="T0" fmla="*/ 2147483646 w 128"/>
              <a:gd name="T1" fmla="*/ 0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0 h 128"/>
              <a:gd name="T8" fmla="*/ 0 w 128"/>
              <a:gd name="T9" fmla="*/ 2147483646 h 128"/>
              <a:gd name="T10" fmla="*/ 0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2147483646 w 128"/>
              <a:gd name="T19" fmla="*/ 2147483646 h 128"/>
              <a:gd name="T20" fmla="*/ 2147483646 w 128"/>
              <a:gd name="T21" fmla="*/ 2147483646 h 128"/>
              <a:gd name="T22" fmla="*/ 2147483646 w 128"/>
              <a:gd name="T23" fmla="*/ 2147483646 h 128"/>
              <a:gd name="T24" fmla="*/ 2147483646 w 128"/>
              <a:gd name="T25" fmla="*/ 0 h 128"/>
              <a:gd name="T26" fmla="*/ 2147483646 w 128"/>
              <a:gd name="T27" fmla="*/ 2147483646 h 128"/>
              <a:gd name="T28" fmla="*/ 2147483646 w 128"/>
              <a:gd name="T29" fmla="*/ 2147483646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2147483646 w 128"/>
              <a:gd name="T35" fmla="*/ 2147483646 h 128"/>
              <a:gd name="T36" fmla="*/ 2147483646 w 128"/>
              <a:gd name="T37" fmla="*/ 2147483646 h 128"/>
              <a:gd name="T38" fmla="*/ 2147483646 w 128"/>
              <a:gd name="T39" fmla="*/ 2147483646 h 128"/>
              <a:gd name="T40" fmla="*/ 2147483646 w 128"/>
              <a:gd name="T41" fmla="*/ 2147483646 h 128"/>
              <a:gd name="T42" fmla="*/ 2147483646 w 128"/>
              <a:gd name="T43" fmla="*/ 2147483646 h 128"/>
              <a:gd name="T44" fmla="*/ 2147483646 w 128"/>
              <a:gd name="T45" fmla="*/ 2147483646 h 128"/>
              <a:gd name="T46" fmla="*/ 2147483646 w 128"/>
              <a:gd name="T47" fmla="*/ 2147483646 h 128"/>
              <a:gd name="T48" fmla="*/ 2147483646 w 128"/>
              <a:gd name="T49" fmla="*/ 2147483646 h 128"/>
              <a:gd name="T50" fmla="*/ 2147483646 w 128"/>
              <a:gd name="T51" fmla="*/ 2147483646 h 128"/>
              <a:gd name="T52" fmla="*/ 2147483646 w 128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8" h="128">
                <a:moveTo>
                  <a:pt x="112" y="0"/>
                </a:moveTo>
                <a:cubicBezTo>
                  <a:pt x="112" y="0"/>
                  <a:pt x="89" y="6"/>
                  <a:pt x="68" y="12"/>
                </a:cubicBezTo>
                <a:cubicBezTo>
                  <a:pt x="65" y="12"/>
                  <a:pt x="63" y="12"/>
                  <a:pt x="60" y="12"/>
                </a:cubicBezTo>
                <a:cubicBezTo>
                  <a:pt x="40" y="7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9"/>
                  <a:pt x="8" y="113"/>
                  <a:pt x="16" y="116"/>
                </a:cubicBezTo>
                <a:cubicBezTo>
                  <a:pt x="16" y="116"/>
                  <a:pt x="38" y="122"/>
                  <a:pt x="60" y="128"/>
                </a:cubicBezTo>
                <a:cubicBezTo>
                  <a:pt x="63" y="128"/>
                  <a:pt x="65" y="128"/>
                  <a:pt x="68" y="128"/>
                </a:cubicBezTo>
                <a:cubicBezTo>
                  <a:pt x="90" y="122"/>
                  <a:pt x="112" y="116"/>
                  <a:pt x="112" y="116"/>
                </a:cubicBezTo>
                <a:cubicBezTo>
                  <a:pt x="120" y="114"/>
                  <a:pt x="128" y="109"/>
                  <a:pt x="128" y="10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60" y="120"/>
                </a:moveTo>
                <a:cubicBezTo>
                  <a:pt x="38" y="114"/>
                  <a:pt x="16" y="108"/>
                  <a:pt x="16" y="108"/>
                </a:cubicBezTo>
                <a:cubicBezTo>
                  <a:pt x="11" y="107"/>
                  <a:pt x="8" y="104"/>
                  <a:pt x="8" y="10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0" y="20"/>
                  <a:pt x="60" y="20"/>
                  <a:pt x="60" y="20"/>
                </a:cubicBezTo>
                <a:lnTo>
                  <a:pt x="60" y="120"/>
                </a:lnTo>
                <a:close/>
                <a:moveTo>
                  <a:pt x="120" y="100"/>
                </a:moveTo>
                <a:cubicBezTo>
                  <a:pt x="120" y="104"/>
                  <a:pt x="116" y="107"/>
                  <a:pt x="112" y="108"/>
                </a:cubicBezTo>
                <a:cubicBezTo>
                  <a:pt x="112" y="108"/>
                  <a:pt x="90" y="114"/>
                  <a:pt x="68" y="120"/>
                </a:cubicBezTo>
                <a:cubicBezTo>
                  <a:pt x="68" y="20"/>
                  <a:pt x="68" y="20"/>
                  <a:pt x="68" y="20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0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fa-IR" altLang="zh-CN" sz="2400" b="1" dirty="0"/>
              <a:t>واحدنظری مقدمات کودکان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4592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2" grpId="0" animBg="1"/>
      <p:bldP spid="24" grpId="0" animBg="1"/>
      <p:bldP spid="25" grpId="0" animBg="1"/>
      <p:bldP spid="26" grpId="0" animBg="1"/>
      <p:bldP spid="27" grpId="0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2E5A-497D-8D67-9849-80B62C44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fa-IR" altLang="zh-CN" sz="4400" b="1" dirty="0">
                <a:latin typeface="幼圆" pitchFamily="49" charset="-122"/>
                <a:ea typeface="幼圆" pitchFamily="49" charset="-122"/>
              </a:rPr>
              <a:t>فعالیت اموزشی</a:t>
            </a:r>
            <a:br>
              <a:rPr lang="fa-IR" altLang="zh-CN" sz="4400" b="1" dirty="0">
                <a:latin typeface="幼圆" pitchFamily="49" charset="-122"/>
                <a:ea typeface="幼圆" pitchFamily="49" charset="-122"/>
              </a:rPr>
            </a:br>
            <a:r>
              <a:rPr lang="fa-IR" altLang="zh-CN" sz="4400" b="1" dirty="0">
                <a:latin typeface="幼圆" pitchFamily="49" charset="-122"/>
                <a:ea typeface="幼圆" pitchFamily="49" charset="-122"/>
              </a:rPr>
              <a:t>گروه </a:t>
            </a:r>
            <a:br>
              <a:rPr lang="en-US" altLang="zh-CN" sz="4400" b="1" dirty="0">
                <a:latin typeface="幼圆" pitchFamily="49" charset="-122"/>
                <a:ea typeface="幼圆" pitchFamily="49" charset="-122"/>
              </a:rPr>
            </a:br>
            <a:r>
              <a:rPr lang="fa-IR" altLang="zh-CN" sz="4400" b="1" dirty="0">
                <a:latin typeface="幼圆" pitchFamily="49" charset="-122"/>
                <a:ea typeface="幼圆" pitchFamily="49" charset="-122"/>
              </a:rPr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C1FDA-9F9F-FCCD-7A51-CD336CB8E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zh-CN" sz="2800" dirty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</a:p>
          <a:p>
            <a:pPr algn="r" rtl="1"/>
            <a:r>
              <a:rPr lang="fa-IR" altLang="zh-CN" sz="2800" dirty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 مقطع فیزیوپاتولوژی</a:t>
            </a:r>
            <a:r>
              <a:rPr lang="fa-IR" altLang="zh-CN" dirty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 :</a:t>
            </a:r>
            <a:r>
              <a:rPr lang="fa-IR" altLang="zh-CN" sz="2800" dirty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مقدمات بیماری کودکان 1 واحد تئوری و سمیولوژی عملی 2                ساعت عملی و 2 </a:t>
            </a:r>
            <a:r>
              <a:rPr lang="fa-IR" altLang="zh-CN" dirty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ساعت تئوری</a:t>
            </a:r>
            <a:endParaRPr lang="fa-IR" altLang="zh-CN" sz="2800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algn="r" rtl="1"/>
            <a:r>
              <a:rPr lang="fa-IR" altLang="zh-CN" dirty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کاراموزی: </a:t>
            </a:r>
            <a:r>
              <a:rPr lang="fa-IR" altLang="zh-CN" sz="2800" dirty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سالی 2 بارنیم سال اول مهر تا آذر9 واحد عملی و 5 واحد تیوری </a:t>
            </a:r>
          </a:p>
          <a:p>
            <a:pPr algn="r" rtl="1"/>
            <a:r>
              <a:rPr lang="fa-IR" altLang="zh-CN" sz="2800" dirty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نیم سال دوم </a:t>
            </a:r>
            <a:r>
              <a:rPr lang="fa-IR" altLang="zh-CN" dirty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15</a:t>
            </a:r>
            <a:r>
              <a:rPr lang="fa-IR" altLang="zh-CN" sz="2800" dirty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 فروردین تا 15تیر</a:t>
            </a:r>
          </a:p>
          <a:p>
            <a:pPr algn="r" rtl="1"/>
            <a:r>
              <a:rPr lang="fa-IR" altLang="zh-CN" dirty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کارورز:</a:t>
            </a:r>
            <a:r>
              <a:rPr lang="fa-IR" altLang="zh-CN" sz="2800" dirty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در تمام طول سال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439862" y="733336"/>
            <a:ext cx="9333434" cy="32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a-IR" sz="6000" b="1" dirty="0">
                <a:solidFill>
                  <a:srgbClr val="00B050"/>
                </a:solidFill>
              </a:rPr>
              <a:t>برنامه کلاس های درس ، کنفرانس و ژورنال کلاب و گزارش صبح گاهی              گروه </a:t>
            </a:r>
            <a:endParaRPr lang="zh-CN" altLang="en-US" sz="6000" b="1" dirty="0">
              <a:solidFill>
                <a:srgbClr val="00B05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cxnSp>
        <p:nvCxnSpPr>
          <p:cNvPr id="10" name="MH_Other_1"/>
          <p:cNvCxnSpPr/>
          <p:nvPr/>
        </p:nvCxnSpPr>
        <p:spPr>
          <a:xfrm>
            <a:off x="5519739" y="4627563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MH_Other_2"/>
          <p:cNvCxnSpPr/>
          <p:nvPr/>
        </p:nvCxnSpPr>
        <p:spPr>
          <a:xfrm>
            <a:off x="5519739" y="4002088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3"/>
          <p:cNvCxnSpPr/>
          <p:nvPr/>
        </p:nvCxnSpPr>
        <p:spPr>
          <a:xfrm>
            <a:off x="5519739" y="4627563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H_Other_4"/>
          <p:cNvCxnSpPr/>
          <p:nvPr/>
        </p:nvCxnSpPr>
        <p:spPr>
          <a:xfrm>
            <a:off x="5519739" y="5253038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MH_Other_5"/>
          <p:cNvCxnSpPr/>
          <p:nvPr/>
        </p:nvCxnSpPr>
        <p:spPr>
          <a:xfrm flipV="1">
            <a:off x="2887579" y="5878513"/>
            <a:ext cx="6951747" cy="1132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8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B5D50-D31B-C7CE-C5EE-DB187FAC7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>
            <a:extLst>
              <a:ext uri="{FF2B5EF4-FFF2-40B4-BE49-F238E27FC236}">
                <a16:creationId xmlns:a16="http://schemas.microsoft.com/office/drawing/2014/main" id="{1760D42C-16BC-6661-8A9C-EFE94FCBA5D5}"/>
              </a:ext>
            </a:extLst>
          </p:cNvPr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3" name="任意多边形 23">
            <a:extLst>
              <a:ext uri="{FF2B5EF4-FFF2-40B4-BE49-F238E27FC236}">
                <a16:creationId xmlns:a16="http://schemas.microsoft.com/office/drawing/2014/main" id="{8759028C-6A51-31A0-7B45-0A6A32A1ECC1}"/>
              </a:ext>
            </a:extLst>
          </p:cNvPr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6" name="任意多边形 12">
            <a:extLst>
              <a:ext uri="{FF2B5EF4-FFF2-40B4-BE49-F238E27FC236}">
                <a16:creationId xmlns:a16="http://schemas.microsoft.com/office/drawing/2014/main" id="{5791C595-E7E7-3378-24A4-72A0BC90843F}"/>
              </a:ext>
            </a:extLst>
          </p:cNvPr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BBD525-990D-6803-CB41-4DFFAC723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44319"/>
              </p:ext>
            </p:extLst>
          </p:nvPr>
        </p:nvGraphicFramePr>
        <p:xfrm>
          <a:off x="1048991" y="210950"/>
          <a:ext cx="9283729" cy="644862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789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0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579">
                <a:tc rowSpan="18">
                  <a:txBody>
                    <a:bodyPr/>
                    <a:lstStyle/>
                    <a:p>
                      <a:pPr algn="ctr" rtl="1" fontAlgn="ctr"/>
                      <a:r>
                        <a:rPr lang="fa-IR" sz="2800" u="none" strike="noStrike" dirty="0">
                          <a:effectLst/>
                        </a:rPr>
                        <a:t>دکتراخوی</a:t>
                      </a:r>
                      <a:endParaRPr lang="fa-IR" sz="2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</a:rPr>
                        <a:t>درس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دیفتیری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عفونت تنفسی فوقانی 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بیماری های متابولیک مادرزادی 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هایپوتونی 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عقب ماندگی ذهنی 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روماتیسم قلبی 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بیماری بثوری 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بیماری های  تیرویید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effectLst/>
                        </a:rPr>
                        <a:t>سیاه سرفه</a:t>
                      </a:r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استیومیلیت ارتریت سپتیک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CF</a:t>
                      </a:r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944791"/>
                  </a:ext>
                </a:extLst>
              </a:tr>
              <a:tr h="313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کلستاز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513747"/>
                  </a:ext>
                </a:extLst>
              </a:tr>
              <a:tr h="286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سیانوز</a:t>
                      </a:r>
                    </a:p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415777"/>
                  </a:ext>
                </a:extLst>
              </a:tr>
              <a:tr h="286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267673"/>
                  </a:ext>
                </a:extLst>
              </a:tr>
              <a:tr h="286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اوتیسم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577607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effectLst/>
                        </a:rPr>
                        <a:t>کنفرانس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بیش فعالی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0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چاقی 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96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715051"/>
              </p:ext>
            </p:extLst>
          </p:nvPr>
        </p:nvGraphicFramePr>
        <p:xfrm>
          <a:off x="1048991" y="210950"/>
          <a:ext cx="9283729" cy="537117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789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0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226">
                <a:tc rowSpan="13">
                  <a:txBody>
                    <a:bodyPr/>
                    <a:lstStyle/>
                    <a:p>
                      <a:pPr algn="ctr" rtl="1" fontAlgn="ctr"/>
                      <a:r>
                        <a:rPr lang="fa-IR" sz="3200" u="none" strike="noStrike" dirty="0">
                          <a:effectLst/>
                        </a:rPr>
                        <a:t>دکتربرنا</a:t>
                      </a:r>
                      <a:endParaRPr lang="fa-IR" sz="32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درس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عفونت تنفسی تحتانی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مننژیت 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تیفویید 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بروسلوز 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تشنج کودکان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عفونت ادراری 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معاینه فیزیکی قفسه سینه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5061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معاینه فیزیکی شکم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280357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u="none" strike="noStrike" dirty="0">
                          <a:effectLst/>
                        </a:rPr>
                        <a:t>کنفرانس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  <a:p>
                      <a:pPr algn="ctr" rtl="1" fontAlgn="ctr"/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معاینه فیزیکی سر و گردن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معاینه فیزیکی 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930693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بیماری های پوستی کودکان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66459"/>
                  </a:ext>
                </a:extLst>
              </a:tr>
              <a:tr h="490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اورژانس های شکمی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 flipH="1">
            <a:off x="5394325" y="2744789"/>
            <a:ext cx="363538" cy="357187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4" name="任意多边形 23"/>
          <p:cNvSpPr/>
          <p:nvPr/>
        </p:nvSpPr>
        <p:spPr>
          <a:xfrm flipH="1">
            <a:off x="5394325" y="3489325"/>
            <a:ext cx="363538" cy="369888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6" name="标题 5"/>
          <p:cNvSpPr txBox="1"/>
          <p:nvPr/>
        </p:nvSpPr>
        <p:spPr bwMode="auto">
          <a:xfrm>
            <a:off x="6069012" y="2744788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7" name="文本占位符 4"/>
          <p:cNvSpPr txBox="1"/>
          <p:nvPr/>
        </p:nvSpPr>
        <p:spPr>
          <a:xfrm>
            <a:off x="4762500" y="2840038"/>
            <a:ext cx="947738" cy="920750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4654550" y="2744789"/>
            <a:ext cx="363538" cy="1114425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9" name="文本框 16"/>
          <p:cNvSpPr txBox="1">
            <a:spLocks noChangeArrowheads="1"/>
          </p:cNvSpPr>
          <p:nvPr/>
        </p:nvSpPr>
        <p:spPr bwMode="auto">
          <a:xfrm>
            <a:off x="5402263" y="3103563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0" name="文本占位符 6"/>
          <p:cNvSpPr txBox="1"/>
          <p:nvPr/>
        </p:nvSpPr>
        <p:spPr bwMode="auto">
          <a:xfrm>
            <a:off x="6160453" y="3487739"/>
            <a:ext cx="48958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1600" dirty="0">
                <a:solidFill>
                  <a:srgbClr val="A3A3A3"/>
                </a:solidFill>
                <a:latin typeface="黑体" pitchFamily="49" charset="-122"/>
                <a:ea typeface="黑体" pitchFamily="49" charset="-122"/>
              </a:rPr>
              <a:t>Please click here to enter your subtitle</a:t>
            </a:r>
            <a:endParaRPr lang="en-US" altLang="zh-CN" sz="1600" dirty="0">
              <a:solidFill>
                <a:srgbClr val="A3A3A3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97550" y="3905091"/>
          <a:ext cx="596900" cy="192405"/>
        </p:xfrm>
        <a:graphic>
          <a:graphicData uri="http://schemas.openxmlformats.org/drawingml/2006/table">
            <a:tbl>
              <a:tblPr rtl="1"/>
              <a:tblGrid>
                <a:gridCol w="59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دکترربیعی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55426"/>
              </p:ext>
            </p:extLst>
          </p:nvPr>
        </p:nvGraphicFramePr>
        <p:xfrm>
          <a:off x="4345366" y="209130"/>
          <a:ext cx="7331827" cy="7746202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190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2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552">
                <a:tc rowSpan="17"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دکتر رفعتی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درس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سندروم نفروتیک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ابهام تناسلی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561447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هایپرناترمی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383455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سل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004732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اسم 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 پاتوفیزیولوژی و اختلالات اب و الکترولیت 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شیرمادر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اسهال حاد و مایع درمانی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53242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مسمومیت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بیماری های  مادرزادی قلبی 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</a:rPr>
                        <a:t>گاز خون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a-IR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کارگاه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B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کارگاه احیا کودکان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کارگاه شیر مادر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endParaRPr lang="fa-IR" sz="2400" b="0" i="0" u="none" strike="noStrike" dirty="0">
                        <a:solidFill>
                          <a:srgbClr val="FF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FF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1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عوارض نوزادی</a:t>
                      </a:r>
                      <a:endParaRPr lang="fa-IR" sz="1800" b="0" i="0" u="none" strike="noStrike" dirty="0">
                        <a:solidFill>
                          <a:srgbClr val="FF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0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3076" grpId="0"/>
      <p:bldP spid="7" grpId="0"/>
      <p:bldP spid="13" grpId="0" animBg="1"/>
      <p:bldP spid="3079" grpId="0"/>
      <p:bldP spid="30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9ED38-F464-F336-0620-A23E1BF6D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>
            <a:extLst>
              <a:ext uri="{FF2B5EF4-FFF2-40B4-BE49-F238E27FC236}">
                <a16:creationId xmlns:a16="http://schemas.microsoft.com/office/drawing/2014/main" id="{52C10AEA-A047-6F2A-B84B-D6EE8874FD65}"/>
              </a:ext>
            </a:extLst>
          </p:cNvPr>
          <p:cNvSpPr/>
          <p:nvPr/>
        </p:nvSpPr>
        <p:spPr>
          <a:xfrm flipH="1">
            <a:off x="5394325" y="2744789"/>
            <a:ext cx="363538" cy="357187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4" name="任意多边形 23">
            <a:extLst>
              <a:ext uri="{FF2B5EF4-FFF2-40B4-BE49-F238E27FC236}">
                <a16:creationId xmlns:a16="http://schemas.microsoft.com/office/drawing/2014/main" id="{87C91AA0-03A7-DAB2-F13F-B2760F014D85}"/>
              </a:ext>
            </a:extLst>
          </p:cNvPr>
          <p:cNvSpPr/>
          <p:nvPr/>
        </p:nvSpPr>
        <p:spPr>
          <a:xfrm flipH="1">
            <a:off x="5394325" y="3489325"/>
            <a:ext cx="363538" cy="369888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6" name="标题 5">
            <a:extLst>
              <a:ext uri="{FF2B5EF4-FFF2-40B4-BE49-F238E27FC236}">
                <a16:creationId xmlns:a16="http://schemas.microsoft.com/office/drawing/2014/main" id="{03ECF777-39CD-DF1F-0805-CCD0A5800E18}"/>
              </a:ext>
            </a:extLst>
          </p:cNvPr>
          <p:cNvSpPr txBox="1"/>
          <p:nvPr/>
        </p:nvSpPr>
        <p:spPr bwMode="auto">
          <a:xfrm>
            <a:off x="6069012" y="2744788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7" name="文本占位符 4">
            <a:extLst>
              <a:ext uri="{FF2B5EF4-FFF2-40B4-BE49-F238E27FC236}">
                <a16:creationId xmlns:a16="http://schemas.microsoft.com/office/drawing/2014/main" id="{D87DBC54-66D5-2E4D-C284-E815D10A2054}"/>
              </a:ext>
            </a:extLst>
          </p:cNvPr>
          <p:cNvSpPr txBox="1"/>
          <p:nvPr/>
        </p:nvSpPr>
        <p:spPr>
          <a:xfrm>
            <a:off x="4762500" y="2840038"/>
            <a:ext cx="947738" cy="920750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3" name="任意多边形 12">
            <a:extLst>
              <a:ext uri="{FF2B5EF4-FFF2-40B4-BE49-F238E27FC236}">
                <a16:creationId xmlns:a16="http://schemas.microsoft.com/office/drawing/2014/main" id="{8CBEF9AD-FF98-934A-E27B-617C9F0ACD09}"/>
              </a:ext>
            </a:extLst>
          </p:cNvPr>
          <p:cNvSpPr/>
          <p:nvPr/>
        </p:nvSpPr>
        <p:spPr>
          <a:xfrm>
            <a:off x="4654550" y="2744789"/>
            <a:ext cx="363538" cy="1114425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9" name="文本框 16">
            <a:extLst>
              <a:ext uri="{FF2B5EF4-FFF2-40B4-BE49-F238E27FC236}">
                <a16:creationId xmlns:a16="http://schemas.microsoft.com/office/drawing/2014/main" id="{D5CF400D-F3AF-F327-E56C-3222DDDAE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3103563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0" name="文本占位符 6">
            <a:extLst>
              <a:ext uri="{FF2B5EF4-FFF2-40B4-BE49-F238E27FC236}">
                <a16:creationId xmlns:a16="http://schemas.microsoft.com/office/drawing/2014/main" id="{7A8A04F8-1E4B-04B4-B764-6598D9A5BFB5}"/>
              </a:ext>
            </a:extLst>
          </p:cNvPr>
          <p:cNvSpPr txBox="1"/>
          <p:nvPr/>
        </p:nvSpPr>
        <p:spPr bwMode="auto">
          <a:xfrm>
            <a:off x="6160453" y="3487739"/>
            <a:ext cx="48958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1600" dirty="0">
                <a:solidFill>
                  <a:srgbClr val="A3A3A3"/>
                </a:solidFill>
                <a:latin typeface="黑体" pitchFamily="49" charset="-122"/>
                <a:ea typeface="黑体" pitchFamily="49" charset="-122"/>
              </a:rPr>
              <a:t>Please click here to enter your subtitle</a:t>
            </a:r>
            <a:endParaRPr lang="en-US" altLang="zh-CN" sz="1600" dirty="0">
              <a:solidFill>
                <a:srgbClr val="A3A3A3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41FD76-306A-4032-93B4-A5DC6CFACEAC}"/>
              </a:ext>
            </a:extLst>
          </p:cNvPr>
          <p:cNvGraphicFramePr>
            <a:graphicFrameLocks noGrp="1"/>
          </p:cNvGraphicFramePr>
          <p:nvPr/>
        </p:nvGraphicFramePr>
        <p:xfrm>
          <a:off x="5797550" y="3905091"/>
          <a:ext cx="596900" cy="192405"/>
        </p:xfrm>
        <a:graphic>
          <a:graphicData uri="http://schemas.openxmlformats.org/drawingml/2006/table">
            <a:tbl>
              <a:tblPr rtl="1"/>
              <a:tblGrid>
                <a:gridCol w="59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دکترربیعی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69FF62-98E4-84A3-92BB-8DF993332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866784"/>
              </p:ext>
            </p:extLst>
          </p:nvPr>
        </p:nvGraphicFramePr>
        <p:xfrm>
          <a:off x="2911013" y="354816"/>
          <a:ext cx="7331827" cy="6638906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190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2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5251">
                <a:tc rowSpan="13"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دکتررفعتی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درس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خونریزی گوارشی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هماچوری 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 بلوغ  طبیعی و زودرس  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لمفادنوپاتی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اخلاق پزشکی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انافیلاکسی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اسلاید های اموزشی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a-IR" sz="2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کنفرانس</a:t>
                      </a:r>
                      <a:endParaRPr lang="fa-IR" sz="2400" b="0" i="0" u="none" strike="noStrike" dirty="0">
                        <a:solidFill>
                          <a:srgbClr val="00B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HUS</a:t>
                      </a:r>
                      <a:endParaRPr lang="fa-IR" sz="1800" b="0" i="0" u="none" strike="noStrike" dirty="0">
                        <a:solidFill>
                          <a:srgbClr val="00B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انافیلاکسی </a:t>
                      </a:r>
                      <a:endParaRPr lang="fa-IR" sz="1800" b="0" i="0" u="none" strike="noStrike" dirty="0">
                        <a:solidFill>
                          <a:srgbClr val="00B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آلرژی غذایی </a:t>
                      </a:r>
                      <a:endParaRPr lang="fa-IR" sz="1800" b="0" i="0" u="none" strike="noStrike" dirty="0">
                        <a:solidFill>
                          <a:srgbClr val="00B05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ژورنال کلاب</a:t>
                      </a:r>
                      <a:endParaRPr lang="fa-IR" sz="2400" b="0" i="0" u="none" strike="noStrike" dirty="0">
                        <a:solidFill>
                          <a:srgbClr val="FF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CPC</a:t>
                      </a:r>
                      <a:r>
                        <a:rPr lang="fa-IR" dirty="0"/>
                        <a:t> در طول ترم</a:t>
                      </a:r>
                      <a:endParaRPr lang="en-US" dirty="0"/>
                    </a:p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FF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1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FF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76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3076" grpId="0"/>
      <p:bldP spid="7" grpId="0"/>
      <p:bldP spid="13" grpId="0" animBg="1"/>
      <p:bldP spid="3079" grpId="0"/>
      <p:bldP spid="30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AC102E-608B-FA61-8D03-0B804B177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>
            <a:extLst>
              <a:ext uri="{FF2B5EF4-FFF2-40B4-BE49-F238E27FC236}">
                <a16:creationId xmlns:a16="http://schemas.microsoft.com/office/drawing/2014/main" id="{4AFE4BFA-FCD6-CE2A-418A-B768576607F8}"/>
              </a:ext>
            </a:extLst>
          </p:cNvPr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3" name="任意多边形 23">
            <a:extLst>
              <a:ext uri="{FF2B5EF4-FFF2-40B4-BE49-F238E27FC236}">
                <a16:creationId xmlns:a16="http://schemas.microsoft.com/office/drawing/2014/main" id="{E2BCB8FB-3AC3-ECF7-3BE7-46CF9D3A2667}"/>
              </a:ext>
            </a:extLst>
          </p:cNvPr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6" name="任意多边形 12">
            <a:extLst>
              <a:ext uri="{FF2B5EF4-FFF2-40B4-BE49-F238E27FC236}">
                <a16:creationId xmlns:a16="http://schemas.microsoft.com/office/drawing/2014/main" id="{5AB10997-38D7-59DD-FE38-62BF9759AAC1}"/>
              </a:ext>
            </a:extLst>
          </p:cNvPr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2AEC22-CC69-C57B-4CC3-FA48A8809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872357"/>
              </p:ext>
            </p:extLst>
          </p:nvPr>
        </p:nvGraphicFramePr>
        <p:xfrm>
          <a:off x="1048991" y="210950"/>
          <a:ext cx="9283729" cy="6251929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789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0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579">
                <a:tc rowSpan="18">
                  <a:txBody>
                    <a:bodyPr/>
                    <a:lstStyle/>
                    <a:p>
                      <a:pPr algn="ctr" rtl="1" fontAlgn="ctr"/>
                      <a:r>
                        <a:rPr lang="fa-IR" sz="2800" u="none" strike="noStrike" dirty="0">
                          <a:effectLst/>
                        </a:rPr>
                        <a:t>دکترکاظمی</a:t>
                      </a:r>
                      <a:endParaRPr lang="fa-IR" sz="2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</a:rPr>
                        <a:t>درس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دیابت 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بدخیمی کودکان 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 نارسایی قلبی 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رشد و نمو در کودک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کمبود ویتامین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سرفه 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تب 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944791"/>
                  </a:ext>
                </a:extLst>
              </a:tr>
              <a:tr h="313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513747"/>
                  </a:ext>
                </a:extLst>
              </a:tr>
              <a:tr h="286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نقص ایمنی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415777"/>
                  </a:ext>
                </a:extLst>
              </a:tr>
              <a:tr h="286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267673"/>
                  </a:ext>
                </a:extLst>
              </a:tr>
              <a:tr h="286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577607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effectLst/>
                        </a:rPr>
                        <a:t>کنفرانس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انتقال خون و عوارض</a:t>
                      </a:r>
                    </a:p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0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سوختگی</a:t>
                      </a:r>
                    </a:p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4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DACF0-46E3-DACB-BA37-82243F083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>
            <a:extLst>
              <a:ext uri="{FF2B5EF4-FFF2-40B4-BE49-F238E27FC236}">
                <a16:creationId xmlns:a16="http://schemas.microsoft.com/office/drawing/2014/main" id="{E88B93AB-E2D4-5C7E-8220-69094044EFB4}"/>
              </a:ext>
            </a:extLst>
          </p:cNvPr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3" name="任意多边形 23">
            <a:extLst>
              <a:ext uri="{FF2B5EF4-FFF2-40B4-BE49-F238E27FC236}">
                <a16:creationId xmlns:a16="http://schemas.microsoft.com/office/drawing/2014/main" id="{101A5652-8713-D7F6-5A38-B8A580B5E9BD}"/>
              </a:ext>
            </a:extLst>
          </p:cNvPr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sp>
        <p:nvSpPr>
          <p:cNvPr id="6" name="任意多边形 12">
            <a:extLst>
              <a:ext uri="{FF2B5EF4-FFF2-40B4-BE49-F238E27FC236}">
                <a16:creationId xmlns:a16="http://schemas.microsoft.com/office/drawing/2014/main" id="{B4C3FEA1-783A-6D9F-15A8-021E952561A5}"/>
              </a:ext>
            </a:extLst>
          </p:cNvPr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A8447B-D928-64BA-BCB5-260194CCC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941598"/>
              </p:ext>
            </p:extLst>
          </p:nvPr>
        </p:nvGraphicFramePr>
        <p:xfrm>
          <a:off x="1048991" y="210950"/>
          <a:ext cx="9283729" cy="7752622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789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0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579">
                <a:tc rowSpan="18">
                  <a:txBody>
                    <a:bodyPr/>
                    <a:lstStyle/>
                    <a:p>
                      <a:pPr algn="ctr" rtl="1" fontAlgn="ctr"/>
                      <a:r>
                        <a:rPr lang="fa-IR" sz="2800" u="none" strike="noStrike" dirty="0">
                          <a:effectLst/>
                        </a:rPr>
                        <a:t>دکترقبادی فر</a:t>
                      </a:r>
                      <a:endParaRPr lang="fa-IR" sz="2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</a:rPr>
                        <a:t>درس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سندروم نفروتیک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 واکسیناسیون 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FTT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اسهال مزمن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احیای شیرخوار 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کزاز 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ریکتز </a:t>
                      </a:r>
                    </a:p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بیماری های  کلاژن واسکولار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اسهال مزمن</a:t>
                      </a:r>
                    </a:p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اختلال هوشیاری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شوک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فشارخون در کودکان</a:t>
                      </a:r>
                    </a:p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944791"/>
                  </a:ext>
                </a:extLst>
              </a:tr>
              <a:tr h="313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هپاتیت</a:t>
                      </a:r>
                    </a:p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513747"/>
                  </a:ext>
                </a:extLst>
              </a:tr>
              <a:tr h="286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بیماری انگلی</a:t>
                      </a:r>
                    </a:p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415777"/>
                  </a:ext>
                </a:extLst>
              </a:tr>
              <a:tr h="286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267673"/>
                  </a:ext>
                </a:extLst>
              </a:tr>
              <a:tr h="286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لنگش</a:t>
                      </a:r>
                    </a:p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577607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effectLst/>
                        </a:rPr>
                        <a:t>کنفرانس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انتقال خون و عوارض</a:t>
                      </a:r>
                    </a:p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0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</a:rPr>
                        <a:t>سوختگی</a:t>
                      </a:r>
                    </a:p>
                    <a:p>
                      <a:pPr algn="ctr" rtl="1" fontAlgn="ctr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4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5A754-C981-13BE-1947-78AC51E24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>
            <a:extLst>
              <a:ext uri="{FF2B5EF4-FFF2-40B4-BE49-F238E27FC236}">
                <a16:creationId xmlns:a16="http://schemas.microsoft.com/office/drawing/2014/main" id="{7AD8FFD4-7B38-983B-208E-6B928E32DF99}"/>
              </a:ext>
            </a:extLst>
          </p:cNvPr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>
            <a:extLst>
              <a:ext uri="{FF2B5EF4-FFF2-40B4-BE49-F238E27FC236}">
                <a16:creationId xmlns:a16="http://schemas.microsoft.com/office/drawing/2014/main" id="{B9F68389-9FEB-E718-B8C4-A174A816D546}"/>
              </a:ext>
            </a:extLst>
          </p:cNvPr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6" name="任意多边形 12">
            <a:extLst>
              <a:ext uri="{FF2B5EF4-FFF2-40B4-BE49-F238E27FC236}">
                <a16:creationId xmlns:a16="http://schemas.microsoft.com/office/drawing/2014/main" id="{13DD863A-EA08-9A23-FC88-72B4CEA99237}"/>
              </a:ext>
            </a:extLst>
          </p:cNvPr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63841D-56C3-E1C5-9D85-B8F2D7201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855441"/>
              </p:ext>
            </p:extLst>
          </p:nvPr>
        </p:nvGraphicFramePr>
        <p:xfrm>
          <a:off x="1048991" y="210950"/>
          <a:ext cx="9283729" cy="6812116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789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0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0213">
                <a:tc rowSpan="13">
                  <a:txBody>
                    <a:bodyPr/>
                    <a:lstStyle/>
                    <a:p>
                      <a:pPr algn="ctr" rtl="1" fontAlgn="ctr"/>
                      <a:r>
                        <a:rPr lang="fa-IR" sz="3200" u="none" strike="noStrike" dirty="0">
                          <a:effectLst/>
                        </a:rPr>
                        <a:t>دکترطهرانی</a:t>
                      </a:r>
                      <a:endParaRPr lang="fa-IR" sz="32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درس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احیاء نوزادعملی در اسکیل لب و تئوری</a:t>
                      </a:r>
                      <a:endParaRPr lang="fa-IR" sz="2000" b="0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علل دیسترس تنفسی </a:t>
                      </a:r>
                      <a:r>
                        <a:rPr lang="fa-IR" sz="2000" u="none" strike="noStrike" dirty="0">
                          <a:effectLst/>
                        </a:rPr>
                        <a:t>نوزاد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مراقبت های اتاق زایمان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زردی </a:t>
                      </a:r>
                      <a:r>
                        <a:rPr lang="fa-IR" sz="2000" u="none" strike="noStrike" dirty="0">
                          <a:effectLst/>
                        </a:rPr>
                        <a:t>نوزاد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معاینه فیزیکی نوزاد سالم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تشنج نوزاد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عفونت </a:t>
                      </a:r>
                      <a:r>
                        <a:rPr lang="fa-IR" sz="2000" u="none" strike="noStrike" dirty="0">
                          <a:effectLst/>
                        </a:rPr>
                        <a:t>نوزاد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هایپوگلیسمی و هایپوکلسمی و هایپو منیزمی </a:t>
                      </a:r>
                      <a:r>
                        <a:rPr lang="fa-IR" sz="2000" u="none" strike="noStrike" dirty="0">
                          <a:effectLst/>
                        </a:rPr>
                        <a:t>نوزاد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اتساع شکم </a:t>
                      </a:r>
                      <a:r>
                        <a:rPr lang="fa-IR" sz="2000" u="none" strike="noStrike" dirty="0">
                          <a:effectLst/>
                        </a:rPr>
                        <a:t>نوزاد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کنفرانس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</a:rPr>
                        <a:t>داروهای  و بیماری های مادر در حاملگی اثر روی نوزاد</a:t>
                      </a:r>
                    </a:p>
                    <a:p>
                      <a:pPr algn="ctr" rtl="1" fontAlgn="ctr"/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NEC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 fontAlgn="ctr"/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dirty="0">
                          <a:effectLst/>
                        </a:rPr>
                        <a:t>ژورنال کلاب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0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CPC</a:t>
                      </a:r>
                      <a:endParaRPr lang="fa-I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2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486078" y="1600743"/>
            <a:ext cx="2580655" cy="3764852"/>
            <a:chOff x="8486078" y="1600743"/>
            <a:chExt cx="2580655" cy="376485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8501953" y="1610267"/>
              <a:ext cx="2564780" cy="0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1057208" y="1603917"/>
              <a:ext cx="0" cy="3761678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8486078" y="5350727"/>
              <a:ext cx="2564780" cy="0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8495603" y="4482790"/>
              <a:ext cx="0" cy="882805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8505088" y="1600743"/>
              <a:ext cx="0" cy="882805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3088887" y="2892745"/>
            <a:ext cx="8427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zh-CN" sz="4000" dirty="0">
                <a:solidFill>
                  <a:srgbClr val="263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方正姚体" pitchFamily="2" charset="-122"/>
              </a:rPr>
              <a:t>گروه کودکان </a:t>
            </a:r>
          </a:p>
          <a:p>
            <a:pPr algn="ctr"/>
            <a:r>
              <a:rPr lang="fa-IR" altLang="zh-CN" sz="4000" dirty="0">
                <a:solidFill>
                  <a:srgbClr val="263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方正姚体" pitchFamily="2" charset="-122"/>
              </a:rPr>
              <a:t>دانشکده پزشکی دانشگاه شاهد</a:t>
            </a:r>
          </a:p>
          <a:p>
            <a:pPr algn="ctr"/>
            <a:endParaRPr lang="zh-CN" altLang="en-US" sz="4000" dirty="0">
              <a:solidFill>
                <a:srgbClr val="263D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ADA115-49F5-85B4-AE78-BABCAE309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2" y="1600743"/>
            <a:ext cx="2143125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179" y="1852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b="1" dirty="0">
                <a:latin typeface="B Zar"/>
                <a:ea typeface="Times New Roman" panose="02020603050405020304" pitchFamily="18" charset="0"/>
                <a:cs typeface="B Zar"/>
              </a:rPr>
              <a:t>ساعات کاری هفتگی </a:t>
            </a:r>
            <a:r>
              <a:rPr lang="ar-SA" b="1" dirty="0">
                <a:latin typeface="B Zar"/>
                <a:ea typeface="Times New Roman" panose="02020603050405020304" pitchFamily="18" charset="0"/>
                <a:cs typeface="B Zar"/>
              </a:rPr>
              <a:t>اعضاء هیئت علمی بالینی</a:t>
            </a:r>
            <a:endParaRPr lang="fa-IR" b="1" dirty="0">
              <a:latin typeface="B Zar"/>
              <a:ea typeface="Times New Roman" panose="02020603050405020304" pitchFamily="18" charset="0"/>
              <a:cs typeface="B Zar"/>
            </a:endParaRPr>
          </a:p>
          <a:p>
            <a:pPr algn="ctr" rtl="1"/>
            <a:r>
              <a:rPr lang="fa-IR" b="1" dirty="0">
                <a:latin typeface="B Zar"/>
                <a:ea typeface="Times New Roman" panose="02020603050405020304" pitchFamily="18" charset="0"/>
              </a:rPr>
              <a:t>دکتر شیوا رفعتی در هفته انکالی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51099"/>
              </p:ext>
            </p:extLst>
          </p:nvPr>
        </p:nvGraphicFramePr>
        <p:xfrm>
          <a:off x="1072341" y="1095430"/>
          <a:ext cx="8730780" cy="72345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10191">
                  <a:extLst>
                    <a:ext uri="{9D8B030D-6E8A-4147-A177-3AD203B41FA5}">
                      <a16:colId xmlns:a16="http://schemas.microsoft.com/office/drawing/2014/main" val="2878400828"/>
                    </a:ext>
                  </a:extLst>
                </a:gridCol>
                <a:gridCol w="910191">
                  <a:extLst>
                    <a:ext uri="{9D8B030D-6E8A-4147-A177-3AD203B41FA5}">
                      <a16:colId xmlns:a16="http://schemas.microsoft.com/office/drawing/2014/main" val="2925557597"/>
                    </a:ext>
                  </a:extLst>
                </a:gridCol>
                <a:gridCol w="1297223">
                  <a:extLst>
                    <a:ext uri="{9D8B030D-6E8A-4147-A177-3AD203B41FA5}">
                      <a16:colId xmlns:a16="http://schemas.microsoft.com/office/drawing/2014/main" val="2647558920"/>
                    </a:ext>
                  </a:extLst>
                </a:gridCol>
                <a:gridCol w="1284945">
                  <a:extLst>
                    <a:ext uri="{9D8B030D-6E8A-4147-A177-3AD203B41FA5}">
                      <a16:colId xmlns:a16="http://schemas.microsoft.com/office/drawing/2014/main" val="4215201939"/>
                    </a:ext>
                  </a:extLst>
                </a:gridCol>
                <a:gridCol w="1276889">
                  <a:extLst>
                    <a:ext uri="{9D8B030D-6E8A-4147-A177-3AD203B41FA5}">
                      <a16:colId xmlns:a16="http://schemas.microsoft.com/office/drawing/2014/main" val="1114255133"/>
                    </a:ext>
                  </a:extLst>
                </a:gridCol>
                <a:gridCol w="135644">
                  <a:extLst>
                    <a:ext uri="{9D8B030D-6E8A-4147-A177-3AD203B41FA5}">
                      <a16:colId xmlns:a16="http://schemas.microsoft.com/office/drawing/2014/main" val="2012483442"/>
                    </a:ext>
                  </a:extLst>
                </a:gridCol>
                <a:gridCol w="135644">
                  <a:extLst>
                    <a:ext uri="{9D8B030D-6E8A-4147-A177-3AD203B41FA5}">
                      <a16:colId xmlns:a16="http://schemas.microsoft.com/office/drawing/2014/main" val="1364857155"/>
                    </a:ext>
                  </a:extLst>
                </a:gridCol>
                <a:gridCol w="488412">
                  <a:extLst>
                    <a:ext uri="{9D8B030D-6E8A-4147-A177-3AD203B41FA5}">
                      <a16:colId xmlns:a16="http://schemas.microsoft.com/office/drawing/2014/main" val="1158524410"/>
                    </a:ext>
                  </a:extLst>
                </a:gridCol>
                <a:gridCol w="1096479">
                  <a:extLst>
                    <a:ext uri="{9D8B030D-6E8A-4147-A177-3AD203B41FA5}">
                      <a16:colId xmlns:a16="http://schemas.microsoft.com/office/drawing/2014/main" val="1885999144"/>
                    </a:ext>
                  </a:extLst>
                </a:gridCol>
                <a:gridCol w="1195162">
                  <a:extLst>
                    <a:ext uri="{9D8B030D-6E8A-4147-A177-3AD203B41FA5}">
                      <a16:colId xmlns:a16="http://schemas.microsoft.com/office/drawing/2014/main" val="279612724"/>
                    </a:ext>
                  </a:extLst>
                </a:gridCol>
              </a:tblGrid>
              <a:tr h="8688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آنکال 24 ساعته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16 - 20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13</a:t>
                      </a:r>
                      <a:r>
                        <a:rPr lang="fa-IR" sz="2000" dirty="0">
                          <a:effectLst/>
                        </a:rPr>
                        <a:t>-</a:t>
                      </a:r>
                      <a:r>
                        <a:rPr lang="ar-SA" sz="2000" dirty="0">
                          <a:effectLst/>
                        </a:rPr>
                        <a:t>1</a:t>
                      </a:r>
                      <a:r>
                        <a:rPr lang="fa-IR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12 – 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10 - 12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8/30</a:t>
                      </a:r>
                      <a:r>
                        <a:rPr lang="ar-SA" sz="2000" dirty="0">
                          <a:effectLst/>
                        </a:rPr>
                        <a:t> – 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ساعت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525360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مشاوره با دانشجویان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400" dirty="0">
                          <a:effectLst/>
                        </a:rPr>
                        <a:t>ناهار و نماز</a:t>
                      </a:r>
                      <a:endParaRPr lang="en-US" sz="5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مطالعه و بررسی های علمی پژوهشی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راند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2026823591"/>
                  </a:ext>
                </a:extLst>
              </a:tr>
              <a:tr h="600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درمانگاه آموزشی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گزارش صبحگاهی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یکشنبه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2032683091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راند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دوشنبه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1434170473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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جلسه گروه ماهانه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راندآموزشی</a:t>
                      </a:r>
                      <a:endParaRPr lang="fa-IR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سه 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831781491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مشاوره با دانشجویان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راند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چهارشنبه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4282811414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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پنج</a:t>
                      </a:r>
                      <a:r>
                        <a:rPr lang="fa-IR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840157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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چهارهفته یک بار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جمعه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952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2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39E18-162D-59AB-5515-FC07649DF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>
            <a:extLst>
              <a:ext uri="{FF2B5EF4-FFF2-40B4-BE49-F238E27FC236}">
                <a16:creationId xmlns:a16="http://schemas.microsoft.com/office/drawing/2014/main" id="{70499FB6-4C31-67DA-7E8F-6FA480A87EE9}"/>
              </a:ext>
            </a:extLst>
          </p:cNvPr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>
            <a:extLst>
              <a:ext uri="{FF2B5EF4-FFF2-40B4-BE49-F238E27FC236}">
                <a16:creationId xmlns:a16="http://schemas.microsoft.com/office/drawing/2014/main" id="{68E582E1-E71D-59CA-86FD-0DC86436047F}"/>
              </a:ext>
            </a:extLst>
          </p:cNvPr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6" name="任意多边形 12">
            <a:extLst>
              <a:ext uri="{FF2B5EF4-FFF2-40B4-BE49-F238E27FC236}">
                <a16:creationId xmlns:a16="http://schemas.microsoft.com/office/drawing/2014/main" id="{78BCDDF3-9EF2-1646-8D26-C95229D10326}"/>
              </a:ext>
            </a:extLst>
          </p:cNvPr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1B6093-9FA5-1FB5-5CC9-E5124794CF0C}"/>
              </a:ext>
            </a:extLst>
          </p:cNvPr>
          <p:cNvSpPr/>
          <p:nvPr/>
        </p:nvSpPr>
        <p:spPr>
          <a:xfrm>
            <a:off x="3549179" y="1852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b="1" dirty="0">
                <a:latin typeface="B Zar"/>
                <a:ea typeface="Times New Roman" panose="02020603050405020304" pitchFamily="18" charset="0"/>
                <a:cs typeface="B Zar"/>
              </a:rPr>
              <a:t>ساعات کاری هفتگی </a:t>
            </a:r>
            <a:r>
              <a:rPr lang="ar-SA" b="1" dirty="0">
                <a:latin typeface="B Zar"/>
                <a:ea typeface="Times New Roman" panose="02020603050405020304" pitchFamily="18" charset="0"/>
                <a:cs typeface="B Zar"/>
              </a:rPr>
              <a:t>اعضاء هیئت علمی بالینی</a:t>
            </a:r>
            <a:endParaRPr lang="fa-IR" b="1" dirty="0">
              <a:latin typeface="B Zar"/>
              <a:ea typeface="Times New Roman" panose="02020603050405020304" pitchFamily="18" charset="0"/>
              <a:cs typeface="B Zar"/>
            </a:endParaRPr>
          </a:p>
          <a:p>
            <a:pPr algn="ctr" rtl="1"/>
            <a:r>
              <a:rPr lang="fa-IR" b="1" dirty="0">
                <a:latin typeface="B Zar"/>
                <a:ea typeface="Times New Roman" panose="02020603050405020304" pitchFamily="18" charset="0"/>
              </a:rPr>
              <a:t>دکتر کاظمی در هفته انکالی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2B167F-BA06-C947-B717-9496EC9AD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286416"/>
              </p:ext>
            </p:extLst>
          </p:nvPr>
        </p:nvGraphicFramePr>
        <p:xfrm>
          <a:off x="4344458" y="766763"/>
          <a:ext cx="4328230" cy="51501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06800">
                  <a:extLst>
                    <a:ext uri="{9D8B030D-6E8A-4147-A177-3AD203B41FA5}">
                      <a16:colId xmlns:a16="http://schemas.microsoft.com/office/drawing/2014/main" val="1114255133"/>
                    </a:ext>
                  </a:extLst>
                </a:gridCol>
                <a:gridCol w="705733">
                  <a:extLst>
                    <a:ext uri="{9D8B030D-6E8A-4147-A177-3AD203B41FA5}">
                      <a16:colId xmlns:a16="http://schemas.microsoft.com/office/drawing/2014/main" val="2012483442"/>
                    </a:ext>
                  </a:extLst>
                </a:gridCol>
                <a:gridCol w="624056">
                  <a:extLst>
                    <a:ext uri="{9D8B030D-6E8A-4147-A177-3AD203B41FA5}">
                      <a16:colId xmlns:a16="http://schemas.microsoft.com/office/drawing/2014/main" val="1364857155"/>
                    </a:ext>
                  </a:extLst>
                </a:gridCol>
                <a:gridCol w="84227">
                  <a:extLst>
                    <a:ext uri="{9D8B030D-6E8A-4147-A177-3AD203B41FA5}">
                      <a16:colId xmlns:a16="http://schemas.microsoft.com/office/drawing/2014/main" val="1885999144"/>
                    </a:ext>
                  </a:extLst>
                </a:gridCol>
                <a:gridCol w="1012252">
                  <a:extLst>
                    <a:ext uri="{9D8B030D-6E8A-4147-A177-3AD203B41FA5}">
                      <a16:colId xmlns:a16="http://schemas.microsoft.com/office/drawing/2014/main" val="3783481234"/>
                    </a:ext>
                  </a:extLst>
                </a:gridCol>
                <a:gridCol w="1195162">
                  <a:extLst>
                    <a:ext uri="{9D8B030D-6E8A-4147-A177-3AD203B41FA5}">
                      <a16:colId xmlns:a16="http://schemas.microsoft.com/office/drawing/2014/main" val="279612724"/>
                    </a:ext>
                  </a:extLst>
                </a:gridCol>
              </a:tblGrid>
              <a:tr h="86887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10 - 12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8 – 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ساعت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525360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2026823591"/>
                  </a:ext>
                </a:extLst>
              </a:tr>
              <a:tr h="6005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>
                          <a:effectLst/>
                        </a:rPr>
                        <a:t>گزارش صبحگاهی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یکشنبه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2032683091"/>
                  </a:ext>
                </a:extLst>
              </a:tr>
              <a:tr h="6757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دوشنبه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1434170473"/>
                  </a:ext>
                </a:extLst>
              </a:tr>
              <a:tr h="6757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جلسه گروه ماهانه</a:t>
                      </a:r>
                      <a:endParaRPr lang="fa-IR" sz="20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سه 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831781491"/>
                  </a:ext>
                </a:extLst>
              </a:tr>
              <a:tr h="67574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چهارشنبه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4282811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5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39E18-162D-59AB-5515-FC07649DF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>
            <a:extLst>
              <a:ext uri="{FF2B5EF4-FFF2-40B4-BE49-F238E27FC236}">
                <a16:creationId xmlns:a16="http://schemas.microsoft.com/office/drawing/2014/main" id="{70499FB6-4C31-67DA-7E8F-6FA480A87EE9}"/>
              </a:ext>
            </a:extLst>
          </p:cNvPr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>
            <a:extLst>
              <a:ext uri="{FF2B5EF4-FFF2-40B4-BE49-F238E27FC236}">
                <a16:creationId xmlns:a16="http://schemas.microsoft.com/office/drawing/2014/main" id="{68E582E1-E71D-59CA-86FD-0DC86436047F}"/>
              </a:ext>
            </a:extLst>
          </p:cNvPr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6" name="任意多边形 12">
            <a:extLst>
              <a:ext uri="{FF2B5EF4-FFF2-40B4-BE49-F238E27FC236}">
                <a16:creationId xmlns:a16="http://schemas.microsoft.com/office/drawing/2014/main" id="{78BCDDF3-9EF2-1646-8D26-C95229D10326}"/>
              </a:ext>
            </a:extLst>
          </p:cNvPr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1B6093-9FA5-1FB5-5CC9-E5124794CF0C}"/>
              </a:ext>
            </a:extLst>
          </p:cNvPr>
          <p:cNvSpPr/>
          <p:nvPr/>
        </p:nvSpPr>
        <p:spPr>
          <a:xfrm>
            <a:off x="3549179" y="1852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b="1" dirty="0">
                <a:latin typeface="B Zar"/>
                <a:ea typeface="Times New Roman" panose="02020603050405020304" pitchFamily="18" charset="0"/>
                <a:cs typeface="B Zar"/>
              </a:rPr>
              <a:t>ساعات کاری هفتگی </a:t>
            </a:r>
            <a:r>
              <a:rPr lang="ar-SA" b="1" dirty="0">
                <a:latin typeface="B Zar"/>
                <a:ea typeface="Times New Roman" panose="02020603050405020304" pitchFamily="18" charset="0"/>
                <a:cs typeface="B Zar"/>
              </a:rPr>
              <a:t>اعضاء هیئت علمی بالینی</a:t>
            </a:r>
            <a:endParaRPr lang="fa-IR" b="1" dirty="0">
              <a:latin typeface="B Zar"/>
              <a:ea typeface="Times New Roman" panose="02020603050405020304" pitchFamily="18" charset="0"/>
              <a:cs typeface="B Zar"/>
            </a:endParaRPr>
          </a:p>
          <a:p>
            <a:pPr algn="ctr" rtl="1"/>
            <a:r>
              <a:rPr lang="fa-IR" b="1" dirty="0">
                <a:latin typeface="B Zar"/>
                <a:ea typeface="Times New Roman" panose="02020603050405020304" pitchFamily="18" charset="0"/>
              </a:rPr>
              <a:t>دکتر اخوی در هفته انکالی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2B167F-BA06-C947-B717-9496EC9AD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521625"/>
              </p:ext>
            </p:extLst>
          </p:nvPr>
        </p:nvGraphicFramePr>
        <p:xfrm>
          <a:off x="1072341" y="1095430"/>
          <a:ext cx="8730780" cy="743008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10191">
                  <a:extLst>
                    <a:ext uri="{9D8B030D-6E8A-4147-A177-3AD203B41FA5}">
                      <a16:colId xmlns:a16="http://schemas.microsoft.com/office/drawing/2014/main" val="2878400828"/>
                    </a:ext>
                  </a:extLst>
                </a:gridCol>
                <a:gridCol w="910191">
                  <a:extLst>
                    <a:ext uri="{9D8B030D-6E8A-4147-A177-3AD203B41FA5}">
                      <a16:colId xmlns:a16="http://schemas.microsoft.com/office/drawing/2014/main" val="2925557597"/>
                    </a:ext>
                  </a:extLst>
                </a:gridCol>
                <a:gridCol w="1297223">
                  <a:extLst>
                    <a:ext uri="{9D8B030D-6E8A-4147-A177-3AD203B41FA5}">
                      <a16:colId xmlns:a16="http://schemas.microsoft.com/office/drawing/2014/main" val="2647558920"/>
                    </a:ext>
                  </a:extLst>
                </a:gridCol>
                <a:gridCol w="1284945">
                  <a:extLst>
                    <a:ext uri="{9D8B030D-6E8A-4147-A177-3AD203B41FA5}">
                      <a16:colId xmlns:a16="http://schemas.microsoft.com/office/drawing/2014/main" val="4215201939"/>
                    </a:ext>
                  </a:extLst>
                </a:gridCol>
                <a:gridCol w="706800">
                  <a:extLst>
                    <a:ext uri="{9D8B030D-6E8A-4147-A177-3AD203B41FA5}">
                      <a16:colId xmlns:a16="http://schemas.microsoft.com/office/drawing/2014/main" val="1114255133"/>
                    </a:ext>
                  </a:extLst>
                </a:gridCol>
                <a:gridCol w="705733">
                  <a:extLst>
                    <a:ext uri="{9D8B030D-6E8A-4147-A177-3AD203B41FA5}">
                      <a16:colId xmlns:a16="http://schemas.microsoft.com/office/drawing/2014/main" val="2012483442"/>
                    </a:ext>
                  </a:extLst>
                </a:gridCol>
                <a:gridCol w="624056">
                  <a:extLst>
                    <a:ext uri="{9D8B030D-6E8A-4147-A177-3AD203B41FA5}">
                      <a16:colId xmlns:a16="http://schemas.microsoft.com/office/drawing/2014/main" val="1364857155"/>
                    </a:ext>
                  </a:extLst>
                </a:gridCol>
                <a:gridCol w="84227">
                  <a:extLst>
                    <a:ext uri="{9D8B030D-6E8A-4147-A177-3AD203B41FA5}">
                      <a16:colId xmlns:a16="http://schemas.microsoft.com/office/drawing/2014/main" val="1885999144"/>
                    </a:ext>
                  </a:extLst>
                </a:gridCol>
                <a:gridCol w="1012252">
                  <a:extLst>
                    <a:ext uri="{9D8B030D-6E8A-4147-A177-3AD203B41FA5}">
                      <a16:colId xmlns:a16="http://schemas.microsoft.com/office/drawing/2014/main" val="3783481234"/>
                    </a:ext>
                  </a:extLst>
                </a:gridCol>
                <a:gridCol w="1195162">
                  <a:extLst>
                    <a:ext uri="{9D8B030D-6E8A-4147-A177-3AD203B41FA5}">
                      <a16:colId xmlns:a16="http://schemas.microsoft.com/office/drawing/2014/main" val="279612724"/>
                    </a:ext>
                  </a:extLst>
                </a:gridCol>
              </a:tblGrid>
              <a:tr h="8688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آنکال 24 ساعته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16 - 20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13</a:t>
                      </a:r>
                      <a:r>
                        <a:rPr lang="fa-IR" sz="2000" dirty="0">
                          <a:effectLst/>
                        </a:rPr>
                        <a:t>-</a:t>
                      </a:r>
                      <a:r>
                        <a:rPr lang="ar-SA" sz="2000" dirty="0">
                          <a:effectLst/>
                        </a:rPr>
                        <a:t>1</a:t>
                      </a:r>
                      <a:r>
                        <a:rPr lang="fa-IR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12 – 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10 - 12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8/30</a:t>
                      </a:r>
                      <a:r>
                        <a:rPr lang="ar-SA" sz="2000" dirty="0">
                          <a:effectLst/>
                        </a:rPr>
                        <a:t> – 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ساعت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525360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مشاوره با دانشجویان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400" dirty="0">
                          <a:effectLst/>
                        </a:rPr>
                        <a:t>ناهار و نماز</a:t>
                      </a:r>
                      <a:endParaRPr lang="en-US" sz="5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راند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2026823591"/>
                  </a:ext>
                </a:extLst>
              </a:tr>
              <a:tr h="600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>
                          <a:effectLst/>
                        </a:rPr>
                        <a:t>گزارش صبحگاهی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یکشنبه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2032683091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درمانگاه آموزشی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راند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دوشنبه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1434170473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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جلسه گروه ماهانه</a:t>
                      </a:r>
                      <a:endParaRPr lang="fa-IR" sz="20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 آموزشی</a:t>
                      </a:r>
                      <a:endParaRPr lang="fa-IR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راند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سه 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831781491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مشاوره با دانشجویان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راند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چهارشنبه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4282811414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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پنج</a:t>
                      </a:r>
                      <a:r>
                        <a:rPr lang="fa-IR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840157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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چهارهفته یک بار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جمعه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952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6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AC7F2-C27B-E95D-209F-D6979B563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>
            <a:extLst>
              <a:ext uri="{FF2B5EF4-FFF2-40B4-BE49-F238E27FC236}">
                <a16:creationId xmlns:a16="http://schemas.microsoft.com/office/drawing/2014/main" id="{3066D96E-7810-AA0B-BD76-48C715C2E4D3}"/>
              </a:ext>
            </a:extLst>
          </p:cNvPr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>
            <a:extLst>
              <a:ext uri="{FF2B5EF4-FFF2-40B4-BE49-F238E27FC236}">
                <a16:creationId xmlns:a16="http://schemas.microsoft.com/office/drawing/2014/main" id="{AB140F7F-174B-7A36-288C-DBA8D591F2B2}"/>
              </a:ext>
            </a:extLst>
          </p:cNvPr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6" name="任意多边形 12">
            <a:extLst>
              <a:ext uri="{FF2B5EF4-FFF2-40B4-BE49-F238E27FC236}">
                <a16:creationId xmlns:a16="http://schemas.microsoft.com/office/drawing/2014/main" id="{35E953AA-68A5-1894-53EC-390E9491F8D9}"/>
              </a:ext>
            </a:extLst>
          </p:cNvPr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50B4F9-1016-1848-EC6F-0C79EF1E1C31}"/>
              </a:ext>
            </a:extLst>
          </p:cNvPr>
          <p:cNvSpPr/>
          <p:nvPr/>
        </p:nvSpPr>
        <p:spPr>
          <a:xfrm>
            <a:off x="3549179" y="1852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b="1" dirty="0">
                <a:latin typeface="B Zar"/>
                <a:ea typeface="Times New Roman" panose="02020603050405020304" pitchFamily="18" charset="0"/>
                <a:cs typeface="B Zar"/>
              </a:rPr>
              <a:t>ساعات کاری هفتگی </a:t>
            </a:r>
            <a:r>
              <a:rPr lang="ar-SA" b="1" dirty="0">
                <a:latin typeface="B Zar"/>
                <a:ea typeface="Times New Roman" panose="02020603050405020304" pitchFamily="18" charset="0"/>
                <a:cs typeface="B Zar"/>
              </a:rPr>
              <a:t>اعضاء هیئت علمی بالینی</a:t>
            </a:r>
            <a:endParaRPr lang="fa-IR" b="1" dirty="0">
              <a:latin typeface="B Zar"/>
              <a:ea typeface="Times New Roman" panose="02020603050405020304" pitchFamily="18" charset="0"/>
              <a:cs typeface="B Zar"/>
            </a:endParaRPr>
          </a:p>
          <a:p>
            <a:pPr algn="ctr" rtl="1"/>
            <a:r>
              <a:rPr lang="fa-IR" b="1" dirty="0">
                <a:latin typeface="B Zar"/>
                <a:ea typeface="Times New Roman" panose="02020603050405020304" pitchFamily="18" charset="0"/>
              </a:rPr>
              <a:t>دکتر حاجیه برنا در هفته انکالی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89609B-30A9-B4FD-C674-B91CC67E7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01001"/>
              </p:ext>
            </p:extLst>
          </p:nvPr>
        </p:nvGraphicFramePr>
        <p:xfrm>
          <a:off x="1072341" y="1095430"/>
          <a:ext cx="8730780" cy="746802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10191">
                  <a:extLst>
                    <a:ext uri="{9D8B030D-6E8A-4147-A177-3AD203B41FA5}">
                      <a16:colId xmlns:a16="http://schemas.microsoft.com/office/drawing/2014/main" val="2878400828"/>
                    </a:ext>
                  </a:extLst>
                </a:gridCol>
                <a:gridCol w="910191">
                  <a:extLst>
                    <a:ext uri="{9D8B030D-6E8A-4147-A177-3AD203B41FA5}">
                      <a16:colId xmlns:a16="http://schemas.microsoft.com/office/drawing/2014/main" val="2925557597"/>
                    </a:ext>
                  </a:extLst>
                </a:gridCol>
                <a:gridCol w="1297223">
                  <a:extLst>
                    <a:ext uri="{9D8B030D-6E8A-4147-A177-3AD203B41FA5}">
                      <a16:colId xmlns:a16="http://schemas.microsoft.com/office/drawing/2014/main" val="2647558920"/>
                    </a:ext>
                  </a:extLst>
                </a:gridCol>
                <a:gridCol w="1284945">
                  <a:extLst>
                    <a:ext uri="{9D8B030D-6E8A-4147-A177-3AD203B41FA5}">
                      <a16:colId xmlns:a16="http://schemas.microsoft.com/office/drawing/2014/main" val="4215201939"/>
                    </a:ext>
                  </a:extLst>
                </a:gridCol>
                <a:gridCol w="1276889">
                  <a:extLst>
                    <a:ext uri="{9D8B030D-6E8A-4147-A177-3AD203B41FA5}">
                      <a16:colId xmlns:a16="http://schemas.microsoft.com/office/drawing/2014/main" val="1114255133"/>
                    </a:ext>
                  </a:extLst>
                </a:gridCol>
                <a:gridCol w="135644">
                  <a:extLst>
                    <a:ext uri="{9D8B030D-6E8A-4147-A177-3AD203B41FA5}">
                      <a16:colId xmlns:a16="http://schemas.microsoft.com/office/drawing/2014/main" val="2012483442"/>
                    </a:ext>
                  </a:extLst>
                </a:gridCol>
                <a:gridCol w="135644">
                  <a:extLst>
                    <a:ext uri="{9D8B030D-6E8A-4147-A177-3AD203B41FA5}">
                      <a16:colId xmlns:a16="http://schemas.microsoft.com/office/drawing/2014/main" val="1364857155"/>
                    </a:ext>
                  </a:extLst>
                </a:gridCol>
                <a:gridCol w="572639">
                  <a:extLst>
                    <a:ext uri="{9D8B030D-6E8A-4147-A177-3AD203B41FA5}">
                      <a16:colId xmlns:a16="http://schemas.microsoft.com/office/drawing/2014/main" val="1885999144"/>
                    </a:ext>
                  </a:extLst>
                </a:gridCol>
                <a:gridCol w="1012252">
                  <a:extLst>
                    <a:ext uri="{9D8B030D-6E8A-4147-A177-3AD203B41FA5}">
                      <a16:colId xmlns:a16="http://schemas.microsoft.com/office/drawing/2014/main" val="3783481234"/>
                    </a:ext>
                  </a:extLst>
                </a:gridCol>
                <a:gridCol w="1195162">
                  <a:extLst>
                    <a:ext uri="{9D8B030D-6E8A-4147-A177-3AD203B41FA5}">
                      <a16:colId xmlns:a16="http://schemas.microsoft.com/office/drawing/2014/main" val="279612724"/>
                    </a:ext>
                  </a:extLst>
                </a:gridCol>
              </a:tblGrid>
              <a:tr h="8688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آنکال 24 ساعته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16 - 20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13</a:t>
                      </a:r>
                      <a:r>
                        <a:rPr lang="fa-IR" sz="2000" dirty="0">
                          <a:effectLst/>
                        </a:rPr>
                        <a:t>-</a:t>
                      </a:r>
                      <a:r>
                        <a:rPr lang="ar-SA" sz="2000" dirty="0">
                          <a:effectLst/>
                        </a:rPr>
                        <a:t>1</a:t>
                      </a:r>
                      <a:r>
                        <a:rPr lang="fa-IR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12 – 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10 - 12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8/30</a:t>
                      </a:r>
                      <a:r>
                        <a:rPr lang="ar-SA" sz="2000" dirty="0">
                          <a:effectLst/>
                        </a:rPr>
                        <a:t> – 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ساعت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525360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400" dirty="0">
                          <a:effectLst/>
                        </a:rPr>
                        <a:t>ناهار و نماز</a:t>
                      </a:r>
                      <a:endParaRPr lang="en-US" sz="5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درمانگاه آموزشی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گزارش صبحگاهی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2026823591"/>
                  </a:ext>
                </a:extLst>
              </a:tr>
              <a:tr h="600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r>
                        <a:rPr lang="fa-IR" sz="20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راند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یکشنبه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2032683091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مطالعه و بررسی های علمی پژوهشی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راند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دوشنبه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1434170473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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جلسه گروه ماهانه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 آموزشی</a:t>
                      </a:r>
                      <a:endParaRPr lang="fa-IR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راند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سه 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831781491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راند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چهارشنبه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4282811414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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پنج</a:t>
                      </a:r>
                      <a:r>
                        <a:rPr lang="fa-IR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840157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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چهارهفته یک بار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جمعه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952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1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4C0E8-D854-CAA1-8F32-BBFFF8C61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>
            <a:extLst>
              <a:ext uri="{FF2B5EF4-FFF2-40B4-BE49-F238E27FC236}">
                <a16:creationId xmlns:a16="http://schemas.microsoft.com/office/drawing/2014/main" id="{F06347CA-0285-0D23-BE7F-45D388D9143B}"/>
              </a:ext>
            </a:extLst>
          </p:cNvPr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>
            <a:extLst>
              <a:ext uri="{FF2B5EF4-FFF2-40B4-BE49-F238E27FC236}">
                <a16:creationId xmlns:a16="http://schemas.microsoft.com/office/drawing/2014/main" id="{A283C5C7-AF38-4644-075B-8630EBC64044}"/>
              </a:ext>
            </a:extLst>
          </p:cNvPr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6" name="任意多边形 12">
            <a:extLst>
              <a:ext uri="{FF2B5EF4-FFF2-40B4-BE49-F238E27FC236}">
                <a16:creationId xmlns:a16="http://schemas.microsoft.com/office/drawing/2014/main" id="{59A049C1-D1F7-23FA-EA7A-BBA56E4BD7BD}"/>
              </a:ext>
            </a:extLst>
          </p:cNvPr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A3ED80-078F-C965-632D-AA8CDE7CD2F7}"/>
              </a:ext>
            </a:extLst>
          </p:cNvPr>
          <p:cNvSpPr/>
          <p:nvPr/>
        </p:nvSpPr>
        <p:spPr>
          <a:xfrm>
            <a:off x="3549179" y="1852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b="1" dirty="0">
                <a:latin typeface="B Zar"/>
                <a:ea typeface="Times New Roman" panose="02020603050405020304" pitchFamily="18" charset="0"/>
                <a:cs typeface="B Zar"/>
              </a:rPr>
              <a:t>ساعات کاری هفتگی </a:t>
            </a:r>
            <a:r>
              <a:rPr lang="ar-SA" b="1" dirty="0">
                <a:latin typeface="B Zar"/>
                <a:ea typeface="Times New Roman" panose="02020603050405020304" pitchFamily="18" charset="0"/>
                <a:cs typeface="B Zar"/>
              </a:rPr>
              <a:t>اعضاء هیئت علمی بالینی</a:t>
            </a:r>
            <a:endParaRPr lang="fa-IR" b="1" dirty="0">
              <a:latin typeface="B Zar"/>
              <a:ea typeface="Times New Roman" panose="02020603050405020304" pitchFamily="18" charset="0"/>
              <a:cs typeface="B Zar"/>
            </a:endParaRPr>
          </a:p>
          <a:p>
            <a:pPr algn="ctr" rtl="1"/>
            <a:r>
              <a:rPr lang="fa-IR" b="1" dirty="0">
                <a:latin typeface="B Zar"/>
                <a:ea typeface="Times New Roman" panose="02020603050405020304" pitchFamily="18" charset="0"/>
              </a:rPr>
              <a:t>دکتر طهرانی در هفته انکالی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E9BAB7-04B6-B69D-DC78-1DA2B54B4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348680"/>
              </p:ext>
            </p:extLst>
          </p:nvPr>
        </p:nvGraphicFramePr>
        <p:xfrm>
          <a:off x="1072341" y="1095430"/>
          <a:ext cx="8730780" cy="745993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10191">
                  <a:extLst>
                    <a:ext uri="{9D8B030D-6E8A-4147-A177-3AD203B41FA5}">
                      <a16:colId xmlns:a16="http://schemas.microsoft.com/office/drawing/2014/main" val="2878400828"/>
                    </a:ext>
                  </a:extLst>
                </a:gridCol>
                <a:gridCol w="910191">
                  <a:extLst>
                    <a:ext uri="{9D8B030D-6E8A-4147-A177-3AD203B41FA5}">
                      <a16:colId xmlns:a16="http://schemas.microsoft.com/office/drawing/2014/main" val="2925557597"/>
                    </a:ext>
                  </a:extLst>
                </a:gridCol>
                <a:gridCol w="1297223">
                  <a:extLst>
                    <a:ext uri="{9D8B030D-6E8A-4147-A177-3AD203B41FA5}">
                      <a16:colId xmlns:a16="http://schemas.microsoft.com/office/drawing/2014/main" val="2647558920"/>
                    </a:ext>
                  </a:extLst>
                </a:gridCol>
                <a:gridCol w="1284945">
                  <a:extLst>
                    <a:ext uri="{9D8B030D-6E8A-4147-A177-3AD203B41FA5}">
                      <a16:colId xmlns:a16="http://schemas.microsoft.com/office/drawing/2014/main" val="4215201939"/>
                    </a:ext>
                  </a:extLst>
                </a:gridCol>
                <a:gridCol w="1276889">
                  <a:extLst>
                    <a:ext uri="{9D8B030D-6E8A-4147-A177-3AD203B41FA5}">
                      <a16:colId xmlns:a16="http://schemas.microsoft.com/office/drawing/2014/main" val="1114255133"/>
                    </a:ext>
                  </a:extLst>
                </a:gridCol>
                <a:gridCol w="135644">
                  <a:extLst>
                    <a:ext uri="{9D8B030D-6E8A-4147-A177-3AD203B41FA5}">
                      <a16:colId xmlns:a16="http://schemas.microsoft.com/office/drawing/2014/main" val="2012483442"/>
                    </a:ext>
                  </a:extLst>
                </a:gridCol>
                <a:gridCol w="135644">
                  <a:extLst>
                    <a:ext uri="{9D8B030D-6E8A-4147-A177-3AD203B41FA5}">
                      <a16:colId xmlns:a16="http://schemas.microsoft.com/office/drawing/2014/main" val="1364857155"/>
                    </a:ext>
                  </a:extLst>
                </a:gridCol>
                <a:gridCol w="488412">
                  <a:extLst>
                    <a:ext uri="{9D8B030D-6E8A-4147-A177-3AD203B41FA5}">
                      <a16:colId xmlns:a16="http://schemas.microsoft.com/office/drawing/2014/main" val="1158524410"/>
                    </a:ext>
                  </a:extLst>
                </a:gridCol>
                <a:gridCol w="1096479">
                  <a:extLst>
                    <a:ext uri="{9D8B030D-6E8A-4147-A177-3AD203B41FA5}">
                      <a16:colId xmlns:a16="http://schemas.microsoft.com/office/drawing/2014/main" val="1885999144"/>
                    </a:ext>
                  </a:extLst>
                </a:gridCol>
                <a:gridCol w="1195162">
                  <a:extLst>
                    <a:ext uri="{9D8B030D-6E8A-4147-A177-3AD203B41FA5}">
                      <a16:colId xmlns:a16="http://schemas.microsoft.com/office/drawing/2014/main" val="279612724"/>
                    </a:ext>
                  </a:extLst>
                </a:gridCol>
              </a:tblGrid>
              <a:tr h="8688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آنکال در تمام طول ماه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16 - 20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13</a:t>
                      </a:r>
                      <a:r>
                        <a:rPr lang="fa-IR" sz="2000" dirty="0">
                          <a:effectLst/>
                        </a:rPr>
                        <a:t>-</a:t>
                      </a:r>
                      <a:r>
                        <a:rPr lang="ar-SA" sz="2000" dirty="0">
                          <a:effectLst/>
                        </a:rPr>
                        <a:t>1</a:t>
                      </a:r>
                      <a:r>
                        <a:rPr lang="fa-IR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12 – 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10 - 12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8/30</a:t>
                      </a:r>
                      <a:r>
                        <a:rPr lang="ar-SA" sz="2000" dirty="0">
                          <a:effectLst/>
                        </a:rPr>
                        <a:t> – 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ساعت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525360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مشاوره با دانشجویان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400" dirty="0">
                          <a:effectLst/>
                        </a:rPr>
                        <a:t>ناهار و نماز</a:t>
                      </a:r>
                      <a:endParaRPr lang="en-US" sz="5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مطالعه و بررسی های علمی پژوهشی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راند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2026823591"/>
                  </a:ext>
                </a:extLst>
              </a:tr>
              <a:tr h="6005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ران</a:t>
                      </a:r>
                      <a:r>
                        <a:rPr lang="fa-IR" sz="2000" dirty="0">
                          <a:effectLst/>
                        </a:rPr>
                        <a:t>د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یکشنبه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2032683091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دوشنبه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1434170473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درمانگاه آموزشی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گزارش صبحگاهی</a:t>
                      </a:r>
                      <a:endParaRPr lang="fa-IR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سه 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831781491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مشاوره با دانشجویان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راند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چهارشنبه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4282811414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پنج</a:t>
                      </a:r>
                      <a:r>
                        <a:rPr lang="fa-IR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840157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جمعه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952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A6E5C-7FB6-0EF3-1E87-71C038047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>
            <a:extLst>
              <a:ext uri="{FF2B5EF4-FFF2-40B4-BE49-F238E27FC236}">
                <a16:creationId xmlns:a16="http://schemas.microsoft.com/office/drawing/2014/main" id="{9B97C3F3-0A0B-4EB3-5830-8879BFFD4A82}"/>
              </a:ext>
            </a:extLst>
          </p:cNvPr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>
            <a:extLst>
              <a:ext uri="{FF2B5EF4-FFF2-40B4-BE49-F238E27FC236}">
                <a16:creationId xmlns:a16="http://schemas.microsoft.com/office/drawing/2014/main" id="{0E34F588-45AD-CDF2-3316-B9173943DB98}"/>
              </a:ext>
            </a:extLst>
          </p:cNvPr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6" name="任意多边形 12">
            <a:extLst>
              <a:ext uri="{FF2B5EF4-FFF2-40B4-BE49-F238E27FC236}">
                <a16:creationId xmlns:a16="http://schemas.microsoft.com/office/drawing/2014/main" id="{A1F1910B-16D5-A4A8-01AD-B5DE479D2978}"/>
              </a:ext>
            </a:extLst>
          </p:cNvPr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E1626B-4EE6-252C-3EE9-C1FA4A2E30B6}"/>
              </a:ext>
            </a:extLst>
          </p:cNvPr>
          <p:cNvSpPr/>
          <p:nvPr/>
        </p:nvSpPr>
        <p:spPr>
          <a:xfrm>
            <a:off x="3549179" y="1852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b="1" dirty="0">
                <a:latin typeface="B Zar"/>
                <a:ea typeface="Times New Roman" panose="02020603050405020304" pitchFamily="18" charset="0"/>
                <a:cs typeface="B Zar"/>
              </a:rPr>
              <a:t>ساعات کاری هفتگی </a:t>
            </a:r>
            <a:r>
              <a:rPr lang="ar-SA" b="1" dirty="0">
                <a:latin typeface="B Zar"/>
                <a:ea typeface="Times New Roman" panose="02020603050405020304" pitchFamily="18" charset="0"/>
                <a:cs typeface="B Zar"/>
              </a:rPr>
              <a:t>اعضاء هیئت علمی بالینی</a:t>
            </a:r>
            <a:endParaRPr lang="fa-IR" b="1" dirty="0">
              <a:latin typeface="B Zar"/>
              <a:ea typeface="Times New Roman" panose="02020603050405020304" pitchFamily="18" charset="0"/>
              <a:cs typeface="B Zar"/>
            </a:endParaRPr>
          </a:p>
          <a:p>
            <a:pPr algn="ctr" rtl="1"/>
            <a:r>
              <a:rPr lang="fa-IR" b="1" dirty="0">
                <a:latin typeface="B Zar"/>
                <a:ea typeface="Times New Roman" panose="02020603050405020304" pitchFamily="18" charset="0"/>
              </a:rPr>
              <a:t>دکتر قبادی فردر هفته انکالی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457FAA-D1CE-29CE-99B1-FD1BD162A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17270"/>
              </p:ext>
            </p:extLst>
          </p:nvPr>
        </p:nvGraphicFramePr>
        <p:xfrm>
          <a:off x="1072341" y="1095430"/>
          <a:ext cx="8730780" cy="756063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10191">
                  <a:extLst>
                    <a:ext uri="{9D8B030D-6E8A-4147-A177-3AD203B41FA5}">
                      <a16:colId xmlns:a16="http://schemas.microsoft.com/office/drawing/2014/main" val="2878400828"/>
                    </a:ext>
                  </a:extLst>
                </a:gridCol>
                <a:gridCol w="910191">
                  <a:extLst>
                    <a:ext uri="{9D8B030D-6E8A-4147-A177-3AD203B41FA5}">
                      <a16:colId xmlns:a16="http://schemas.microsoft.com/office/drawing/2014/main" val="2925557597"/>
                    </a:ext>
                  </a:extLst>
                </a:gridCol>
                <a:gridCol w="1297223">
                  <a:extLst>
                    <a:ext uri="{9D8B030D-6E8A-4147-A177-3AD203B41FA5}">
                      <a16:colId xmlns:a16="http://schemas.microsoft.com/office/drawing/2014/main" val="2647558920"/>
                    </a:ext>
                  </a:extLst>
                </a:gridCol>
                <a:gridCol w="1284945">
                  <a:extLst>
                    <a:ext uri="{9D8B030D-6E8A-4147-A177-3AD203B41FA5}">
                      <a16:colId xmlns:a16="http://schemas.microsoft.com/office/drawing/2014/main" val="4215201939"/>
                    </a:ext>
                  </a:extLst>
                </a:gridCol>
                <a:gridCol w="1276889">
                  <a:extLst>
                    <a:ext uri="{9D8B030D-6E8A-4147-A177-3AD203B41FA5}">
                      <a16:colId xmlns:a16="http://schemas.microsoft.com/office/drawing/2014/main" val="1114255133"/>
                    </a:ext>
                  </a:extLst>
                </a:gridCol>
                <a:gridCol w="135644">
                  <a:extLst>
                    <a:ext uri="{9D8B030D-6E8A-4147-A177-3AD203B41FA5}">
                      <a16:colId xmlns:a16="http://schemas.microsoft.com/office/drawing/2014/main" val="2012483442"/>
                    </a:ext>
                  </a:extLst>
                </a:gridCol>
                <a:gridCol w="135644">
                  <a:extLst>
                    <a:ext uri="{9D8B030D-6E8A-4147-A177-3AD203B41FA5}">
                      <a16:colId xmlns:a16="http://schemas.microsoft.com/office/drawing/2014/main" val="1364857155"/>
                    </a:ext>
                  </a:extLst>
                </a:gridCol>
                <a:gridCol w="488412">
                  <a:extLst>
                    <a:ext uri="{9D8B030D-6E8A-4147-A177-3AD203B41FA5}">
                      <a16:colId xmlns:a16="http://schemas.microsoft.com/office/drawing/2014/main" val="1158524410"/>
                    </a:ext>
                  </a:extLst>
                </a:gridCol>
                <a:gridCol w="1096479">
                  <a:extLst>
                    <a:ext uri="{9D8B030D-6E8A-4147-A177-3AD203B41FA5}">
                      <a16:colId xmlns:a16="http://schemas.microsoft.com/office/drawing/2014/main" val="1885999144"/>
                    </a:ext>
                  </a:extLst>
                </a:gridCol>
                <a:gridCol w="1195162">
                  <a:extLst>
                    <a:ext uri="{9D8B030D-6E8A-4147-A177-3AD203B41FA5}">
                      <a16:colId xmlns:a16="http://schemas.microsoft.com/office/drawing/2014/main" val="279612724"/>
                    </a:ext>
                  </a:extLst>
                </a:gridCol>
              </a:tblGrid>
              <a:tr h="8688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آنکال 24 ساعته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16 - 20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13</a:t>
                      </a:r>
                      <a:r>
                        <a:rPr lang="fa-IR" sz="2000" dirty="0">
                          <a:effectLst/>
                        </a:rPr>
                        <a:t>-</a:t>
                      </a:r>
                      <a:r>
                        <a:rPr lang="ar-SA" sz="2000" dirty="0">
                          <a:effectLst/>
                        </a:rPr>
                        <a:t>1</a:t>
                      </a:r>
                      <a:r>
                        <a:rPr lang="fa-IR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12 – 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10 - 12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8/30</a:t>
                      </a:r>
                      <a:r>
                        <a:rPr lang="ar-SA" sz="2000" dirty="0">
                          <a:effectLst/>
                        </a:rPr>
                        <a:t> – 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ساعت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525360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مشاوره با دانشجویان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400" dirty="0">
                          <a:effectLst/>
                        </a:rPr>
                        <a:t>ناهار و نماز</a:t>
                      </a:r>
                      <a:endParaRPr lang="en-US" sz="5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مطالعه و بررسی های علمی پژوهشی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راند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2026823591"/>
                  </a:ext>
                </a:extLst>
              </a:tr>
              <a:tr h="600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ران</a:t>
                      </a:r>
                      <a:r>
                        <a:rPr lang="fa-IR" sz="2000" dirty="0">
                          <a:effectLst/>
                        </a:rPr>
                        <a:t>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یکشنبه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2032683091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کلاس درس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راند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دوشنبه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1434170473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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جلسه گروه ماهانه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راندآموزشی</a:t>
                      </a:r>
                      <a:endParaRPr lang="fa-IR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سه شنبه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831781491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مشاوره با دانشجویان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درمانگاه آموزشی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گزارش صبحگاهی</a:t>
                      </a:r>
                      <a:endParaRPr lang="fa-IR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چهارشنبه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/>
                </a:tc>
                <a:extLst>
                  <a:ext uri="{0D108BD9-81ED-4DB2-BD59-A6C34878D82A}">
                    <a16:rowId xmlns:a16="http://schemas.microsoft.com/office/drawing/2014/main" val="4282811414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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 هفته یک بار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پنج</a:t>
                      </a:r>
                      <a:r>
                        <a:rPr lang="fa-IR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شنبه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840157"/>
                  </a:ext>
                </a:extLst>
              </a:tr>
              <a:tr h="675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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هر چهارهفته یک بار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جمعه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22" marR="5512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952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5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91455" y="1452697"/>
            <a:ext cx="2580655" cy="3771202"/>
            <a:chOff x="6891455" y="1452697"/>
            <a:chExt cx="2580655" cy="377120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907330" y="1462221"/>
              <a:ext cx="2564780" cy="0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9456235" y="1462221"/>
              <a:ext cx="0" cy="3761678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891455" y="5209031"/>
              <a:ext cx="2564780" cy="0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907330" y="4341094"/>
              <a:ext cx="0" cy="882805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921616" y="1452697"/>
              <a:ext cx="0" cy="882805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4007216" y="2419730"/>
            <a:ext cx="532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zh-CN" sz="4800" dirty="0">
                <a:solidFill>
                  <a:schemeClr val="accent2">
                    <a:lumMod val="75000"/>
                  </a:schemeClr>
                </a:solidFill>
                <a:latin typeface="方正姚体" pitchFamily="2" charset="-122"/>
                <a:ea typeface="方正姚体" pitchFamily="2" charset="-122"/>
              </a:rPr>
              <a:t>با احترام</a:t>
            </a:r>
            <a:endParaRPr lang="zh-CN" altLang="en-US" sz="4800" dirty="0">
              <a:solidFill>
                <a:schemeClr val="accent2">
                  <a:lumMod val="7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5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1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 flipH="1">
            <a:off x="11083291" y="3791283"/>
            <a:ext cx="363538" cy="357187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4" name="任意多边形 23"/>
          <p:cNvSpPr/>
          <p:nvPr/>
        </p:nvSpPr>
        <p:spPr>
          <a:xfrm flipH="1">
            <a:off x="11182182" y="4634462"/>
            <a:ext cx="363538" cy="369888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6" name="标题 5"/>
          <p:cNvSpPr txBox="1"/>
          <p:nvPr/>
        </p:nvSpPr>
        <p:spPr bwMode="auto">
          <a:xfrm>
            <a:off x="6069012" y="2744788"/>
            <a:ext cx="4987291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fa-IR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معرفی گروه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5914231" y="3889925"/>
            <a:ext cx="363538" cy="1114425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80" name="文本占位符 6"/>
          <p:cNvSpPr txBox="1"/>
          <p:nvPr/>
        </p:nvSpPr>
        <p:spPr bwMode="auto">
          <a:xfrm>
            <a:off x="6160453" y="3969877"/>
            <a:ext cx="48958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fa-IR" altLang="zh-CN" sz="1600" dirty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گروه کودکان از سال </a:t>
            </a:r>
            <a:r>
              <a:rPr lang="fa-IR" altLang="zh-CN" sz="16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1375</a:t>
            </a:r>
            <a:r>
              <a:rPr lang="fa-IR" altLang="zh-CN" sz="1600" dirty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 جهت تربیت پزشک عمومی شروع به کار نموده است.</a:t>
            </a:r>
          </a:p>
          <a:p>
            <a:pPr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fa-IR" altLang="zh-CN" sz="1600" dirty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در حال حاضر اعضای هیات علمی گروه5 نفر می باشند. </a:t>
            </a:r>
            <a:endParaRPr lang="en-US" altLang="zh-CN" sz="1600" dirty="0">
              <a:solidFill>
                <a:schemeClr val="accent2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7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3076" grpId="0"/>
      <p:bldP spid="13" grpId="0" animBg="1"/>
      <p:bldP spid="30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 flipH="1">
            <a:off x="11121521" y="1838701"/>
            <a:ext cx="363538" cy="525089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4" name="任意多边形 23"/>
          <p:cNvSpPr/>
          <p:nvPr/>
        </p:nvSpPr>
        <p:spPr>
          <a:xfrm flipH="1">
            <a:off x="11056303" y="3698542"/>
            <a:ext cx="363538" cy="565266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6" name="标题 5"/>
          <p:cNvSpPr txBox="1"/>
          <p:nvPr/>
        </p:nvSpPr>
        <p:spPr bwMode="auto">
          <a:xfrm>
            <a:off x="6069012" y="1838701"/>
            <a:ext cx="4987291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fa-IR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دکتر شیوارفعتی</a:t>
            </a:r>
          </a:p>
          <a:p>
            <a:pPr algn="r" eaLnBrk="1" hangingPunct="1">
              <a:lnSpc>
                <a:spcPct val="90000"/>
              </a:lnSpc>
            </a:pPr>
            <a:r>
              <a:rPr lang="fa-IR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مدیر گروه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5182714" y="2131278"/>
            <a:ext cx="363538" cy="1920241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80" name="文本占位符 6"/>
          <p:cNvSpPr txBox="1"/>
          <p:nvPr/>
        </p:nvSpPr>
        <p:spPr bwMode="auto">
          <a:xfrm>
            <a:off x="6160453" y="3063790"/>
            <a:ext cx="48958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fa-IR" altLang="zh-CN" sz="1600" dirty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دکترای تخصصی کودکان از دانشگاه علوم پزشکی شهید بهشتی 1373</a:t>
            </a:r>
          </a:p>
          <a:p>
            <a:pPr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fa-IR" altLang="zh-CN" sz="1600" dirty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رتبه: استادیار</a:t>
            </a:r>
          </a:p>
          <a:p>
            <a:pPr lvl="0"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fa-IR" altLang="zh-CN" sz="1300" dirty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.</a:t>
            </a:r>
          </a:p>
          <a:p>
            <a:pPr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endParaRPr lang="fa-IR" altLang="zh-CN" sz="1600" dirty="0">
              <a:solidFill>
                <a:schemeClr val="accent2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endParaRPr lang="en-US" altLang="zh-CN" sz="1600" dirty="0">
              <a:solidFill>
                <a:schemeClr val="accent2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040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3076" grpId="0"/>
      <p:bldP spid="13" grpId="0" animBg="1"/>
      <p:bldP spid="30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 flipH="1">
            <a:off x="11129344" y="1934137"/>
            <a:ext cx="363538" cy="525089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4" name="任意多边形 23"/>
          <p:cNvSpPr/>
          <p:nvPr/>
        </p:nvSpPr>
        <p:spPr>
          <a:xfrm flipH="1">
            <a:off x="10874534" y="3867469"/>
            <a:ext cx="363538" cy="565266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6" name="标题 5"/>
          <p:cNvSpPr txBox="1"/>
          <p:nvPr/>
        </p:nvSpPr>
        <p:spPr bwMode="auto">
          <a:xfrm>
            <a:off x="6069012" y="1838701"/>
            <a:ext cx="4987291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fa-IR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دکتر محمدباقراخوی راد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6069012" y="2177096"/>
            <a:ext cx="363538" cy="1920241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80" name="文本占位符 6"/>
          <p:cNvSpPr txBox="1"/>
          <p:nvPr/>
        </p:nvSpPr>
        <p:spPr bwMode="auto">
          <a:xfrm>
            <a:off x="5785801" y="2848625"/>
            <a:ext cx="5312208" cy="57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fa-IR" altLang="zh-CN" sz="1600" dirty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دکترای تخصصی کودکان از دانشگاه علوم پزشکی تهران 1371</a:t>
            </a:r>
          </a:p>
          <a:p>
            <a:pPr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fa-IR" altLang="zh-CN" sz="1600" dirty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</a:p>
          <a:p>
            <a:pPr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fa-IR" altLang="zh-CN" sz="1600" dirty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رتبه: استادیار</a:t>
            </a:r>
          </a:p>
          <a:p>
            <a:pPr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endParaRPr lang="en-US" altLang="zh-CN" sz="1600" dirty="0">
              <a:solidFill>
                <a:schemeClr val="accent2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8537474" flipH="1">
            <a:off x="1007726" y="1343863"/>
            <a:ext cx="3250215" cy="47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3076" grpId="0"/>
      <p:bldP spid="13" grpId="0" animBg="1"/>
      <p:bldP spid="30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 flipH="1">
            <a:off x="10874534" y="1934137"/>
            <a:ext cx="363538" cy="525089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4" name="任意多边形 23"/>
          <p:cNvSpPr/>
          <p:nvPr/>
        </p:nvSpPr>
        <p:spPr>
          <a:xfrm flipH="1">
            <a:off x="10874534" y="3343217"/>
            <a:ext cx="363538" cy="565266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6" name="标题 5"/>
          <p:cNvSpPr txBox="1"/>
          <p:nvPr/>
        </p:nvSpPr>
        <p:spPr bwMode="auto">
          <a:xfrm>
            <a:off x="6069012" y="1838701"/>
            <a:ext cx="4987291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fa-IR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دکترهادی کاظمی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6064665" y="1988242"/>
            <a:ext cx="363538" cy="1920241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80" name="文本占位符 6"/>
          <p:cNvSpPr txBox="1"/>
          <p:nvPr/>
        </p:nvSpPr>
        <p:spPr bwMode="auto">
          <a:xfrm>
            <a:off x="6046223" y="2766032"/>
            <a:ext cx="4987291" cy="57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fa-IR" altLang="zh-CN" sz="1600" dirty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دکترای تخصصی کودکان از دانشگاه علوم پزشکی  تهران1395</a:t>
            </a:r>
          </a:p>
          <a:p>
            <a:pPr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fa-IR" altLang="zh-CN" sz="1600" dirty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 رتبه: استادیار</a:t>
            </a:r>
          </a:p>
          <a:p>
            <a:pPr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endParaRPr lang="en-US" altLang="zh-CN" sz="1600" dirty="0">
              <a:solidFill>
                <a:schemeClr val="accent2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8537474" flipH="1">
            <a:off x="1007726" y="1343863"/>
            <a:ext cx="3250215" cy="47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3076" grpId="0"/>
      <p:bldP spid="13" grpId="0" animBg="1"/>
      <p:bldP spid="30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 flipH="1">
            <a:off x="11169184" y="1934137"/>
            <a:ext cx="363538" cy="525089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4" name="任意多边形 23"/>
          <p:cNvSpPr/>
          <p:nvPr/>
        </p:nvSpPr>
        <p:spPr>
          <a:xfrm flipH="1">
            <a:off x="11201196" y="3833509"/>
            <a:ext cx="363538" cy="565266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6" name="标题 5"/>
          <p:cNvSpPr txBox="1"/>
          <p:nvPr/>
        </p:nvSpPr>
        <p:spPr bwMode="auto">
          <a:xfrm>
            <a:off x="6069012" y="1838701"/>
            <a:ext cx="4987291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fa-IR" altLang="zh-CN" sz="2800" dirty="0">
                <a:solidFill>
                  <a:schemeClr val="accent1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دکتر اسیه قبادی فر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6069012" y="2412279"/>
            <a:ext cx="363538" cy="1920241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80" name="文本占位符 6"/>
          <p:cNvSpPr txBox="1"/>
          <p:nvPr/>
        </p:nvSpPr>
        <p:spPr bwMode="auto">
          <a:xfrm>
            <a:off x="5926975" y="2783478"/>
            <a:ext cx="5129328" cy="57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fa-IR" altLang="zh-CN" sz="1600" dirty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دکترای تخصصی بیماری های کودکان از دانشگاه علوم پزشکی شهید بهشتی 1400</a:t>
            </a:r>
          </a:p>
          <a:p>
            <a:pPr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fa-IR" altLang="zh-CN" sz="1600" dirty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رتبه: استادیار</a:t>
            </a:r>
          </a:p>
          <a:p>
            <a:pPr algn="r" rtl="1"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endParaRPr lang="en-US" altLang="zh-CN" sz="1600" dirty="0">
              <a:solidFill>
                <a:schemeClr val="accent2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" name="图片 8" descr="图片包含 鲜花, 植物, 花束&#10;&#10;已生成极高可信度的说明">
            <a:extLst>
              <a:ext uri="{FF2B5EF4-FFF2-40B4-BE49-F238E27FC236}">
                <a16:creationId xmlns:a16="http://schemas.microsoft.com/office/drawing/2014/main" id="{A414255C-D002-11F4-D59E-49920040BE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8537474" flipH="1">
            <a:off x="1007726" y="1343863"/>
            <a:ext cx="3250215" cy="47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3076" grpId="0"/>
      <p:bldP spid="13" grpId="0" animBg="1"/>
      <p:bldP spid="30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>
            <a:extLst>
              <a:ext uri="{FF2B5EF4-FFF2-40B4-BE49-F238E27FC236}">
                <a16:creationId xmlns:a16="http://schemas.microsoft.com/office/drawing/2014/main" id="{66DB01DC-2572-5ACC-E877-583F7896CAF4}"/>
              </a:ext>
            </a:extLst>
          </p:cNvPr>
          <p:cNvSpPr txBox="1"/>
          <p:nvPr/>
        </p:nvSpPr>
        <p:spPr bwMode="auto">
          <a:xfrm>
            <a:off x="6214291" y="2427006"/>
            <a:ext cx="4886696" cy="12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r">
              <a:lnSpc>
                <a:spcPct val="90000"/>
              </a:lnSpc>
            </a:pPr>
            <a:r>
              <a:rPr lang="fa-IR" altLang="zh-CN" sz="2800" dirty="0">
                <a:solidFill>
                  <a:schemeClr val="accent6"/>
                </a:solidFill>
                <a:latin typeface="方正姚体" pitchFamily="2" charset="-122"/>
                <a:ea typeface="方正姚体" pitchFamily="2" charset="-122"/>
              </a:rPr>
              <a:t>دکتر فاطمه طهرانی</a:t>
            </a:r>
            <a:endParaRPr lang="fa-IR" altLang="zh-CN" sz="2800" dirty="0">
              <a:solidFill>
                <a:schemeClr val="accent6"/>
              </a:solidFill>
              <a:latin typeface="黑体" pitchFamily="49" charset="-122"/>
              <a:ea typeface="黑体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fa-IR" altLang="zh-CN" sz="2800" dirty="0">
                <a:solidFill>
                  <a:schemeClr val="accent6"/>
                </a:solidFill>
                <a:latin typeface="方正姚体" pitchFamily="2" charset="-122"/>
                <a:ea typeface="方正姚体" pitchFamily="2" charset="-122"/>
              </a:rPr>
              <a:t> فوق تخصص نوزادان </a:t>
            </a:r>
            <a:r>
              <a:rPr lang="fa-IR" altLang="zh-CN" sz="2800" dirty="0">
                <a:solidFill>
                  <a:schemeClr val="accent6"/>
                </a:solidFill>
                <a:latin typeface="黑体" pitchFamily="49" charset="-122"/>
                <a:ea typeface="黑体" pitchFamily="49" charset="-122"/>
              </a:rPr>
              <a:t>دانشگاه علوم پزشکی تهران </a:t>
            </a:r>
          </a:p>
          <a:p>
            <a:pPr algn="r">
              <a:lnSpc>
                <a:spcPct val="90000"/>
              </a:lnSpc>
            </a:pPr>
            <a:r>
              <a:rPr lang="fa-IR" altLang="zh-CN" sz="2800" dirty="0">
                <a:solidFill>
                  <a:schemeClr val="accent6"/>
                </a:solidFill>
                <a:latin typeface="黑体" pitchFamily="49" charset="-122"/>
                <a:ea typeface="黑体" pitchFamily="49" charset="-122"/>
              </a:rPr>
              <a:t>1403</a:t>
            </a:r>
            <a:r>
              <a:rPr lang="fa-IR" altLang="zh-CN" sz="2800" dirty="0">
                <a:solidFill>
                  <a:schemeClr val="accent6"/>
                </a:solidFill>
                <a:latin typeface="方正姚体" pitchFamily="2" charset="-122"/>
                <a:ea typeface="方正姚体" pitchFamily="2" charset="-122"/>
              </a:rPr>
              <a:t>استادیار</a:t>
            </a:r>
          </a:p>
        </p:txBody>
      </p:sp>
      <p:pic>
        <p:nvPicPr>
          <p:cNvPr id="4" name="图片 8" descr="图片包含 鲜花, 植物, 花束&#10;&#10;已生成极高可信度的说明">
            <a:extLst>
              <a:ext uri="{FF2B5EF4-FFF2-40B4-BE49-F238E27FC236}">
                <a16:creationId xmlns:a16="http://schemas.microsoft.com/office/drawing/2014/main" id="{488F16FD-AEEE-E46D-734B-B8F02123AD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8537474" flipH="1">
            <a:off x="1007726" y="1343863"/>
            <a:ext cx="3250215" cy="47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>
            <a:extLst>
              <a:ext uri="{FF2B5EF4-FFF2-40B4-BE49-F238E27FC236}">
                <a16:creationId xmlns:a16="http://schemas.microsoft.com/office/drawing/2014/main" id="{7CFCF676-F280-5A60-270E-9A6DD5C41845}"/>
              </a:ext>
            </a:extLst>
          </p:cNvPr>
          <p:cNvSpPr txBox="1"/>
          <p:nvPr/>
        </p:nvSpPr>
        <p:spPr bwMode="auto">
          <a:xfrm>
            <a:off x="6069012" y="1838701"/>
            <a:ext cx="4987291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fa-IR" altLang="zh-CN" sz="2800" dirty="0">
                <a:solidFill>
                  <a:schemeClr val="accent1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دکترحاجیه برنا دانشیار و بازنشسته همکاری اموزشی </a:t>
            </a:r>
          </a:p>
        </p:txBody>
      </p:sp>
    </p:spTree>
    <p:extLst>
      <p:ext uri="{BB962C8B-B14F-4D97-AF65-F5344CB8AC3E}">
        <p14:creationId xmlns:p14="http://schemas.microsoft.com/office/powerpoint/2010/main" val="36492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ttps://www.freeppt7.com-Best PowerPoint templates for free download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8B73D"/>
      </a:accent1>
      <a:accent2>
        <a:srgbClr val="BA7C3D"/>
      </a:accent2>
      <a:accent3>
        <a:srgbClr val="DACC6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529">
      <a:majorFont>
        <a:latin typeface="Aharoni"/>
        <a:ea typeface="方正姚体"/>
        <a:cs typeface=""/>
      </a:majorFont>
      <a:minorFont>
        <a:latin typeface="Aharoni"/>
        <a:ea typeface="方正姚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9229684</TotalTime>
  <Words>1459</Words>
  <Application>Microsoft Office PowerPoint</Application>
  <PresentationFormat>Widescreen</PresentationFormat>
  <Paragraphs>438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等线</vt:lpstr>
      <vt:lpstr>黑体</vt:lpstr>
      <vt:lpstr>Agency FB</vt:lpstr>
      <vt:lpstr>Aharoni</vt:lpstr>
      <vt:lpstr>Arial</vt:lpstr>
      <vt:lpstr>B Nazanin</vt:lpstr>
      <vt:lpstr>B Zar</vt:lpstr>
      <vt:lpstr>Calibri</vt:lpstr>
      <vt:lpstr>方正姚体</vt:lpstr>
      <vt:lpstr>Times New Roman</vt:lpstr>
      <vt:lpstr>幼圆</vt:lpstr>
      <vt:lpstr>https://www.freeppt7.com-Best PowerPoint templates for free download​​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فعالیت اموزشی گروه 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>user</dc:creator>
  <cp:keywords>RP</cp:keywords>
  <dc:description>RP</dc:description>
  <cp:lastModifiedBy>10</cp:lastModifiedBy>
  <cp:revision>179</cp:revision>
  <dcterms:created xsi:type="dcterms:W3CDTF">2017-05-27T00:25:00Z</dcterms:created>
  <dcterms:modified xsi:type="dcterms:W3CDTF">2025-10-06T11:14:56Z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